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0" r:id="rId5"/>
    <p:sldId id="315"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2" r:id="rId31"/>
    <p:sldId id="293" r:id="rId32"/>
    <p:sldId id="289" r:id="rId33"/>
    <p:sldId id="290" r:id="rId34"/>
    <p:sldId id="288" r:id="rId35"/>
    <p:sldId id="287" r:id="rId36"/>
    <p:sldId id="286" r:id="rId37"/>
    <p:sldId id="291"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AF2"/>
    <a:srgbClr val="BA062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65" autoAdjust="0"/>
    <p:restoredTop sz="94660"/>
  </p:normalViewPr>
  <p:slideViewPr>
    <p:cSldViewPr>
      <p:cViewPr>
        <p:scale>
          <a:sx n="60" d="100"/>
          <a:sy n="60" d="100"/>
        </p:scale>
        <p:origin x="-1644" y="-7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B39B4-57A2-48E4-A740-EEBC42EF5262}" type="datetimeFigureOut">
              <a:rPr lang="en-US" smtClean="0"/>
              <a:pPr/>
              <a:t>5/3/2011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9085F-F9A8-4A96-BF1F-8E0D70DF36A5}" type="slidenum">
              <a:rPr lang="en-US" smtClean="0"/>
              <a:pPr/>
              <a:t>‹#›</a:t>
            </a:fld>
            <a:endParaRPr lang="en-US"/>
          </a:p>
        </p:txBody>
      </p:sp>
    </p:spTree>
    <p:extLst>
      <p:ext uri="{BB962C8B-B14F-4D97-AF65-F5344CB8AC3E}">
        <p14:creationId xmlns="" xmlns:p14="http://schemas.microsoft.com/office/powerpoint/2010/main" val="399427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75CC847A-3348-4BA4-A0C4-59F8B6545090}" type="slidenum">
              <a:rPr lang="en-US"/>
              <a:pPr/>
              <a:t>1</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USB 2.0 interface provides a theoretical speed of 480,000,000 bits per second. A typical uncompressed phone conversation uses about 64,000 bits per second per direction, plus some overhead; in total less than 200,000 bits per second per phone call is used. Thus, the theoretical concurrent number of conversations that the USB 2.0 interface can handle is 480,000,000 divided by 200,000: roughly 2,400 calls for a single USB 2.0 port. </a:t>
            </a:r>
          </a:p>
        </p:txBody>
      </p:sp>
      <p:sp>
        <p:nvSpPr>
          <p:cNvPr id="81924" name="Slide Number Placeholder 3"/>
          <p:cNvSpPr>
            <a:spLocks noGrp="1"/>
          </p:cNvSpPr>
          <p:nvPr>
            <p:ph type="sldNum" sz="quarter" idx="5"/>
          </p:nvPr>
        </p:nvSpPr>
        <p:spPr bwMode="auto">
          <a:noFill/>
          <a:ln>
            <a:miter lim="800000"/>
            <a:headEnd/>
            <a:tailEnd/>
          </a:ln>
        </p:spPr>
        <p:txBody>
          <a:bodyPr/>
          <a:lstStyle/>
          <a:p>
            <a:fld id="{5FEF72F6-1F49-42D2-91F3-4FEAA16141C0}" type="slidenum">
              <a:rPr lang="en-US"/>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a:lstStyle/>
          <a:p>
            <a:fld id="{95B02F5F-05C5-4B6B-BF96-6EA609ED3713}" type="slidenum">
              <a:rPr lang="en-US"/>
              <a:pPr/>
              <a:t>12</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D14C1-4271-4430-9CD4-CBE36E2243A4}" type="slidenum">
              <a:rPr lang="he-IL"/>
              <a:pPr/>
              <a:t>18</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5BAE0-2481-4E5A-95BE-786BD27D006F}" type="slidenum">
              <a:rPr lang="he-IL"/>
              <a:pPr/>
              <a:t>19</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24E7F4F7-C179-4DAB-8351-B14074B4EA18}" type="slidenum">
              <a:rPr lang="en-US"/>
              <a:pPr/>
              <a:t>20</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a:lstStyle/>
          <a:p>
            <a:fld id="{AF955598-7184-45A8-A0CB-11F31B73F12E}" type="slidenum">
              <a:rPr lang="en-US"/>
              <a:pPr/>
              <a:t>22</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a:lstStyle/>
          <a:p>
            <a:fld id="{941B0D48-9B96-4B9A-8EAC-FBD157460D49}" type="slidenum">
              <a:rPr lang="en-US"/>
              <a:pPr/>
              <a:t>23</a:t>
            </a:fld>
            <a:endParaRPr lang="en-US"/>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735A4-ED17-4EFC-9A95-338FF413CF29}" type="slidenum">
              <a:rPr lang="he-IL"/>
              <a:pPr/>
              <a:t>26</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AE255-CC35-4358-8FE4-8AA35F7B9298}" type="slidenum">
              <a:rPr lang="he-IL"/>
              <a:pPr/>
              <a:t>27</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1D093-FD76-4F03-A908-62D478AD6FE5}" type="slidenum">
              <a:rPr lang="he-IL"/>
              <a:pPr/>
              <a:t>2</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fld id="{B329895D-682D-48AA-AA2B-5B3D8CFE5783}" type="slidenum">
              <a:rPr lang="en-US"/>
              <a:pPr/>
              <a:t>38</a:t>
            </a:fld>
            <a:endParaRPr lang="en-US"/>
          </a:p>
        </p:txBody>
      </p:sp>
      <p:sp>
        <p:nvSpPr>
          <p:cNvPr id="29699" name="Rectangle 1"/>
          <p:cNvSpPr txBox="1">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ln>
        </p:spPr>
      </p:sp>
      <p:sp>
        <p:nvSpPr>
          <p:cNvPr id="29700" name="Rectangle 2"/>
          <p:cNvSpPr txBox="1">
            <a:spLocks noGrp="1" noChangeArrowheads="1"/>
          </p:cNvSpPr>
          <p:nvPr>
            <p:ph type="body" idx="1"/>
          </p:nvPr>
        </p:nvSpPr>
        <p:spPr>
          <a:xfrm>
            <a:off x="685512" y="4343231"/>
            <a:ext cx="5486976" cy="4115139"/>
          </a:xfrm>
          <a:noFill/>
          <a:ln/>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t>Xorcom provides advanced IP-PBX solutions with an emphasis on integrated support for hybrid systems (combining traditional telephony with VoIP). We harness the power of Asterisk® Open Source IP-PBX, the most rapidly growing telephony platform in the world, to provide enterprise customers with telephony solutions that are flexible, dynamic, and scalable, supporting up to hundreds of analog extensions and a total of 1000 users. Our products are distributed in six continents via our worldwide distribution network.</a:t>
            </a:r>
            <a:endParaRPr lang="en-US" smtClean="0"/>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EC54BDAA-4396-4C14-BC3C-EED8D653E1FE}" type="slidenum">
              <a:rPr lang="en-US"/>
              <a:pPr/>
              <a:t>4</a:t>
            </a:fld>
            <a:endParaRPr lang="en-US"/>
          </a:p>
        </p:txBody>
      </p:sp>
      <p:sp>
        <p:nvSpPr>
          <p:cNvPr id="79875" name="Text Box 1"/>
          <p:cNvSpPr txBox="1">
            <a:spLocks noChangeArrowheads="1"/>
          </p:cNvSpPr>
          <p:nvPr/>
        </p:nvSpPr>
        <p:spPr bwMode="auto">
          <a:xfrm>
            <a:off x="3884414" y="8685894"/>
            <a:ext cx="2972098" cy="456595"/>
          </a:xfrm>
          <a:prstGeom prst="rect">
            <a:avLst/>
          </a:prstGeom>
          <a:noFill/>
          <a:ln w="9525">
            <a:noFill/>
            <a:round/>
            <a:headEnd/>
            <a:tailEnd/>
          </a:ln>
        </p:spPr>
        <p:txBody>
          <a:bodyPr lIns="89992" tIns="46796" rIns="89992" bIns="46796" anchor="b"/>
          <a:lstStyle/>
          <a:p>
            <a:pPr>
              <a:tabLst>
                <a:tab pos="0" algn="l"/>
                <a:tab pos="912983" algn="l"/>
                <a:tab pos="1827467" algn="l"/>
                <a:tab pos="2741951" algn="l"/>
                <a:tab pos="3656436" algn="l"/>
                <a:tab pos="4570920" algn="l"/>
                <a:tab pos="5485405" algn="l"/>
                <a:tab pos="6399888" algn="l"/>
                <a:tab pos="7314373" algn="l"/>
                <a:tab pos="8228857" algn="l"/>
                <a:tab pos="9141840" algn="l"/>
                <a:tab pos="10056324" algn="l"/>
              </a:tabLst>
            </a:pPr>
            <a:fld id="{409E2819-658D-44EB-A08B-A51C2F8AF3D6}" type="slidenum">
              <a:rPr lang="en-US" sz="1200">
                <a:solidFill>
                  <a:srgbClr val="000000"/>
                </a:solidFill>
              </a:rPr>
              <a:pPr>
                <a:tabLst>
                  <a:tab pos="0" algn="l"/>
                  <a:tab pos="912983" algn="l"/>
                  <a:tab pos="1827467" algn="l"/>
                  <a:tab pos="2741951" algn="l"/>
                  <a:tab pos="3656436" algn="l"/>
                  <a:tab pos="4570920" algn="l"/>
                  <a:tab pos="5485405" algn="l"/>
                  <a:tab pos="6399888" algn="l"/>
                  <a:tab pos="7314373" algn="l"/>
                  <a:tab pos="8228857" algn="l"/>
                  <a:tab pos="9141840" algn="l"/>
                  <a:tab pos="10056324" algn="l"/>
                </a:tabLst>
              </a:pPr>
              <a:t>4</a:t>
            </a:fld>
            <a:endParaRPr lang="en-US" sz="1200" dirty="0">
              <a:solidFill>
                <a:srgbClr val="000000"/>
              </a:solidFill>
            </a:endParaRPr>
          </a:p>
        </p:txBody>
      </p:sp>
      <p:sp>
        <p:nvSpPr>
          <p:cNvPr id="79876" name="Text Box 2"/>
          <p:cNvSpPr txBox="1">
            <a:spLocks noChangeArrowheads="1"/>
          </p:cNvSpPr>
          <p:nvPr/>
        </p:nvSpPr>
        <p:spPr bwMode="auto">
          <a:xfrm>
            <a:off x="1143000" y="686405"/>
            <a:ext cx="4572000" cy="3429000"/>
          </a:xfrm>
          <a:prstGeom prst="rect">
            <a:avLst/>
          </a:prstGeom>
          <a:solidFill>
            <a:srgbClr val="FFFFFF"/>
          </a:solidFill>
          <a:ln w="9525">
            <a:solidFill>
              <a:srgbClr val="000000"/>
            </a:solidFill>
            <a:miter lim="800000"/>
            <a:headEnd/>
            <a:tailEnd/>
          </a:ln>
        </p:spPr>
        <p:txBody>
          <a:bodyPr wrap="none" lIns="91432" tIns="45716" rIns="91432" bIns="45716" anchor="ctr"/>
          <a:lstStyle/>
          <a:p>
            <a:endParaRPr lang="en-US"/>
          </a:p>
        </p:txBody>
      </p:sp>
      <p:sp>
        <p:nvSpPr>
          <p:cNvPr id="79877" name="Rectangle 3"/>
          <p:cNvSpPr>
            <a:spLocks noGrp="1" noChangeArrowheads="1"/>
          </p:cNvSpPr>
          <p:nvPr>
            <p:ph type="body"/>
          </p:nvPr>
        </p:nvSpPr>
        <p:spPr bwMode="auto">
          <a:noFill/>
        </p:spPr>
        <p:txBody>
          <a:bodyPr wrap="none" numCol="1" anchor="ctr"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A7610AB3-A57C-4CFF-9A49-4914551A2509}" type="slidenum">
              <a:rPr lang="en-US"/>
              <a:pPr/>
              <a:t>6</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a study released by the Eastern Management Group based on a survey of 7,000 IT executives, vendors and resellers, open source-based PBX products now account for 18% of the private branch market in North America.</a:t>
            </a:r>
          </a:p>
          <a:p>
            <a:r>
              <a:rPr lang="en-US" smtClean="0"/>
              <a:t>John Malone, president and CEO of the group: </a:t>
            </a:r>
          </a:p>
          <a:p>
            <a:r>
              <a:rPr lang="en-US" smtClean="0"/>
              <a:t>“PBX manufacturers are recovering from a tepid 2008 while Open Source PBXs grew 40 percent. This dichotomy doesn't surprise many traditional PBX manufacturers due to a prevailing, though incorrect, perception that Open Source PBX is a niche product with few followers. Such thinking is about to come to a halt. In 2008, Open Source captured 18 percent of the PBX market eclipsing every traditional PBX manufacturer. This didn't happen overnight. In a new study by Eastern Management, which has been reporting traditional PBX shipments every quarter for 25 years concludes that traditional manufacturers are now competing for an increasing share of a decreasing market.”</a:t>
            </a:r>
          </a:p>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C75190DE-52D9-42DB-A04B-01A52B99232E}"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a:lstStyle/>
          <a:p>
            <a:fld id="{093C611E-99E4-443D-B1B5-F4B270FBF5D5}" type="slidenum">
              <a:rPr lang="en-US"/>
              <a:pPr/>
              <a:t>8</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BC9A4C98-35A4-45D7-B083-A9B88EBEE5FB}" type="slidenum">
              <a:rPr lang="en-US"/>
              <a:pPr/>
              <a:t>9</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noAutofit/>
          </a:bodyPr>
          <a:lstStyle>
            <a:lvl1pPr algn="ctr">
              <a:defRPr lang="en-US" sz="4800" b="1" kern="1200" baseline="0" dirty="0">
                <a:solidFill>
                  <a:srgbClr val="0070C0"/>
                </a:solidFill>
                <a:effectLst>
                  <a:outerShdw blurRad="50800" dist="38100" dir="2700000" algn="br">
                    <a:srgbClr val="000000"/>
                  </a:outerShdw>
                </a:effectLst>
                <a:latin typeface="Trebuchet MS"/>
                <a:ea typeface="Trebuchet MS" pitchFamily="34" charset="0"/>
                <a:cs typeface="Trebuchet M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953000"/>
            <a:ext cx="6400800" cy="533400"/>
          </a:xfrm>
        </p:spPr>
        <p:txBody>
          <a:bodyPr/>
          <a:lstStyle>
            <a:lvl1pPr marL="0" indent="0" algn="ctr">
              <a:buNone/>
              <a:defRPr b="1" i="1" cap="none" spc="0">
                <a:ln>
                  <a:noFill/>
                </a:ln>
                <a:solidFill>
                  <a:schemeClr val="tx1">
                    <a:lumMod val="85000"/>
                    <a:lumOff val="15000"/>
                  </a:schemeClr>
                </a:solidFill>
                <a:effectLst/>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4" descr="Xorcom_logo.png"/>
          <p:cNvPicPr>
            <a:picLocks noChangeAspect="1"/>
          </p:cNvPicPr>
          <p:nvPr userDrawn="1"/>
        </p:nvPicPr>
        <p:blipFill>
          <a:blip r:embed="rId2" cstate="print"/>
          <a:srcRect/>
          <a:stretch>
            <a:fillRect/>
          </a:stretch>
        </p:blipFill>
        <p:spPr bwMode="auto">
          <a:xfrm>
            <a:off x="1752601" y="1076326"/>
            <a:ext cx="5486400" cy="197167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52725"/>
            <a:ext cx="7772400" cy="1362075"/>
          </a:xfrm>
        </p:spPr>
        <p:txBody>
          <a:bodyPr anchor="t">
            <a:noAutofit/>
          </a:bodyPr>
          <a:lstStyle>
            <a:lvl1pPr algn="ctr">
              <a:defRPr lang="en-US" sz="3600" b="1" kern="1200" baseline="0" dirty="0" smtClean="0">
                <a:solidFill>
                  <a:srgbClr val="0070C0"/>
                </a:solidFill>
                <a:effectLst>
                  <a:outerShdw blurRad="50800" dist="38100" dir="2700000" algn="br">
                    <a:srgbClr val="000000"/>
                  </a:outerShdw>
                </a:effectLst>
                <a:latin typeface="Trebuchet MS"/>
                <a:ea typeface="Trebuchet MS" pitchFamily="34" charset="0"/>
                <a:cs typeface="Trebuchet M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203700"/>
            <a:ext cx="7772400" cy="444500"/>
          </a:xfrm>
        </p:spPr>
        <p:txBody>
          <a:bodyPr anchor="b">
            <a:noAutofit/>
          </a:bodyPr>
          <a:lstStyle>
            <a:lvl1pPr marL="0" indent="0" algn="ct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Clr>
                <a:srgbClr val="003AF2"/>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003AF2"/>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E0A1F3-2376-41E4-9204-BA5B95B766D2}" type="datetimeFigureOut">
              <a:rPr lang="en-US" smtClean="0"/>
              <a:pPr/>
              <a:t>5/3/2011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824FAF01-6BB1-4DE6-9166-60D12FD03A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3AF2"/>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rgbClr val="003AF2"/>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0E0A1F3-2376-41E4-9204-BA5B95B766D2}" type="datetimeFigureOut">
              <a:rPr lang="en-US" smtClean="0"/>
              <a:pPr/>
              <a:t>5/3/2011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p>
            <a:fld id="{824FAF01-6BB1-4DE6-9166-60D12FD03A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188913"/>
            <a:ext cx="7775575"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628775"/>
            <a:ext cx="7704137" cy="4895850"/>
          </a:xfrm>
        </p:spPr>
        <p:txBody>
          <a:bodyPr/>
          <a:lstStyle/>
          <a:p>
            <a:endParaRPr lang="en-US"/>
          </a:p>
        </p:txBody>
      </p:sp>
      <p:sp>
        <p:nvSpPr>
          <p:cNvPr id="4" name="Footer Placeholder 3"/>
          <p:cNvSpPr>
            <a:spLocks noGrp="1"/>
          </p:cNvSpPr>
          <p:nvPr>
            <p:ph type="ftr" sz="quarter" idx="10"/>
          </p:nvPr>
        </p:nvSpPr>
        <p:spPr>
          <a:xfrm>
            <a:off x="6157913" y="6484938"/>
            <a:ext cx="2590800" cy="304800"/>
          </a:xfrm>
          <a:prstGeom prst="rect">
            <a:avLst/>
          </a:prstGeom>
        </p:spPr>
        <p:txBody>
          <a:bodyPr/>
          <a:lstStyle>
            <a:lvl1pPr>
              <a:defRPr/>
            </a:lvl1pPr>
          </a:lstStyle>
          <a:p>
            <a:r>
              <a:rPr lang="en-US" altLang="en-US"/>
              <a:t>	 Confidential &amp; Proprietary</a:t>
            </a:r>
          </a:p>
        </p:txBody>
      </p:sp>
    </p:spTree>
    <p:extLst>
      <p:ext uri="{BB962C8B-B14F-4D97-AF65-F5344CB8AC3E}">
        <p14:creationId xmlns="" xmlns:p14="http://schemas.microsoft.com/office/powerpoint/2010/main" val="3272959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background">
    <p:spTree>
      <p:nvGrpSpPr>
        <p:cNvPr id="1" name=""/>
        <p:cNvGrpSpPr/>
        <p:nvPr/>
      </p:nvGrpSpPr>
      <p:grpSpPr>
        <a:xfrm>
          <a:off x="0" y="0"/>
          <a:ext cx="0" cy="0"/>
          <a:chOff x="0" y="0"/>
          <a:chExt cx="0" cy="0"/>
        </a:xfrm>
      </p:grpSpPr>
      <p:pic>
        <p:nvPicPr>
          <p:cNvPr id="93186" name="Picture 2"/>
          <p:cNvPicPr>
            <a:picLocks noChangeAspect="1" noChangeArrowheads="1"/>
          </p:cNvPicPr>
          <p:nvPr userDrawn="1"/>
        </p:nvPicPr>
        <p:blipFill>
          <a:blip r:embed="rId2" cstate="print"/>
          <a:srcRect/>
          <a:stretch>
            <a:fillRect/>
          </a:stretch>
        </p:blipFill>
        <p:spPr bwMode="auto">
          <a:xfrm>
            <a:off x="-1" y="0"/>
            <a:ext cx="9170789" cy="6858000"/>
          </a:xfrm>
          <a:prstGeom prst="rect">
            <a:avLst/>
          </a:prstGeom>
          <a:noFill/>
          <a:ln w="9525">
            <a:noFill/>
            <a:miter lim="800000"/>
            <a:headEnd/>
            <a:tailEnd/>
          </a:ln>
        </p:spPr>
      </p:pic>
      <p:sp>
        <p:nvSpPr>
          <p:cNvPr id="4"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838200" y="6550223"/>
            <a:ext cx="757393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err="1" smtClean="0"/>
              <a:t>VoIPon</a:t>
            </a:r>
            <a:r>
              <a:rPr lang="fr-FR" sz="1400" dirty="0" smtClean="0"/>
              <a:t>   www.voipon.co.uk   sales@voipon.co.uk   Tel: +44 (0)1245 808195   Fax: +44 (0)1245 808299 </a:t>
            </a:r>
            <a:endParaRPr lang="en-GB"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spcBef>
          <a:spcPct val="0"/>
        </a:spcBef>
        <a:buNone/>
        <a:defRPr lang="en-US" sz="4000" b="1" kern="1200" baseline="0" dirty="0" smtClean="0">
          <a:solidFill>
            <a:schemeClr val="bg1"/>
          </a:solidFill>
          <a:effectLst>
            <a:outerShdw blurRad="38100" dist="38100" dir="2700000" algn="tl">
              <a:srgbClr val="000000">
                <a:alpha val="43137"/>
              </a:srgbClr>
            </a:outerShdw>
          </a:effectLst>
          <a:latin typeface="+mj-lt"/>
          <a:ea typeface="+mj-ea"/>
          <a:cs typeface="+mn-cs"/>
        </a:defRPr>
      </a:lvl1pPr>
    </p:titleStyle>
    <p:bodyStyle>
      <a:lvl1pPr marL="342900" indent="-342900" algn="l" defTabSz="914400" rtl="0" eaLnBrk="1" latinLnBrk="0" hangingPunct="1">
        <a:spcBef>
          <a:spcPct val="20000"/>
        </a:spcBef>
        <a:buFont typeface="Arial"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Clr>
          <a:srgbClr val="BA062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hyperlink" Target="http://www.xorcom.com/meeting-voip-challenges/fax-modem-suppor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slide" Target="slide30.xml"/><Relationship Id="rId4" Type="http://schemas.openxmlformats.org/officeDocument/2006/relationships/slide" Target="slide45.xml"/></Relationships>
</file>

<file path=ppt/slides/_rels/slide1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slide" Target="slide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9.xml"/><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hyperlink" Target="http://www.xorcom.com/asterisk-appliances/xorcom-ip-pbx-software-feature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wmf"/></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xorcom.com/optional-extras/rapid-recovery.html" TargetMode="External"/><Relationship Id="rId7" Type="http://schemas.openxmlformats.org/officeDocument/2006/relationships/image" Target="../media/image70.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hyperlink" Target="http://www.youtube.com/watch?v=szWFxPxQovE&amp;bw=&amp;bh="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7.png"/><Relationship Id="rId4" Type="http://schemas.openxmlformats.org/officeDocument/2006/relationships/image" Target="../media/image79.png"/><Relationship Id="rId9" Type="http://schemas.openxmlformats.org/officeDocument/2006/relationships/image" Target="../media/image84.png"/></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xorcom.com/ftp/xorcom-complete-concierge-webinar.mp4"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xorcom.com/products/complete-concierge-frequently-asked-questions.html"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8.xml"/><Relationship Id="rId7"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8.wmf"/><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89.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9.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8.wmf"/><Relationship Id="rId11" Type="http://schemas.openxmlformats.org/officeDocument/2006/relationships/image" Target="../media/image85.png"/><Relationship Id="rId5" Type="http://schemas.openxmlformats.org/officeDocument/2006/relationships/image" Target="../media/image90.png"/><Relationship Id="rId10" Type="http://schemas.openxmlformats.org/officeDocument/2006/relationships/image" Target="../media/image92.png"/><Relationship Id="rId4" Type="http://schemas.openxmlformats.org/officeDocument/2006/relationships/image" Target="../media/image89.png"/><Relationship Id="rId9" Type="http://schemas.openxmlformats.org/officeDocument/2006/relationships/image" Target="../media/image91.pn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0.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88.wmf"/><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85.png"/></Relationships>
</file>

<file path=ppt/slides/_rels/slide49.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notesSlide" Target="../notesSlides/notesSlide31.xml"/><Relationship Id="rId7" Type="http://schemas.openxmlformats.org/officeDocument/2006/relationships/image" Target="../media/image9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image" Target="../media/image85.png"/><Relationship Id="rId4" Type="http://schemas.openxmlformats.org/officeDocument/2006/relationships/image" Target="../media/image89.png"/><Relationship Id="rId9" Type="http://schemas.openxmlformats.org/officeDocument/2006/relationships/image" Target="../media/image9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jpeg"/><Relationship Id="rId26" Type="http://schemas.openxmlformats.org/officeDocument/2006/relationships/image" Target="../media/image35.jpeg"/><Relationship Id="rId3" Type="http://schemas.openxmlformats.org/officeDocument/2006/relationships/image" Target="../media/image12.jpeg"/><Relationship Id="rId21" Type="http://schemas.openxmlformats.org/officeDocument/2006/relationships/image" Target="../media/image30.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jpe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jpeg"/><Relationship Id="rId1" Type="http://schemas.openxmlformats.org/officeDocument/2006/relationships/slideLayout" Target="../slideLayouts/slideLayout9.xml"/><Relationship Id="rId6" Type="http://schemas.openxmlformats.org/officeDocument/2006/relationships/image" Target="../media/image15.jpeg"/><Relationship Id="rId11" Type="http://schemas.openxmlformats.org/officeDocument/2006/relationships/image" Target="../media/image20.jpeg"/><Relationship Id="rId24" Type="http://schemas.openxmlformats.org/officeDocument/2006/relationships/image" Target="../media/image33.jpeg"/><Relationship Id="rId5" Type="http://schemas.openxmlformats.org/officeDocument/2006/relationships/image" Target="../media/image14.jpeg"/><Relationship Id="rId15" Type="http://schemas.openxmlformats.org/officeDocument/2006/relationships/image" Target="../media/image24.jpeg"/><Relationship Id="rId23" Type="http://schemas.openxmlformats.org/officeDocument/2006/relationships/image" Target="../media/image32.jpeg"/><Relationship Id="rId28" Type="http://schemas.openxmlformats.org/officeDocument/2006/relationships/image" Target="../media/image37.jpe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jpeg"/><Relationship Id="rId27" Type="http://schemas.openxmlformats.org/officeDocument/2006/relationships/image" Target="../media/image36.jpeg"/><Relationship Id="rId30" Type="http://schemas.openxmlformats.org/officeDocument/2006/relationships/image" Target="../media/image39.jpeg"/></Relationships>
</file>

<file path=ppt/slides/_rels/slide50.xml.rels><?xml version="1.0" encoding="UTF-8" standalone="yes"?>
<Relationships xmlns="http://schemas.openxmlformats.org/package/2006/relationships"><Relationship Id="rId2" Type="http://schemas.openxmlformats.org/officeDocument/2006/relationships/hyperlink" Target="http://www.xorcom.com/images/stories/techdocs/Astribank-Online-Manual/index.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www.xorcom.com/case-studies/comicon-case-study-kazakhstan.html" TargetMode="External"/><Relationship Id="rId3" Type="http://schemas.openxmlformats.org/officeDocument/2006/relationships/hyperlink" Target="http://www.xorcom.com/case-studies/redbus-media-group-case-study-uk.html" TargetMode="External"/><Relationship Id="rId7" Type="http://schemas.openxmlformats.org/officeDocument/2006/relationships/hyperlink" Target="http://www.xorcom.com/case-studies/inmobiliaria-braglia-case-study-uruguay.html" TargetMode="External"/><Relationship Id="rId2" Type="http://schemas.openxmlformats.org/officeDocument/2006/relationships/hyperlink" Target="http://www.xorcom.com/case-studies/naperville-pediatric-case-study-usa.html" TargetMode="External"/><Relationship Id="rId1" Type="http://schemas.openxmlformats.org/officeDocument/2006/relationships/slideLayout" Target="../slideLayouts/slideLayout2.xml"/><Relationship Id="rId6" Type="http://schemas.openxmlformats.org/officeDocument/2006/relationships/hyperlink" Target="http://www.xorcom.com/case-studies/jd-law-case-study-uk.html" TargetMode="External"/><Relationship Id="rId11" Type="http://schemas.openxmlformats.org/officeDocument/2006/relationships/hyperlink" Target="http://www.xorcom.com/case-studies/cavanagh-isdell-and-co-case-study-ireland.html" TargetMode="External"/><Relationship Id="rId5" Type="http://schemas.openxmlformats.org/officeDocument/2006/relationships/hyperlink" Target="http://www.xorcom.com/case-studies/cirrus-informatique-case-study-reunion-island.html" TargetMode="External"/><Relationship Id="rId10" Type="http://schemas.openxmlformats.org/officeDocument/2006/relationships/hyperlink" Target="http://www.xorcom.com/case-studies/esyd-case-study.html" TargetMode="External"/><Relationship Id="rId4" Type="http://schemas.openxmlformats.org/officeDocument/2006/relationships/hyperlink" Target="http://www.xorcom.com/case-studies/q4-recruitment-case-study-uk.html" TargetMode="External"/><Relationship Id="rId9" Type="http://schemas.openxmlformats.org/officeDocument/2006/relationships/hyperlink" Target="http://www.xorcom.com/case-studies/fts-case-study.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hyperlink" Target="http://www.xorcom.com/resellers-in-us-and-canada/mills-communications.html" TargetMode="External"/><Relationship Id="rId3" Type="http://schemas.openxmlformats.org/officeDocument/2006/relationships/hyperlink" Target="http://www.xorcom.com/case-studies/redbus-media-group-case-study-uk.html" TargetMode="External"/><Relationship Id="rId7" Type="http://schemas.openxmlformats.org/officeDocument/2006/relationships/hyperlink" Target="http://www.xorcom.com/case-studies/inmobiliaria-braglia-case-study-uruguay.html" TargetMode="External"/><Relationship Id="rId2" Type="http://schemas.openxmlformats.org/officeDocument/2006/relationships/hyperlink" Target="http://www.xorcom.com/case-studies/comicon-case-study-kazakhstan.html" TargetMode="External"/><Relationship Id="rId1" Type="http://schemas.openxmlformats.org/officeDocument/2006/relationships/slideLayout" Target="../slideLayouts/slideLayout6.xml"/><Relationship Id="rId6" Type="http://schemas.openxmlformats.org/officeDocument/2006/relationships/hyperlink" Target="http://www.xorcom.com/case-studies/cirrus-informatique-case-study-reunion-island.html" TargetMode="External"/><Relationship Id="rId5" Type="http://schemas.openxmlformats.org/officeDocument/2006/relationships/hyperlink" Target="http://www.xorcom.com/case-studies/fts-case-study.html" TargetMode="External"/><Relationship Id="rId4" Type="http://schemas.openxmlformats.org/officeDocument/2006/relationships/hyperlink" Target="http://www.xorcom.com/case-studies/cavanagh-isdell-and-co-case-study-ireland.html" TargetMode="External"/><Relationship Id="rId9" Type="http://schemas.openxmlformats.org/officeDocument/2006/relationships/hyperlink" Target="http://www.xorcom.com/case-studies/jd-law-case-study-uk.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hyperlink" Target="http://www.easternmanagement.com/pbx.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8.xml"/><Relationship Id="rId7" Type="http://schemas.openxmlformats.org/officeDocument/2006/relationships/image" Target="../media/image45.jpeg"/><Relationship Id="rId2" Type="http://schemas.openxmlformats.org/officeDocument/2006/relationships/slideLayout" Target="../slideLayouts/slideLayout9.xml"/><Relationship Id="rId1" Type="http://schemas.openxmlformats.org/officeDocument/2006/relationships/tags" Target="../tags/tag3.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0" y="2720976"/>
            <a:ext cx="9144000" cy="1470025"/>
          </a:xfrm>
        </p:spPr>
        <p:txBody>
          <a:bodyPr/>
          <a:lstStyle/>
          <a:p>
            <a:pPr eaLnBrk="1" hangingPunct="1">
              <a:defRPr/>
            </a:pPr>
            <a:r>
              <a:rPr lang="en-US" dirty="0" smtClean="0"/>
              <a:t>Asterisk</a:t>
            </a:r>
            <a:r>
              <a:rPr lang="en-US" baseline="30000" dirty="0" smtClean="0"/>
              <a:t>®</a:t>
            </a:r>
            <a:r>
              <a:rPr lang="en-US" dirty="0" smtClean="0"/>
              <a:t>-based PBX Solutions</a:t>
            </a:r>
            <a:endParaRPr lang="en-US" dirty="0"/>
          </a:p>
        </p:txBody>
      </p:sp>
      <p:sp>
        <p:nvSpPr>
          <p:cNvPr id="11" name="Subtitle 10"/>
          <p:cNvSpPr>
            <a:spLocks noGrp="1"/>
          </p:cNvSpPr>
          <p:nvPr>
            <p:ph type="subTitle" idx="1"/>
          </p:nvPr>
        </p:nvSpPr>
        <p:spPr>
          <a:xfrm>
            <a:off x="381000" y="4038600"/>
            <a:ext cx="8458200" cy="1752600"/>
          </a:xfrm>
        </p:spPr>
        <p:txBody>
          <a:bodyPr>
            <a:normAutofit/>
          </a:bodyPr>
          <a:lstStyle/>
          <a:p>
            <a:pPr eaLnBrk="1" hangingPunct="1"/>
            <a:r>
              <a:rPr lang="en-US" dirty="0" smtClean="0">
                <a:solidFill>
                  <a:srgbClr val="898989"/>
                </a:solidFill>
                <a:latin typeface="Trebuchet MS" pitchFamily="34" charset="0"/>
                <a:cs typeface="Trebuchet MS" pitchFamily="34" charset="0"/>
              </a:rPr>
              <a:t>PBX IP, Interfaces </a:t>
            </a:r>
            <a:r>
              <a:rPr lang="en-US" dirty="0" err="1" smtClean="0">
                <a:solidFill>
                  <a:srgbClr val="898989"/>
                </a:solidFill>
                <a:latin typeface="Trebuchet MS" pitchFamily="34" charset="0"/>
                <a:cs typeface="Trebuchet MS" pitchFamily="34" charset="0"/>
              </a:rPr>
              <a:t>telef</a:t>
            </a:r>
            <a:r>
              <a:rPr lang="es-AR" dirty="0" err="1" smtClean="0">
                <a:solidFill>
                  <a:srgbClr val="898989"/>
                </a:solidFill>
                <a:latin typeface="Trebuchet MS" pitchFamily="34" charset="0"/>
                <a:cs typeface="Trebuchet MS" pitchFamily="34" charset="0"/>
              </a:rPr>
              <a:t>ónicas</a:t>
            </a:r>
            <a:r>
              <a:rPr lang="es-AR" dirty="0" smtClean="0">
                <a:solidFill>
                  <a:srgbClr val="898989"/>
                </a:solidFill>
                <a:latin typeface="Trebuchet MS" pitchFamily="34" charset="0"/>
                <a:cs typeface="Trebuchet MS" pitchFamily="34" charset="0"/>
              </a:rPr>
              <a:t> </a:t>
            </a:r>
            <a:r>
              <a:rPr lang="es-AR" dirty="0">
                <a:solidFill>
                  <a:srgbClr val="898989"/>
                </a:solidFill>
                <a:latin typeface="Trebuchet MS" pitchFamily="34" charset="0"/>
                <a:cs typeface="Trebuchet MS" pitchFamily="34" charset="0"/>
              </a:rPr>
              <a:t>y opcionales </a:t>
            </a:r>
            <a:r>
              <a:rPr lang="es-AR" dirty="0" smtClean="0">
                <a:solidFill>
                  <a:srgbClr val="898989"/>
                </a:solidFill>
                <a:latin typeface="Trebuchet MS" pitchFamily="34" charset="0"/>
                <a:cs typeface="Trebuchet MS" pitchFamily="34" charset="0"/>
              </a:rPr>
              <a:t>basados </a:t>
            </a:r>
            <a:r>
              <a:rPr lang="en-US" dirty="0" smtClean="0">
                <a:solidFill>
                  <a:srgbClr val="898989"/>
                </a:solidFill>
                <a:latin typeface="Trebuchet MS" pitchFamily="34" charset="0"/>
                <a:cs typeface="Trebuchet MS" pitchFamily="34" charset="0"/>
              </a:rPr>
              <a:t>en C</a:t>
            </a:r>
            <a:r>
              <a:rPr lang="es-AR" dirty="0" err="1" smtClean="0">
                <a:solidFill>
                  <a:srgbClr val="898989"/>
                </a:solidFill>
                <a:latin typeface="Trebuchet MS" pitchFamily="34" charset="0"/>
                <a:cs typeface="Trebuchet MS" pitchFamily="34" charset="0"/>
              </a:rPr>
              <a:t>ódigo</a:t>
            </a:r>
            <a:r>
              <a:rPr lang="es-AR" dirty="0" smtClean="0">
                <a:solidFill>
                  <a:srgbClr val="898989"/>
                </a:solidFill>
                <a:latin typeface="Trebuchet MS" pitchFamily="34" charset="0"/>
                <a:cs typeface="Trebuchet MS" pitchFamily="34" charset="0"/>
              </a:rPr>
              <a:t> Abierto</a:t>
            </a:r>
            <a:r>
              <a:rPr lang="es-AR" dirty="0">
                <a:solidFill>
                  <a:srgbClr val="898989"/>
                </a:solidFill>
                <a:latin typeface="Trebuchet MS" pitchFamily="34" charset="0"/>
                <a:cs typeface="Trebuchet MS" pitchFamily="34" charset="0"/>
              </a:rPr>
              <a:t> para instalaciones comerciales </a:t>
            </a:r>
            <a:endParaRPr lang="en-US" dirty="0" smtClean="0">
              <a:solidFill>
                <a:srgbClr val="898989"/>
              </a:solidFill>
              <a:latin typeface="Trebuchet MS" pitchFamily="34" charset="0"/>
              <a:cs typeface="Trebuchet MS" pitchFamily="34" charset="0"/>
            </a:endParaRPr>
          </a:p>
        </p:txBody>
      </p:sp>
      <p:pic>
        <p:nvPicPr>
          <p:cNvPr id="11268" name="Picture 4" descr="Xorcom_logo.png"/>
          <p:cNvPicPr>
            <a:picLocks noChangeAspect="1"/>
          </p:cNvPicPr>
          <p:nvPr/>
        </p:nvPicPr>
        <p:blipFill>
          <a:blip r:embed="rId3" cstate="print"/>
          <a:srcRect/>
          <a:stretch>
            <a:fillRect/>
          </a:stretch>
        </p:blipFill>
        <p:spPr bwMode="auto">
          <a:xfrm>
            <a:off x="1752601" y="1076326"/>
            <a:ext cx="5486400" cy="1971675"/>
          </a:xfrm>
          <a:prstGeom prst="rect">
            <a:avLst/>
          </a:prstGeom>
          <a:noFill/>
          <a:ln w="9525">
            <a:noFill/>
            <a:miter lim="800000"/>
            <a:headEnd/>
            <a:tailEnd/>
          </a:ln>
        </p:spPr>
      </p:pic>
      <p:sp>
        <p:nvSpPr>
          <p:cNvPr id="5" name="Subtitle 8"/>
          <p:cNvSpPr txBox="1">
            <a:spLocks/>
          </p:cNvSpPr>
          <p:nvPr/>
        </p:nvSpPr>
        <p:spPr bwMode="auto">
          <a:xfrm>
            <a:off x="0" y="6324600"/>
            <a:ext cx="9144000" cy="457200"/>
          </a:xfrm>
          <a:prstGeom prst="rect">
            <a:avLst/>
          </a:prstGeom>
          <a:noFill/>
          <a:ln w="9525">
            <a:noFill/>
            <a:miter lim="800000"/>
            <a:headEnd/>
            <a:tailEnd/>
          </a:ln>
        </p:spPr>
        <p:txBody>
          <a:bodyPr lIns="91430" tIns="45715" rIns="91430" bIns="45715"/>
          <a:lstStyle/>
          <a:p>
            <a:pPr algn="ctr">
              <a:spcBef>
                <a:spcPct val="20000"/>
              </a:spcBef>
              <a:buClr>
                <a:srgbClr val="D92331"/>
              </a:buClr>
              <a:buFont typeface="Wingdings" pitchFamily="2" charset="2"/>
              <a:buNone/>
              <a:defRPr/>
            </a:pPr>
            <a:r>
              <a:rPr lang="en-US" sz="1000" i="1" dirty="0">
                <a:solidFill>
                  <a:schemeClr val="tx1">
                    <a:tint val="75000"/>
                  </a:schemeClr>
                </a:solidFill>
                <a:latin typeface="Trebuchet MS"/>
                <a:ea typeface="Trebuchet MS" pitchFamily="34" charset="0"/>
                <a:cs typeface="Trebuchet MS"/>
              </a:rPr>
              <a:t>Asterisk is a registered trademark of Digium, Inc.</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USBvsPCI.jpg"/>
          <p:cNvPicPr>
            <a:picLocks noChangeAspect="1"/>
          </p:cNvPicPr>
          <p:nvPr/>
        </p:nvPicPr>
        <p:blipFill>
          <a:blip r:embed="rId3" cstate="print"/>
          <a:srcRect l="1727" r="2368"/>
          <a:stretch>
            <a:fillRect/>
          </a:stretch>
        </p:blipFill>
        <p:spPr>
          <a:xfrm>
            <a:off x="1676400" y="1447800"/>
            <a:ext cx="6172200" cy="54102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pPr>
              <a:defRPr/>
            </a:pPr>
            <a:r>
              <a:rPr lang="en-US" sz="3600" dirty="0" smtClean="0"/>
              <a:t>Nuevo </a:t>
            </a:r>
            <a:r>
              <a:rPr lang="en-US" sz="3600" dirty="0" err="1" smtClean="0"/>
              <a:t>Est</a:t>
            </a:r>
            <a:r>
              <a:rPr lang="es-AR" sz="3600" dirty="0" smtClean="0"/>
              <a:t>á</a:t>
            </a:r>
            <a:r>
              <a:rPr lang="en-US" sz="3600" dirty="0" err="1" smtClean="0"/>
              <a:t>ndar</a:t>
            </a:r>
            <a:r>
              <a:rPr lang="en-US" sz="3600" dirty="0" smtClean="0"/>
              <a:t> </a:t>
            </a:r>
            <a:r>
              <a:rPr lang="en-US" sz="3600" dirty="0" err="1" smtClean="0"/>
              <a:t>para</a:t>
            </a:r>
            <a:r>
              <a:rPr lang="en-US" sz="3600" dirty="0" smtClean="0"/>
              <a:t> </a:t>
            </a:r>
            <a:r>
              <a:rPr lang="en-US" sz="3600" dirty="0" err="1" smtClean="0"/>
              <a:t>Conectividad</a:t>
            </a:r>
            <a:r>
              <a:rPr lang="en-US" sz="3600" dirty="0" smtClean="0"/>
              <a:t> Asterisk</a:t>
            </a:r>
            <a:endParaRPr lang="en-US" sz="3600" dirty="0"/>
          </a:p>
        </p:txBody>
      </p:sp>
      <p:pic>
        <p:nvPicPr>
          <p:cNvPr id="5" name="Picture 4" descr="tr-6846.png"/>
          <p:cNvPicPr>
            <a:picLocks noChangeAspect="1"/>
          </p:cNvPicPr>
          <p:nvPr/>
        </p:nvPicPr>
        <p:blipFill>
          <a:blip r:embed="rId4" cstate="print"/>
          <a:srcRect l="5870" t="26087" r="4130" b="34783"/>
          <a:stretch>
            <a:fillRect/>
          </a:stretch>
        </p:blipFill>
        <p:spPr>
          <a:xfrm>
            <a:off x="3013075" y="6019800"/>
            <a:ext cx="3505200" cy="685800"/>
          </a:xfrm>
          <a:prstGeom prst="rect">
            <a:avLst/>
          </a:prstGeom>
        </p:spPr>
      </p:pic>
    </p:spTree>
    <p:extLst>
      <p:ext uri="{BB962C8B-B14F-4D97-AF65-F5344CB8AC3E}">
        <p14:creationId xmlns="" xmlns:p14="http://schemas.microsoft.com/office/powerpoint/2010/main" val="27094147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XPP: ventajas comparativas</a:t>
            </a:r>
            <a:endParaRPr lang="en-US" dirty="0"/>
          </a:p>
        </p:txBody>
      </p:sp>
      <p:sp>
        <p:nvSpPr>
          <p:cNvPr id="16387" name="Content Placeholder 2"/>
          <p:cNvSpPr>
            <a:spLocks noGrp="1"/>
          </p:cNvSpPr>
          <p:nvPr>
            <p:ph idx="1"/>
          </p:nvPr>
        </p:nvSpPr>
        <p:spPr>
          <a:xfrm>
            <a:off x="457200" y="1447800"/>
            <a:ext cx="8686800" cy="4724400"/>
          </a:xfrm>
        </p:spPr>
        <p:txBody>
          <a:bodyPr>
            <a:normAutofit fontScale="92500"/>
          </a:bodyPr>
          <a:lstStyle/>
          <a:p>
            <a:r>
              <a:rPr lang="en-US" dirty="0" err="1" smtClean="0"/>
              <a:t>Conectividad</a:t>
            </a:r>
            <a:r>
              <a:rPr lang="en-US" dirty="0" smtClean="0"/>
              <a:t> USB2 de </a:t>
            </a:r>
            <a:r>
              <a:rPr lang="en-US" dirty="0" err="1" smtClean="0"/>
              <a:t>alta</a:t>
            </a:r>
            <a:r>
              <a:rPr lang="en-US" dirty="0" smtClean="0"/>
              <a:t> </a:t>
            </a:r>
            <a:r>
              <a:rPr lang="en-US" dirty="0" err="1" smtClean="0"/>
              <a:t>velocidad</a:t>
            </a:r>
            <a:r>
              <a:rPr lang="en-US" dirty="0" smtClean="0"/>
              <a:t> con 480 </a:t>
            </a:r>
            <a:r>
              <a:rPr lang="en-US" dirty="0" err="1" smtClean="0"/>
              <a:t>Mbit</a:t>
            </a:r>
            <a:r>
              <a:rPr lang="en-US" dirty="0" smtClean="0"/>
              <a:t>/s</a:t>
            </a:r>
          </a:p>
          <a:p>
            <a:r>
              <a:rPr lang="en-US" dirty="0" err="1" smtClean="0"/>
              <a:t>Soporta</a:t>
            </a:r>
            <a:r>
              <a:rPr lang="en-US" dirty="0" smtClean="0"/>
              <a:t> </a:t>
            </a:r>
            <a:r>
              <a:rPr lang="en-US" dirty="0" err="1" smtClean="0"/>
              <a:t>muy</a:t>
            </a:r>
            <a:r>
              <a:rPr lang="en-US" dirty="0" smtClean="0"/>
              <a:t> </a:t>
            </a:r>
            <a:r>
              <a:rPr lang="en-US" dirty="0" err="1" smtClean="0"/>
              <a:t>altas</a:t>
            </a:r>
            <a:r>
              <a:rPr lang="en-US" dirty="0" smtClean="0"/>
              <a:t> </a:t>
            </a:r>
            <a:r>
              <a:rPr lang="en-US" dirty="0" err="1" smtClean="0"/>
              <a:t>densidades</a:t>
            </a:r>
            <a:endParaRPr lang="en-US" dirty="0" smtClean="0"/>
          </a:p>
          <a:p>
            <a:pPr lvl="1"/>
            <a:r>
              <a:rPr lang="en-US" dirty="0" smtClean="0"/>
              <a:t>T</a:t>
            </a:r>
            <a:r>
              <a:rPr lang="es-AR" dirty="0" err="1" smtClean="0"/>
              <a:t>ípica</a:t>
            </a:r>
            <a:r>
              <a:rPr lang="es-AR" dirty="0" smtClean="0"/>
              <a:t> configuración de </a:t>
            </a:r>
            <a:r>
              <a:rPr lang="es-AR" dirty="0" err="1" smtClean="0"/>
              <a:t>vo</a:t>
            </a:r>
            <a:r>
              <a:rPr lang="en-US" dirty="0" smtClean="0"/>
              <a:t>z no </a:t>
            </a:r>
            <a:r>
              <a:rPr lang="en-US" dirty="0" err="1" smtClean="0"/>
              <a:t>comprimida</a:t>
            </a:r>
            <a:r>
              <a:rPr lang="en-US" dirty="0" smtClean="0"/>
              <a:t>: </a:t>
            </a:r>
            <a:r>
              <a:rPr lang="en-US" dirty="0" err="1" smtClean="0"/>
              <a:t>hasta</a:t>
            </a:r>
            <a:r>
              <a:rPr lang="en-US" dirty="0" smtClean="0"/>
              <a:t> 2,400 </a:t>
            </a:r>
            <a:r>
              <a:rPr lang="en-US" dirty="0" err="1" smtClean="0"/>
              <a:t>comunicaciones</a:t>
            </a:r>
            <a:r>
              <a:rPr lang="en-US" dirty="0" smtClean="0"/>
              <a:t>/USB</a:t>
            </a:r>
          </a:p>
          <a:p>
            <a:r>
              <a:rPr lang="en-US" dirty="0" err="1" smtClean="0"/>
              <a:t>Soporte</a:t>
            </a:r>
            <a:r>
              <a:rPr lang="en-US" dirty="0" smtClean="0"/>
              <a:t> </a:t>
            </a:r>
            <a:r>
              <a:rPr lang="en-US" dirty="0" err="1" smtClean="0"/>
              <a:t>completo</a:t>
            </a:r>
            <a:r>
              <a:rPr lang="en-US" dirty="0" smtClean="0"/>
              <a:t> </a:t>
            </a:r>
            <a:r>
              <a:rPr lang="en-US" dirty="0" err="1" smtClean="0"/>
              <a:t>para</a:t>
            </a:r>
            <a:r>
              <a:rPr lang="en-US" dirty="0" smtClean="0"/>
              <a:t> </a:t>
            </a:r>
            <a:r>
              <a:rPr lang="en-US" dirty="0" smtClean="0">
                <a:hlinkClick r:id="rId3"/>
              </a:rPr>
              <a:t>fax y modems </a:t>
            </a:r>
            <a:endParaRPr lang="en-US" dirty="0" smtClean="0"/>
          </a:p>
          <a:p>
            <a:r>
              <a:rPr lang="en-US" dirty="0" smtClean="0"/>
              <a:t>Modular y </a:t>
            </a:r>
            <a:r>
              <a:rPr lang="en-US" dirty="0" err="1" smtClean="0"/>
              <a:t>escalable</a:t>
            </a:r>
            <a:endParaRPr lang="en-US" dirty="0" smtClean="0"/>
          </a:p>
          <a:p>
            <a:r>
              <a:rPr lang="en-US" dirty="0" err="1" smtClean="0"/>
              <a:t>Puertos</a:t>
            </a:r>
            <a:r>
              <a:rPr lang="en-US" dirty="0" smtClean="0"/>
              <a:t> </a:t>
            </a:r>
            <a:r>
              <a:rPr lang="en-US" dirty="0" err="1" smtClean="0"/>
              <a:t>adicionales</a:t>
            </a:r>
            <a:r>
              <a:rPr lang="en-US" dirty="0" smtClean="0"/>
              <a:t> se </a:t>
            </a:r>
            <a:r>
              <a:rPr lang="en-US" dirty="0" err="1" smtClean="0"/>
              <a:t>pueden</a:t>
            </a:r>
            <a:r>
              <a:rPr lang="en-US" dirty="0" smtClean="0"/>
              <a:t> </a:t>
            </a:r>
            <a:r>
              <a:rPr lang="en-US" dirty="0" err="1" smtClean="0"/>
              <a:t>conectar</a:t>
            </a:r>
            <a:r>
              <a:rPr lang="en-US" dirty="0" smtClean="0"/>
              <a:t> </a:t>
            </a:r>
            <a:br>
              <a:rPr lang="en-US" dirty="0" smtClean="0"/>
            </a:br>
            <a:r>
              <a:rPr lang="en-US" dirty="0" smtClean="0"/>
              <a:t>“en </a:t>
            </a:r>
            <a:r>
              <a:rPr lang="en-US" dirty="0" err="1" smtClean="0"/>
              <a:t>caliente</a:t>
            </a:r>
            <a:r>
              <a:rPr lang="en-US" dirty="0" smtClean="0"/>
              <a:t>”</a:t>
            </a:r>
          </a:p>
          <a:p>
            <a:r>
              <a:rPr lang="en-US" dirty="0" err="1" smtClean="0"/>
              <a:t>Integraci</a:t>
            </a:r>
            <a:r>
              <a:rPr lang="es-AR" dirty="0" err="1" smtClean="0"/>
              <a:t>ón</a:t>
            </a:r>
            <a:r>
              <a:rPr lang="es-AR" dirty="0" smtClean="0"/>
              <a:t> simple de aplicaciones de software</a:t>
            </a:r>
            <a:endParaRPr lang="en-US" dirty="0" smtClean="0"/>
          </a:p>
        </p:txBody>
      </p:sp>
      <p:pic>
        <p:nvPicPr>
          <p:cNvPr id="4" name="Picture 5" descr="XPP_logo.jpg"/>
          <p:cNvPicPr>
            <a:picLocks noChangeAspect="1"/>
          </p:cNvPicPr>
          <p:nvPr/>
        </p:nvPicPr>
        <p:blipFill>
          <a:blip r:embed="rId4" cstate="print"/>
          <a:srcRect/>
          <a:stretch>
            <a:fillRect/>
          </a:stretch>
        </p:blipFill>
        <p:spPr bwMode="auto">
          <a:xfrm>
            <a:off x="7162800" y="3200400"/>
            <a:ext cx="1757349" cy="11691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186457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up)">
                                      <p:cBhvr>
                                        <p:cTn id="7" dur="1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up)">
                                      <p:cBhvr>
                                        <p:cTn id="12" dur="1000"/>
                                        <p:tgtEl>
                                          <p:spTgt spid="16387">
                                            <p:txEl>
                                              <p:pRg st="1" end="1"/>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6387">
                                            <p:txEl>
                                              <p:pRg st="2" end="2"/>
                                            </p:txEl>
                                          </p:spTgt>
                                        </p:tgtEl>
                                        <p:attrNameLst>
                                          <p:attrName>style.visibility</p:attrName>
                                        </p:attrNameLst>
                                      </p:cBhvr>
                                      <p:to>
                                        <p:strVal val="visible"/>
                                      </p:to>
                                    </p:set>
                                    <p:animEffect transition="in" filter="wipe(up)">
                                      <p:cBhvr>
                                        <p:cTn id="16" dur="1000"/>
                                        <p:tgtEl>
                                          <p:spTgt spid="163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wipe(up)">
                                      <p:cBhvr>
                                        <p:cTn id="21" dur="1000"/>
                                        <p:tgtEl>
                                          <p:spTgt spid="1638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387">
                                            <p:txEl>
                                              <p:pRg st="4" end="4"/>
                                            </p:txEl>
                                          </p:spTgt>
                                        </p:tgtEl>
                                        <p:attrNameLst>
                                          <p:attrName>style.visibility</p:attrName>
                                        </p:attrNameLst>
                                      </p:cBhvr>
                                      <p:to>
                                        <p:strVal val="visible"/>
                                      </p:to>
                                    </p:set>
                                    <p:animEffect transition="in" filter="wipe(up)">
                                      <p:cBhvr>
                                        <p:cTn id="26" dur="1000"/>
                                        <p:tgtEl>
                                          <p:spTgt spid="1638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Effect transition="in" filter="wipe(up)">
                                      <p:cBhvr>
                                        <p:cTn id="31" dur="1000"/>
                                        <p:tgtEl>
                                          <p:spTgt spid="1638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387">
                                            <p:txEl>
                                              <p:pRg st="6" end="6"/>
                                            </p:txEl>
                                          </p:spTgt>
                                        </p:tgtEl>
                                        <p:attrNameLst>
                                          <p:attrName>style.visibility</p:attrName>
                                        </p:attrNameLst>
                                      </p:cBhvr>
                                      <p:to>
                                        <p:strVal val="visible"/>
                                      </p:to>
                                    </p:set>
                                    <p:animEffect transition="in" filter="wipe(up)">
                                      <p:cBhvr>
                                        <p:cTn id="36" dur="10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1U-analog-left-full.jpg"/>
          <p:cNvPicPr>
            <a:picLocks noChangeAspect="1"/>
          </p:cNvPicPr>
          <p:nvPr/>
        </p:nvPicPr>
        <p:blipFill>
          <a:blip r:embed="rId3" cstate="print"/>
          <a:stretch>
            <a:fillRect/>
          </a:stretch>
        </p:blipFill>
        <p:spPr bwMode="auto">
          <a:xfrm>
            <a:off x="3962400" y="5106336"/>
            <a:ext cx="2895600" cy="607728"/>
          </a:xfrm>
          <a:prstGeom prst="rect">
            <a:avLst/>
          </a:prstGeom>
          <a:noFill/>
          <a:ln w="9525">
            <a:noFill/>
            <a:miter lim="800000"/>
            <a:headEnd/>
            <a:tailEnd/>
          </a:ln>
        </p:spPr>
      </p:pic>
      <p:sp>
        <p:nvSpPr>
          <p:cNvPr id="15363" name="Rectangle 2"/>
          <p:cNvSpPr>
            <a:spLocks noGrp="1" noChangeArrowheads="1"/>
          </p:cNvSpPr>
          <p:nvPr>
            <p:ph type="title"/>
          </p:nvPr>
        </p:nvSpPr>
        <p:spPr/>
        <p:txBody>
          <a:bodyPr>
            <a:normAutofit fontScale="90000"/>
          </a:bodyPr>
          <a:lstStyle/>
          <a:p>
            <a:r>
              <a:rPr lang="en-US" smtClean="0"/>
              <a:t/>
            </a:r>
            <a:br>
              <a:rPr lang="en-US" smtClean="0"/>
            </a:br>
            <a:r>
              <a:rPr lang="en-US" smtClean="0"/>
              <a:t>Astribank: introducci</a:t>
            </a:r>
            <a:r>
              <a:rPr lang="es-AR" smtClean="0"/>
              <a:t>ón</a:t>
            </a:r>
            <a:r>
              <a:rPr lang="en-US" smtClean="0"/>
              <a:t/>
            </a:r>
            <a:br>
              <a:rPr lang="en-US" smtClean="0"/>
            </a:br>
            <a:endParaRPr lang="en-US" dirty="0" smtClean="0"/>
          </a:p>
        </p:txBody>
      </p:sp>
      <p:sp>
        <p:nvSpPr>
          <p:cNvPr id="20484" name="Content Placeholder 15"/>
          <p:cNvSpPr>
            <a:spLocks noGrp="1"/>
          </p:cNvSpPr>
          <p:nvPr>
            <p:ph sz="half" idx="1"/>
          </p:nvPr>
        </p:nvSpPr>
        <p:spPr>
          <a:xfrm>
            <a:off x="457200" y="1371600"/>
            <a:ext cx="4038600" cy="3200400"/>
          </a:xfrm>
        </p:spPr>
        <p:txBody>
          <a:bodyPr>
            <a:noAutofit/>
          </a:bodyPr>
          <a:lstStyle/>
          <a:p>
            <a:r>
              <a:rPr lang="en-US" sz="2400" dirty="0" err="1" smtClean="0"/>
              <a:t>Banco</a:t>
            </a:r>
            <a:r>
              <a:rPr lang="en-US" sz="2400" dirty="0" smtClean="0"/>
              <a:t> de </a:t>
            </a:r>
            <a:r>
              <a:rPr lang="en-US" sz="2400" dirty="0" err="1" smtClean="0"/>
              <a:t>canales</a:t>
            </a:r>
            <a:r>
              <a:rPr lang="en-US" sz="2400" dirty="0" smtClean="0"/>
              <a:t> </a:t>
            </a:r>
            <a:r>
              <a:rPr lang="en-US" sz="2400" dirty="0" err="1" smtClean="0"/>
              <a:t>para</a:t>
            </a:r>
            <a:r>
              <a:rPr lang="en-US" sz="2400" dirty="0" smtClean="0"/>
              <a:t> </a:t>
            </a:r>
            <a:r>
              <a:rPr lang="en-US" sz="2400" dirty="0" err="1" smtClean="0"/>
              <a:t>plataformas</a:t>
            </a:r>
            <a:r>
              <a:rPr lang="en-US" sz="2400" dirty="0" smtClean="0"/>
              <a:t> Asterisk</a:t>
            </a:r>
          </a:p>
          <a:p>
            <a:r>
              <a:rPr lang="en-US" sz="2400" dirty="0" err="1" smtClean="0"/>
              <a:t>Puertos</a:t>
            </a:r>
            <a:r>
              <a:rPr lang="en-US" sz="2400" dirty="0" smtClean="0"/>
              <a:t> FXS, FXO, PRI, </a:t>
            </a:r>
            <a:br>
              <a:rPr lang="en-US" sz="2400" dirty="0" smtClean="0"/>
            </a:br>
            <a:r>
              <a:rPr lang="en-US" sz="2400" dirty="0" smtClean="0"/>
              <a:t>BRI-RDSI</a:t>
            </a:r>
          </a:p>
          <a:p>
            <a:r>
              <a:rPr lang="en-US" sz="2400" dirty="0" err="1" smtClean="0"/>
              <a:t>Hasta</a:t>
            </a:r>
            <a:r>
              <a:rPr lang="en-US" sz="2400" dirty="0" smtClean="0"/>
              <a:t> 32 </a:t>
            </a:r>
            <a:r>
              <a:rPr lang="en-US" sz="2400" dirty="0" err="1" smtClean="0"/>
              <a:t>puertos</a:t>
            </a:r>
            <a:r>
              <a:rPr lang="en-US" sz="2400" dirty="0" smtClean="0"/>
              <a:t> </a:t>
            </a:r>
            <a:r>
              <a:rPr lang="es-AR" sz="2400" dirty="0" smtClean="0"/>
              <a:t>analógicos por chasis</a:t>
            </a:r>
            <a:endParaRPr lang="en-US" sz="2400" dirty="0" smtClean="0"/>
          </a:p>
          <a:p>
            <a:r>
              <a:rPr lang="en-US" sz="2400" dirty="0" err="1" smtClean="0"/>
              <a:t>Conexi</a:t>
            </a:r>
            <a:r>
              <a:rPr lang="es-AR" sz="2400" dirty="0" err="1" smtClean="0"/>
              <a:t>ón</a:t>
            </a:r>
            <a:r>
              <a:rPr lang="es-AR" sz="2400" dirty="0" smtClean="0"/>
              <a:t> </a:t>
            </a:r>
            <a:r>
              <a:rPr lang="en-US" sz="2400" dirty="0" smtClean="0"/>
              <a:t>USB </a:t>
            </a:r>
            <a:r>
              <a:rPr lang="en-US" sz="2400" dirty="0" err="1" smtClean="0"/>
              <a:t>directa</a:t>
            </a:r>
            <a:r>
              <a:rPr lang="en-US" sz="2400" dirty="0" smtClean="0"/>
              <a:t> al </a:t>
            </a:r>
            <a:r>
              <a:rPr lang="en-US" sz="2400" dirty="0" err="1" smtClean="0"/>
              <a:t>servidor</a:t>
            </a:r>
            <a:r>
              <a:rPr lang="en-US" sz="2400" dirty="0" smtClean="0"/>
              <a:t> Asterisk</a:t>
            </a:r>
          </a:p>
          <a:p>
            <a:endParaRPr lang="en-US" sz="2400" dirty="0" smtClean="0"/>
          </a:p>
        </p:txBody>
      </p:sp>
      <p:sp>
        <p:nvSpPr>
          <p:cNvPr id="12" name="Content Placeholder 11"/>
          <p:cNvSpPr>
            <a:spLocks noGrp="1"/>
          </p:cNvSpPr>
          <p:nvPr>
            <p:ph sz="half" idx="2"/>
          </p:nvPr>
        </p:nvSpPr>
        <p:spPr>
          <a:xfrm>
            <a:off x="4648200" y="1371600"/>
            <a:ext cx="4038600" cy="3581400"/>
          </a:xfrm>
        </p:spPr>
        <p:txBody>
          <a:bodyPr>
            <a:normAutofit lnSpcReduction="10000"/>
          </a:bodyPr>
          <a:lstStyle/>
          <a:p>
            <a:r>
              <a:rPr lang="en-US" sz="2400" dirty="0" smtClean="0"/>
              <a:t>Drivers </a:t>
            </a:r>
            <a:r>
              <a:rPr lang="en-US" sz="2400" dirty="0" err="1" smtClean="0"/>
              <a:t>nativos</a:t>
            </a:r>
            <a:r>
              <a:rPr lang="en-US" sz="2400" dirty="0" smtClean="0"/>
              <a:t> en Asterisk</a:t>
            </a:r>
          </a:p>
          <a:p>
            <a:pPr lvl="1"/>
            <a:r>
              <a:rPr lang="en-US" sz="2000" dirty="0" smtClean="0"/>
              <a:t>Auto </a:t>
            </a:r>
            <a:r>
              <a:rPr lang="en-US" sz="2000" dirty="0" err="1" smtClean="0"/>
              <a:t>detecci</a:t>
            </a:r>
            <a:r>
              <a:rPr lang="es-AR" sz="2000" dirty="0" err="1" smtClean="0"/>
              <a:t>ón</a:t>
            </a:r>
            <a:r>
              <a:rPr lang="es-AR" sz="2000" dirty="0" smtClean="0"/>
              <a:t> de puertos analógicos/digitales</a:t>
            </a:r>
            <a:endParaRPr lang="en-US" sz="2000" dirty="0" smtClean="0"/>
          </a:p>
          <a:p>
            <a:r>
              <a:rPr lang="en-US" sz="2400" dirty="0" err="1" smtClean="0"/>
              <a:t>Soporte</a:t>
            </a:r>
            <a:r>
              <a:rPr lang="en-US" sz="2400" dirty="0" smtClean="0"/>
              <a:t> de </a:t>
            </a:r>
            <a:r>
              <a:rPr lang="en-US" sz="2400" dirty="0" err="1" smtClean="0"/>
              <a:t>perif</a:t>
            </a:r>
            <a:r>
              <a:rPr lang="es-AR" sz="2400" dirty="0" smtClean="0"/>
              <a:t>éricos</a:t>
            </a:r>
            <a:r>
              <a:rPr lang="en-US" sz="2400" dirty="0" smtClean="0"/>
              <a:t> (</a:t>
            </a:r>
            <a:r>
              <a:rPr lang="en-US" sz="2400" dirty="0" err="1" smtClean="0"/>
              <a:t>puertos</a:t>
            </a:r>
            <a:r>
              <a:rPr lang="en-US" sz="2400" dirty="0" smtClean="0"/>
              <a:t> de </a:t>
            </a:r>
            <a:r>
              <a:rPr lang="en-US" sz="2400" dirty="0" err="1" smtClean="0"/>
              <a:t>entrada</a:t>
            </a:r>
            <a:r>
              <a:rPr lang="en-US" sz="2400" dirty="0" smtClean="0"/>
              <a:t>/</a:t>
            </a:r>
            <a:r>
              <a:rPr lang="en-US" sz="2400" dirty="0" err="1" smtClean="0"/>
              <a:t>salida</a:t>
            </a:r>
            <a:r>
              <a:rPr lang="en-US" sz="2400" dirty="0" smtClean="0"/>
              <a:t> I/O)</a:t>
            </a:r>
          </a:p>
          <a:p>
            <a:r>
              <a:rPr lang="en-US" sz="2400" dirty="0" err="1" smtClean="0"/>
              <a:t>Todas</a:t>
            </a:r>
            <a:r>
              <a:rPr lang="en-US" sz="2400" dirty="0" smtClean="0"/>
              <a:t> </a:t>
            </a:r>
            <a:r>
              <a:rPr lang="en-US" sz="2400" dirty="0" err="1" smtClean="0"/>
              <a:t>las</a:t>
            </a:r>
            <a:r>
              <a:rPr lang="en-US" sz="2400" dirty="0" smtClean="0"/>
              <a:t> </a:t>
            </a:r>
            <a:r>
              <a:rPr lang="en-US" sz="2400" dirty="0" err="1" smtClean="0"/>
              <a:t>unidades</a:t>
            </a:r>
            <a:r>
              <a:rPr lang="en-US" sz="2400" dirty="0" smtClean="0"/>
              <a:t> son “</a:t>
            </a:r>
            <a:r>
              <a:rPr lang="en-US" sz="2400" dirty="0" smtClean="0">
                <a:hlinkClick r:id="rId4" action="ppaction://hlinksldjump"/>
              </a:rPr>
              <a:t>TwinStar</a:t>
            </a:r>
            <a:r>
              <a:rPr lang="en-US" sz="2400" dirty="0" smtClean="0"/>
              <a:t>™-ready”</a:t>
            </a:r>
          </a:p>
          <a:p>
            <a:r>
              <a:rPr lang="en-US" sz="2400" dirty="0" err="1" smtClean="0">
                <a:hlinkClick r:id="rId5" action="ppaction://hlinksldjump"/>
              </a:rPr>
              <a:t>Fuente</a:t>
            </a:r>
            <a:r>
              <a:rPr lang="en-US" sz="2400" dirty="0" smtClean="0">
                <a:hlinkClick r:id="rId5" action="ppaction://hlinksldjump"/>
              </a:rPr>
              <a:t> de </a:t>
            </a:r>
            <a:r>
              <a:rPr lang="en-US" sz="2400" dirty="0" err="1" smtClean="0">
                <a:hlinkClick r:id="rId5" action="ppaction://hlinksldjump"/>
              </a:rPr>
              <a:t>alimentación</a:t>
            </a:r>
            <a:r>
              <a:rPr lang="en-US" sz="2400" dirty="0" smtClean="0">
                <a:hlinkClick r:id="rId5" action="ppaction://hlinksldjump"/>
              </a:rPr>
              <a:t> </a:t>
            </a:r>
            <a:r>
              <a:rPr lang="en-US" sz="2400" dirty="0" err="1" smtClean="0">
                <a:hlinkClick r:id="rId5" action="ppaction://hlinksldjump"/>
              </a:rPr>
              <a:t>redundante</a:t>
            </a:r>
            <a:r>
              <a:rPr lang="en-US" sz="2400" dirty="0" smtClean="0"/>
              <a:t> (</a:t>
            </a:r>
            <a:r>
              <a:rPr lang="en-US" sz="2400" dirty="0" err="1" smtClean="0"/>
              <a:t>opcional</a:t>
            </a:r>
            <a:r>
              <a:rPr lang="en-US" sz="2400" dirty="0" smtClean="0"/>
              <a:t>)</a:t>
            </a:r>
          </a:p>
          <a:p>
            <a:endParaRPr lang="en-US" sz="2400" dirty="0"/>
          </a:p>
        </p:txBody>
      </p:sp>
      <p:sp>
        <p:nvSpPr>
          <p:cNvPr id="20485" name="Rectangle 3"/>
          <p:cNvSpPr>
            <a:spLocks noChangeArrowheads="1"/>
          </p:cNvSpPr>
          <p:nvPr/>
        </p:nvSpPr>
        <p:spPr bwMode="auto">
          <a:xfrm>
            <a:off x="431801" y="1196975"/>
            <a:ext cx="6948488" cy="719138"/>
          </a:xfrm>
          <a:prstGeom prst="rect">
            <a:avLst/>
          </a:prstGeom>
          <a:noFill/>
          <a:ln w="9525">
            <a:noFill/>
            <a:miter lim="800000"/>
            <a:headEnd/>
            <a:tailEnd/>
          </a:ln>
        </p:spPr>
        <p:txBody>
          <a:bodyPr lIns="91430" tIns="45715" rIns="91430" bIns="45715" anchor="ctr"/>
          <a:lstStyle/>
          <a:p>
            <a:endParaRPr lang="en-US" sz="2400" dirty="0">
              <a:solidFill>
                <a:srgbClr val="FF0000"/>
              </a:solidFill>
              <a:latin typeface="Maiandra GD" pitchFamily="34" charset="0"/>
            </a:endParaRPr>
          </a:p>
        </p:txBody>
      </p:sp>
      <p:sp>
        <p:nvSpPr>
          <p:cNvPr id="20489" name="Line 2"/>
          <p:cNvSpPr>
            <a:spLocks noChangeShapeType="1"/>
          </p:cNvSpPr>
          <p:nvPr/>
        </p:nvSpPr>
        <p:spPr bwMode="auto">
          <a:xfrm flipV="1">
            <a:off x="2666999" y="5370513"/>
            <a:ext cx="1485899" cy="115887"/>
          </a:xfrm>
          <a:prstGeom prst="line">
            <a:avLst/>
          </a:prstGeom>
          <a:noFill/>
          <a:ln w="28575">
            <a:solidFill>
              <a:schemeClr val="tx1"/>
            </a:solidFill>
            <a:round/>
            <a:headEnd/>
            <a:tailEnd/>
          </a:ln>
        </p:spPr>
        <p:txBody>
          <a:bodyPr lIns="91430" tIns="45715" rIns="91430" bIns="45715"/>
          <a:lstStyle/>
          <a:p>
            <a:endParaRPr lang="en-US"/>
          </a:p>
        </p:txBody>
      </p:sp>
      <p:sp>
        <p:nvSpPr>
          <p:cNvPr id="20490" name="Rectangle 8"/>
          <p:cNvSpPr>
            <a:spLocks noChangeArrowheads="1"/>
          </p:cNvSpPr>
          <p:nvPr/>
        </p:nvSpPr>
        <p:spPr bwMode="auto">
          <a:xfrm>
            <a:off x="2133600" y="4876800"/>
            <a:ext cx="576263" cy="1008063"/>
          </a:xfrm>
          <a:prstGeom prst="rect">
            <a:avLst/>
          </a:prstGeom>
          <a:solidFill>
            <a:schemeClr val="accent1"/>
          </a:solidFill>
          <a:ln w="9525">
            <a:miter lim="800000"/>
            <a:headEnd/>
            <a:tailEnd/>
          </a:ln>
          <a:scene3d>
            <a:camera prst="legacyPerspectiveFront">
              <a:rot lat="1500000" lon="20099965" rev="0"/>
            </a:camera>
            <a:lightRig rig="legacyFlat4" dir="t"/>
          </a:scene3d>
          <a:sp3d extrusionH="430200" prstMaterial="legacyMatte">
            <a:bevelT w="13500" h="13500" prst="angle"/>
            <a:bevelB w="13500" h="13500" prst="angle"/>
            <a:extrusionClr>
              <a:schemeClr val="accent1"/>
            </a:extrusionClr>
          </a:sp3d>
        </p:spPr>
        <p:txBody>
          <a:bodyPr wrap="none" lIns="91430" tIns="45715" rIns="91430" bIns="45715" anchor="ctr">
            <a:flatTx/>
          </a:bodyPr>
          <a:lstStyle/>
          <a:p>
            <a:r>
              <a:rPr lang="en-US" sz="6000" dirty="0">
                <a:latin typeface="Calibri" pitchFamily="34" charset="0"/>
              </a:rPr>
              <a:t>*</a:t>
            </a:r>
          </a:p>
        </p:txBody>
      </p:sp>
      <p:sp>
        <p:nvSpPr>
          <p:cNvPr id="20" name="Rectangle 19"/>
          <p:cNvSpPr/>
          <p:nvPr/>
        </p:nvSpPr>
        <p:spPr>
          <a:xfrm>
            <a:off x="5943600" y="5650478"/>
            <a:ext cx="1258658" cy="369322"/>
          </a:xfrm>
          <a:prstGeom prst="rect">
            <a:avLst/>
          </a:prstGeom>
        </p:spPr>
        <p:txBody>
          <a:bodyPr wrap="none" lIns="91430" tIns="45715" rIns="91430" bIns="45715">
            <a:spAutoFit/>
          </a:bodyPr>
          <a:lstStyle/>
          <a:p>
            <a:r>
              <a:rPr lang="en-US" b="1" dirty="0">
                <a:solidFill>
                  <a:srgbClr val="D92331"/>
                </a:solidFill>
                <a:effectLst>
                  <a:outerShdw blurRad="38100" dist="38100" dir="2700000" algn="tl">
                    <a:srgbClr val="C0C0C0"/>
                  </a:outerShdw>
                </a:effectLst>
                <a:latin typeface="Comic Sans MS" pitchFamily="66" charset="0"/>
              </a:rPr>
              <a:t>Astribank</a:t>
            </a:r>
            <a:endParaRPr lang="en-US" dirty="0"/>
          </a:p>
        </p:txBody>
      </p:sp>
      <p:sp>
        <p:nvSpPr>
          <p:cNvPr id="20492" name="Text Box 10"/>
          <p:cNvSpPr txBox="1">
            <a:spLocks noChangeArrowheads="1"/>
          </p:cNvSpPr>
          <p:nvPr/>
        </p:nvSpPr>
        <p:spPr bwMode="auto">
          <a:xfrm>
            <a:off x="3200400" y="5105400"/>
            <a:ext cx="719138" cy="329659"/>
          </a:xfrm>
          <a:prstGeom prst="rect">
            <a:avLst/>
          </a:prstGeom>
          <a:noFill/>
          <a:ln w="9525">
            <a:noFill/>
            <a:miter lim="800000"/>
            <a:headEnd/>
            <a:tailEnd/>
          </a:ln>
        </p:spPr>
        <p:txBody>
          <a:bodyPr lIns="91430" tIns="45715" rIns="91430" bIns="45715">
            <a:spAutoFit/>
          </a:bodyPr>
          <a:lstStyle/>
          <a:p>
            <a:pPr>
              <a:spcBef>
                <a:spcPct val="50000"/>
              </a:spcBef>
            </a:pPr>
            <a:r>
              <a:rPr lang="en-US" sz="1500" dirty="0">
                <a:latin typeface="Calibri" pitchFamily="34" charset="0"/>
              </a:rPr>
              <a:t>USB</a:t>
            </a:r>
          </a:p>
        </p:txBody>
      </p:sp>
      <p:pic>
        <p:nvPicPr>
          <p:cNvPr id="14" name="Picture 13" descr="BOS-ITEXPO-2009-WEST-SMALL.png"/>
          <p:cNvPicPr>
            <a:picLocks noChangeAspect="1"/>
          </p:cNvPicPr>
          <p:nvPr/>
        </p:nvPicPr>
        <p:blipFill>
          <a:blip r:embed="rId6" cstate="print"/>
          <a:stretch>
            <a:fillRect/>
          </a:stretch>
        </p:blipFill>
        <p:spPr>
          <a:xfrm>
            <a:off x="3848101" y="5867401"/>
            <a:ext cx="1520793" cy="907407"/>
          </a:xfrm>
          <a:prstGeom prst="rect">
            <a:avLst/>
          </a:prstGeom>
          <a:ln>
            <a:noFill/>
          </a:ln>
          <a:effectLst>
            <a:outerShdw blurRad="292100" dist="139700" dir="2700000" algn="tl" rotWithShape="0">
              <a:srgbClr val="333333">
                <a:alpha val="65000"/>
              </a:srgbClr>
            </a:outerShdw>
          </a:effectLst>
        </p:spPr>
      </p:pic>
      <p:sp>
        <p:nvSpPr>
          <p:cNvPr id="17" name="Text Box 10"/>
          <p:cNvSpPr txBox="1">
            <a:spLocks noChangeArrowheads="1"/>
          </p:cNvSpPr>
          <p:nvPr/>
        </p:nvSpPr>
        <p:spPr bwMode="auto">
          <a:xfrm>
            <a:off x="1752600" y="5867400"/>
            <a:ext cx="1752600" cy="323155"/>
          </a:xfrm>
          <a:prstGeom prst="rect">
            <a:avLst/>
          </a:prstGeom>
          <a:noFill/>
          <a:ln w="9525">
            <a:noFill/>
            <a:miter lim="800000"/>
            <a:headEnd/>
            <a:tailEnd/>
          </a:ln>
        </p:spPr>
        <p:txBody>
          <a:bodyPr wrap="square" lIns="91430" tIns="45715" rIns="91430" bIns="45715">
            <a:spAutoFit/>
          </a:bodyPr>
          <a:lstStyle/>
          <a:p>
            <a:pPr>
              <a:spcBef>
                <a:spcPct val="50000"/>
              </a:spcBef>
            </a:pPr>
            <a:r>
              <a:rPr lang="en-US" sz="1500" dirty="0" err="1" smtClean="0">
                <a:latin typeface="Calibri" pitchFamily="34" charset="0"/>
              </a:rPr>
              <a:t>Servidor</a:t>
            </a:r>
            <a:r>
              <a:rPr lang="en-US" sz="1500" dirty="0" smtClean="0">
                <a:latin typeface="Calibri" pitchFamily="34" charset="0"/>
              </a:rPr>
              <a:t> Asterisk</a:t>
            </a:r>
            <a:endParaRPr lang="en-US" sz="15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wipe(up)">
                                      <p:cBhvr>
                                        <p:cTn id="7" dur="1000"/>
                                        <p:tgtEl>
                                          <p:spTgt spid="204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wipe(up)">
                                      <p:cBhvr>
                                        <p:cTn id="12" dur="1000"/>
                                        <p:tgtEl>
                                          <p:spTgt spid="204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wipe(up)">
                                      <p:cBhvr>
                                        <p:cTn id="17" dur="1000"/>
                                        <p:tgtEl>
                                          <p:spTgt spid="204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484">
                                            <p:txEl>
                                              <p:pRg st="3" end="3"/>
                                            </p:txEl>
                                          </p:spTgt>
                                        </p:tgtEl>
                                        <p:attrNameLst>
                                          <p:attrName>style.visibility</p:attrName>
                                        </p:attrNameLst>
                                      </p:cBhvr>
                                      <p:to>
                                        <p:strVal val="visible"/>
                                      </p:to>
                                    </p:set>
                                    <p:animEffect transition="in" filter="wipe(up)">
                                      <p:cBhvr>
                                        <p:cTn id="22" dur="1000"/>
                                        <p:tgtEl>
                                          <p:spTgt spid="20484">
                                            <p:txEl>
                                              <p:pRg st="3" end="3"/>
                                            </p:txEl>
                                          </p:spTgt>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20489"/>
                                        </p:tgtEl>
                                        <p:attrNameLst>
                                          <p:attrName>style.visibility</p:attrName>
                                        </p:attrNameLst>
                                      </p:cBhvr>
                                      <p:to>
                                        <p:strVal val="visible"/>
                                      </p:to>
                                    </p:set>
                                    <p:animEffect transition="in" filter="wipe(right)">
                                      <p:cBhvr>
                                        <p:cTn id="26" dur="500"/>
                                        <p:tgtEl>
                                          <p:spTgt spid="20489"/>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0492"/>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0"/>
                                          </p:stCondLst>
                                        </p:cTn>
                                        <p:tgtEl>
                                          <p:spTgt spid="2049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wipe(up)">
                                      <p:cBhvr>
                                        <p:cTn id="38" dur="1000"/>
                                        <p:tgtEl>
                                          <p:spTgt spid="12">
                                            <p:txEl>
                                              <p:pRg st="0" end="0"/>
                                            </p:txEl>
                                          </p:spTgt>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wipe(up)">
                                      <p:cBhvr>
                                        <p:cTn id="42" dur="10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wipe(up)">
                                      <p:cBhvr>
                                        <p:cTn id="47" dur="1000"/>
                                        <p:tgtEl>
                                          <p:spTgt spid="1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wipe(up)">
                                      <p:cBhvr>
                                        <p:cTn id="52" dur="1000"/>
                                        <p:tgtEl>
                                          <p:spTgt spid="12">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animEffect transition="in" filter="wipe(up)">
                                      <p:cBhvr>
                                        <p:cTn id="57"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uiExpand="1" build="p"/>
      <p:bldP spid="12" grpId="0" uiExpand="1" build="p"/>
      <p:bldP spid="20489" grpId="0" uiExpand="1" animBg="1"/>
      <p:bldP spid="20490" grpId="0" uiExpand="1" animBg="1"/>
      <p:bldP spid="20492" grpId="0" uiExpand="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 PRI</a:t>
            </a:r>
            <a:endParaRPr lang="en-US" dirty="0"/>
          </a:p>
        </p:txBody>
      </p:sp>
      <p:sp>
        <p:nvSpPr>
          <p:cNvPr id="7" name="Content Placeholder 6"/>
          <p:cNvSpPr>
            <a:spLocks noGrp="1"/>
          </p:cNvSpPr>
          <p:nvPr>
            <p:ph idx="1"/>
          </p:nvPr>
        </p:nvSpPr>
        <p:spPr/>
        <p:txBody>
          <a:bodyPr>
            <a:normAutofit fontScale="85000" lnSpcReduction="20000"/>
          </a:bodyPr>
          <a:lstStyle/>
          <a:p>
            <a:r>
              <a:rPr lang="en-US" dirty="0" err="1" smtClean="0"/>
              <a:t>Pensado</a:t>
            </a:r>
            <a:r>
              <a:rPr lang="en-US" dirty="0" smtClean="0"/>
              <a:t> </a:t>
            </a:r>
            <a:r>
              <a:rPr lang="en-US" dirty="0" err="1" smtClean="0"/>
              <a:t>para</a:t>
            </a:r>
            <a:r>
              <a:rPr lang="en-US" dirty="0" smtClean="0"/>
              <a:t> </a:t>
            </a:r>
            <a:r>
              <a:rPr lang="en-US" dirty="0" err="1" smtClean="0"/>
              <a:t>entornos</a:t>
            </a:r>
            <a:r>
              <a:rPr lang="en-US" dirty="0" smtClean="0"/>
              <a:t> de alto </a:t>
            </a:r>
            <a:r>
              <a:rPr lang="en-US" dirty="0" err="1" smtClean="0"/>
              <a:t>tráfico</a:t>
            </a:r>
            <a:r>
              <a:rPr lang="en-US" dirty="0" smtClean="0"/>
              <a:t>.</a:t>
            </a:r>
          </a:p>
          <a:p>
            <a:r>
              <a:rPr lang="en-US" dirty="0" err="1" smtClean="0"/>
              <a:t>Apto</a:t>
            </a:r>
            <a:r>
              <a:rPr lang="en-US" dirty="0" smtClean="0"/>
              <a:t> </a:t>
            </a:r>
            <a:r>
              <a:rPr lang="en-US" dirty="0" err="1" smtClean="0"/>
              <a:t>para</a:t>
            </a:r>
            <a:r>
              <a:rPr lang="en-US" dirty="0" smtClean="0"/>
              <a:t> </a:t>
            </a:r>
            <a:r>
              <a:rPr lang="en-US" dirty="0" err="1" smtClean="0"/>
              <a:t>operadores</a:t>
            </a:r>
            <a:r>
              <a:rPr lang="en-US" dirty="0" smtClean="0"/>
              <a:t> y sub-</a:t>
            </a:r>
            <a:r>
              <a:rPr lang="en-US" dirty="0" err="1" smtClean="0"/>
              <a:t>operadores</a:t>
            </a:r>
            <a:r>
              <a:rPr lang="en-US" dirty="0" smtClean="0"/>
              <a:t> </a:t>
            </a:r>
            <a:r>
              <a:rPr lang="en-US" dirty="0" err="1" smtClean="0"/>
              <a:t>fijos</a:t>
            </a:r>
            <a:r>
              <a:rPr lang="en-US" dirty="0" smtClean="0"/>
              <a:t>, </a:t>
            </a:r>
            <a:r>
              <a:rPr lang="en-US" dirty="0" err="1" smtClean="0"/>
              <a:t>operadores</a:t>
            </a:r>
            <a:r>
              <a:rPr lang="en-US" dirty="0" smtClean="0"/>
              <a:t> VoIP</a:t>
            </a:r>
          </a:p>
          <a:p>
            <a:r>
              <a:rPr lang="en-US" dirty="0" smtClean="0"/>
              <a:t>6 a 16 </a:t>
            </a:r>
            <a:r>
              <a:rPr lang="en-US" dirty="0" err="1" smtClean="0"/>
              <a:t>puertos</a:t>
            </a:r>
            <a:r>
              <a:rPr lang="en-US" dirty="0" smtClean="0"/>
              <a:t> PRI</a:t>
            </a:r>
          </a:p>
          <a:p>
            <a:r>
              <a:rPr lang="en-US" dirty="0" err="1" smtClean="0"/>
              <a:t>Chásis</a:t>
            </a:r>
            <a:r>
              <a:rPr lang="en-US" dirty="0" smtClean="0"/>
              <a:t> 1U</a:t>
            </a:r>
          </a:p>
          <a:p>
            <a:r>
              <a:rPr lang="en-US" dirty="0" err="1" smtClean="0"/>
              <a:t>Incluye</a:t>
            </a:r>
            <a:r>
              <a:rPr lang="en-US" dirty="0" smtClean="0"/>
              <a:t>:</a:t>
            </a:r>
          </a:p>
          <a:p>
            <a:pPr lvl="1"/>
            <a:r>
              <a:rPr lang="en-US" dirty="0" err="1" smtClean="0">
                <a:hlinkClick r:id="rId2" action="ppaction://hlinksldjump"/>
              </a:rPr>
              <a:t>Fuente</a:t>
            </a:r>
            <a:r>
              <a:rPr lang="en-US" dirty="0" smtClean="0">
                <a:hlinkClick r:id="rId2" action="ppaction://hlinksldjump"/>
              </a:rPr>
              <a:t> de </a:t>
            </a:r>
            <a:r>
              <a:rPr lang="en-US" dirty="0" err="1" smtClean="0">
                <a:hlinkClick r:id="rId2" action="ppaction://hlinksldjump"/>
              </a:rPr>
              <a:t>Alimentaci</a:t>
            </a:r>
            <a:r>
              <a:rPr lang="en-US" dirty="0" err="1" smtClean="0">
                <a:hlinkClick r:id="rId3" action="ppaction://hlinksldjump"/>
              </a:rPr>
              <a:t>ó</a:t>
            </a:r>
            <a:r>
              <a:rPr lang="en-US" dirty="0" err="1" smtClean="0">
                <a:hlinkClick r:id="rId2" action="ppaction://hlinksldjump"/>
              </a:rPr>
              <a:t>n</a:t>
            </a:r>
            <a:r>
              <a:rPr lang="en-US" dirty="0" smtClean="0">
                <a:hlinkClick r:id="rId2" action="ppaction://hlinksldjump"/>
              </a:rPr>
              <a:t> </a:t>
            </a:r>
            <a:r>
              <a:rPr lang="en-US" dirty="0" err="1" smtClean="0">
                <a:hlinkClick r:id="rId2" action="ppaction://hlinksldjump"/>
              </a:rPr>
              <a:t>Redundante</a:t>
            </a:r>
            <a:r>
              <a:rPr lang="en-US" dirty="0" smtClean="0">
                <a:hlinkClick r:id="rId2" action="ppaction://hlinksldjump"/>
              </a:rPr>
              <a:t> </a:t>
            </a:r>
            <a:r>
              <a:rPr lang="en-US" dirty="0" smtClean="0"/>
              <a:t>(</a:t>
            </a:r>
            <a:r>
              <a:rPr lang="en-US" dirty="0" err="1" smtClean="0"/>
              <a:t>recomendado</a:t>
            </a:r>
            <a:r>
              <a:rPr lang="en-US" dirty="0" smtClean="0"/>
              <a:t>)</a:t>
            </a:r>
          </a:p>
          <a:p>
            <a:pPr lvl="1"/>
            <a:r>
              <a:rPr lang="en-US" dirty="0" err="1" smtClean="0">
                <a:hlinkClick r:id="rId3" action="ppaction://hlinksldjump"/>
              </a:rPr>
              <a:t>Cancelación</a:t>
            </a:r>
            <a:r>
              <a:rPr lang="en-US" dirty="0" smtClean="0">
                <a:hlinkClick r:id="rId3" action="ppaction://hlinksldjump"/>
              </a:rPr>
              <a:t> de Eco </a:t>
            </a:r>
            <a:r>
              <a:rPr lang="en-US" dirty="0" err="1" smtClean="0">
                <a:hlinkClick r:id="rId3" action="ppaction://hlinksldjump"/>
              </a:rPr>
              <a:t>por</a:t>
            </a:r>
            <a:r>
              <a:rPr lang="en-US" dirty="0" smtClean="0">
                <a:hlinkClick r:id="rId3" action="ppaction://hlinksldjump"/>
              </a:rPr>
              <a:t> HW </a:t>
            </a:r>
            <a:r>
              <a:rPr lang="en-US" dirty="0" err="1" smtClean="0"/>
              <a:t>para</a:t>
            </a:r>
            <a:r>
              <a:rPr lang="en-US" dirty="0" smtClean="0"/>
              <a:t> </a:t>
            </a:r>
            <a:r>
              <a:rPr lang="en-US" dirty="0" err="1" smtClean="0"/>
              <a:t>todos</a:t>
            </a:r>
            <a:r>
              <a:rPr lang="en-US" dirty="0" smtClean="0"/>
              <a:t> los </a:t>
            </a:r>
            <a:r>
              <a:rPr lang="en-US" dirty="0" err="1" smtClean="0"/>
              <a:t>canales</a:t>
            </a:r>
            <a:endParaRPr lang="en-US" dirty="0" smtClean="0"/>
          </a:p>
          <a:p>
            <a:r>
              <a:rPr lang="en-US" dirty="0" err="1" smtClean="0"/>
              <a:t>Hasta</a:t>
            </a:r>
            <a:r>
              <a:rPr lang="en-US" dirty="0" smtClean="0"/>
              <a:t> 4 </a:t>
            </a:r>
            <a:r>
              <a:rPr lang="en-US" dirty="0" err="1" smtClean="0"/>
              <a:t>puertos</a:t>
            </a:r>
            <a:r>
              <a:rPr lang="en-US" dirty="0" smtClean="0"/>
              <a:t> PRI </a:t>
            </a:r>
            <a:r>
              <a:rPr lang="en-US" dirty="0" err="1" smtClean="0"/>
              <a:t>por</a:t>
            </a:r>
            <a:r>
              <a:rPr lang="en-US" dirty="0" smtClean="0"/>
              <a:t> main board</a:t>
            </a:r>
          </a:p>
          <a:p>
            <a:pPr lvl="1"/>
            <a:r>
              <a:rPr lang="en-US" dirty="0" smtClean="0"/>
              <a:t>Sin </a:t>
            </a:r>
            <a:r>
              <a:rPr lang="en-US" dirty="0" err="1" smtClean="0"/>
              <a:t>puntos</a:t>
            </a:r>
            <a:r>
              <a:rPr lang="en-US" dirty="0" smtClean="0"/>
              <a:t> de </a:t>
            </a:r>
            <a:r>
              <a:rPr lang="en-US" dirty="0" err="1" smtClean="0"/>
              <a:t>falla</a:t>
            </a:r>
            <a:r>
              <a:rPr lang="en-US" dirty="0" smtClean="0"/>
              <a:t> </a:t>
            </a:r>
            <a:r>
              <a:rPr lang="en-US" dirty="0" err="1" smtClean="0"/>
              <a:t>concentrados</a:t>
            </a:r>
            <a:r>
              <a:rPr lang="en-US" dirty="0" smtClean="0"/>
              <a:t> </a:t>
            </a:r>
            <a:r>
              <a:rPr lang="en-US" dirty="0" err="1" smtClean="0"/>
              <a:t>para</a:t>
            </a:r>
            <a:r>
              <a:rPr lang="en-US" dirty="0" smtClean="0"/>
              <a:t> </a:t>
            </a:r>
            <a:r>
              <a:rPr lang="en-US" dirty="0" err="1" smtClean="0"/>
              <a:t>todos</a:t>
            </a:r>
            <a:r>
              <a:rPr lang="en-US" dirty="0" smtClean="0"/>
              <a:t> los </a:t>
            </a:r>
            <a:r>
              <a:rPr lang="en-US" dirty="0" err="1" smtClean="0"/>
              <a:t>puertos</a:t>
            </a:r>
            <a:endParaRPr lang="en-US" dirty="0" smtClean="0"/>
          </a:p>
          <a:p>
            <a:r>
              <a:rPr lang="en-US" dirty="0" err="1" smtClean="0"/>
              <a:t>Soporta</a:t>
            </a:r>
            <a:r>
              <a:rPr lang="en-US" dirty="0" smtClean="0"/>
              <a:t> </a:t>
            </a:r>
            <a:r>
              <a:rPr lang="en-US" dirty="0" smtClean="0">
                <a:hlinkClick r:id="rId4" action="ppaction://hlinksldjump"/>
              </a:rPr>
              <a:t>TwinStar</a:t>
            </a:r>
            <a:r>
              <a:rPr lang="en-US" dirty="0" smtClean="0"/>
              <a:t>™</a:t>
            </a:r>
          </a:p>
          <a:p>
            <a:endParaRPr lang="en-US" dirty="0" smtClean="0"/>
          </a:p>
          <a:p>
            <a:endParaRPr lang="en-US" dirty="0" smtClean="0"/>
          </a:p>
        </p:txBody>
      </p:sp>
      <p:pic>
        <p:nvPicPr>
          <p:cNvPr id="5" name="Picture 4" descr="16-port-pri.png"/>
          <p:cNvPicPr>
            <a:picLocks noChangeAspect="1"/>
          </p:cNvPicPr>
          <p:nvPr/>
        </p:nvPicPr>
        <p:blipFill>
          <a:blip r:embed="rId5" cstate="print"/>
          <a:stretch>
            <a:fillRect/>
          </a:stretch>
        </p:blipFill>
        <p:spPr>
          <a:xfrm>
            <a:off x="4506762" y="2209800"/>
            <a:ext cx="4421969" cy="2133600"/>
          </a:xfrm>
          <a:prstGeom prst="rect">
            <a:avLst/>
          </a:prstGeom>
        </p:spPr>
      </p:pic>
    </p:spTree>
    <p:extLst>
      <p:ext uri="{BB962C8B-B14F-4D97-AF65-F5344CB8AC3E}">
        <p14:creationId xmlns="" xmlns:p14="http://schemas.microsoft.com/office/powerpoint/2010/main" val="24361307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1000"/>
                                        <p:tgtEl>
                                          <p:spTgt spid="7">
                                            <p:txEl>
                                              <p:pRg st="4" end="4"/>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up)">
                                      <p:cBhvr>
                                        <p:cTn id="30" dur="1000"/>
                                        <p:tgtEl>
                                          <p:spTgt spid="7">
                                            <p:txEl>
                                              <p:pRg st="5" end="5"/>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Effect transition="in" filter="wipe(up)">
                                      <p:cBhvr>
                                        <p:cTn id="33" dur="1000"/>
                                        <p:tgtEl>
                                          <p:spTgt spid="7">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wipe(up)">
                                      <p:cBhvr>
                                        <p:cTn id="38" dur="1000"/>
                                        <p:tgtEl>
                                          <p:spTgt spid="7">
                                            <p:txEl>
                                              <p:pRg st="7" end="7"/>
                                            </p:tx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wipe(up)">
                                      <p:cBhvr>
                                        <p:cTn id="41" dur="10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wipe(up)">
                                      <p:cBhvr>
                                        <p:cTn id="46"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Línea de PBX IP de Xorcom</a:t>
            </a:r>
            <a:endParaRPr lang="en-US" dirty="0"/>
          </a:p>
        </p:txBody>
      </p:sp>
      <p:sp>
        <p:nvSpPr>
          <p:cNvPr id="5" name="Text Placeholder 4"/>
          <p:cNvSpPr>
            <a:spLocks noGrp="1"/>
          </p:cNvSpPr>
          <p:nvPr>
            <p:ph type="body" idx="1"/>
          </p:nvPr>
        </p:nvSpPr>
        <p:spPr>
          <a:xfrm>
            <a:off x="722313" y="3581400"/>
            <a:ext cx="7772400" cy="1676400"/>
          </a:xfrm>
        </p:spPr>
        <p:txBody>
          <a:bodyPr/>
          <a:lstStyle/>
          <a:p>
            <a:r>
              <a:rPr lang="en-US" dirty="0" err="1" smtClean="0"/>
              <a:t>Cinco</a:t>
            </a:r>
            <a:r>
              <a:rPr lang="en-US" dirty="0" smtClean="0"/>
              <a:t> </a:t>
            </a:r>
            <a:r>
              <a:rPr lang="en-US" dirty="0" err="1" smtClean="0"/>
              <a:t>líneas</a:t>
            </a:r>
            <a:r>
              <a:rPr lang="en-US" dirty="0" smtClean="0"/>
              <a:t> </a:t>
            </a:r>
            <a:r>
              <a:rPr lang="en-US" dirty="0" err="1" smtClean="0"/>
              <a:t>para</a:t>
            </a:r>
            <a:r>
              <a:rPr lang="en-US" dirty="0" smtClean="0"/>
              <a:t> </a:t>
            </a:r>
            <a:r>
              <a:rPr lang="en-US" dirty="0" err="1" smtClean="0"/>
              <a:t>dar</a:t>
            </a:r>
            <a:r>
              <a:rPr lang="en-US" dirty="0" smtClean="0"/>
              <a:t> </a:t>
            </a:r>
            <a:r>
              <a:rPr lang="en-US" dirty="0" err="1" smtClean="0"/>
              <a:t>respuesta</a:t>
            </a:r>
            <a:r>
              <a:rPr lang="en-US" dirty="0" smtClean="0"/>
              <a:t> a </a:t>
            </a:r>
            <a:r>
              <a:rPr lang="en-US" dirty="0" err="1" smtClean="0"/>
              <a:t>las</a:t>
            </a:r>
            <a:r>
              <a:rPr lang="en-US" dirty="0" smtClean="0"/>
              <a:t> </a:t>
            </a:r>
            <a:r>
              <a:rPr lang="en-US" dirty="0" err="1" smtClean="0"/>
              <a:t>necesidades</a:t>
            </a:r>
            <a:r>
              <a:rPr lang="en-US" dirty="0" smtClean="0"/>
              <a:t> de </a:t>
            </a:r>
            <a:r>
              <a:rPr lang="en-US" dirty="0" err="1" smtClean="0"/>
              <a:t>diferentes</a:t>
            </a:r>
            <a:r>
              <a:rPr lang="en-US" dirty="0" smtClean="0"/>
              <a:t> </a:t>
            </a:r>
            <a:r>
              <a:rPr lang="en-US" dirty="0" err="1" smtClean="0"/>
              <a:t>tipos</a:t>
            </a:r>
            <a:r>
              <a:rPr lang="en-US" dirty="0" smtClean="0"/>
              <a:t> y </a:t>
            </a:r>
            <a:r>
              <a:rPr lang="en-US" dirty="0" err="1" smtClean="0"/>
              <a:t>tamaños</a:t>
            </a:r>
            <a:r>
              <a:rPr lang="en-US" dirty="0" smtClean="0"/>
              <a:t> de </a:t>
            </a:r>
            <a:r>
              <a:rPr lang="en-US" dirty="0" err="1" smtClean="0"/>
              <a:t>empresas</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800" dirty="0" smtClean="0"/>
              <a:t>PBX IP </a:t>
            </a:r>
            <a:r>
              <a:rPr lang="en-US" sz="3800" dirty="0" err="1" smtClean="0"/>
              <a:t>Xorcom</a:t>
            </a:r>
            <a:r>
              <a:rPr lang="en-US" sz="3800" dirty="0" smtClean="0"/>
              <a:t>: </a:t>
            </a:r>
            <a:r>
              <a:rPr lang="en-US" sz="3800" dirty="0" err="1" smtClean="0"/>
              <a:t>opciones</a:t>
            </a:r>
            <a:r>
              <a:rPr lang="en-US" sz="3800" dirty="0" smtClean="0"/>
              <a:t> </a:t>
            </a:r>
            <a:r>
              <a:rPr lang="en-US" sz="3800" dirty="0" err="1" smtClean="0"/>
              <a:t>disponibles</a:t>
            </a:r>
            <a:endParaRPr lang="en-US" sz="3800" dirty="0"/>
          </a:p>
        </p:txBody>
      </p:sp>
      <p:pic>
        <p:nvPicPr>
          <p:cNvPr id="7" name="Picture 9" descr="1U-analog-left-2modules.jpg"/>
          <p:cNvPicPr>
            <a:picLocks noChangeAspect="1"/>
          </p:cNvPicPr>
          <p:nvPr/>
        </p:nvPicPr>
        <p:blipFill>
          <a:blip r:embed="rId2" cstate="print"/>
          <a:srcRect/>
          <a:stretch>
            <a:fillRect/>
          </a:stretch>
        </p:blipFill>
        <p:spPr bwMode="auto">
          <a:xfrm>
            <a:off x="381000" y="1524000"/>
            <a:ext cx="4360863" cy="914400"/>
          </a:xfrm>
          <a:prstGeom prst="rect">
            <a:avLst/>
          </a:prstGeom>
          <a:noFill/>
          <a:ln w="9525">
            <a:noFill/>
            <a:miter lim="800000"/>
            <a:headEnd/>
            <a:tailEnd/>
          </a:ln>
        </p:spPr>
      </p:pic>
      <p:sp>
        <p:nvSpPr>
          <p:cNvPr id="8" name="Rectangle 7"/>
          <p:cNvSpPr/>
          <p:nvPr/>
        </p:nvSpPr>
        <p:spPr>
          <a:xfrm>
            <a:off x="4976813" y="1688078"/>
            <a:ext cx="3557587" cy="369322"/>
          </a:xfrm>
          <a:prstGeom prst="rect">
            <a:avLst/>
          </a:prstGeom>
        </p:spPr>
        <p:txBody>
          <a:bodyPr wrap="square" lIns="91430" tIns="45715" rIns="91430" bIns="45715">
            <a:spAutoFit/>
          </a:bodyPr>
          <a:lstStyle/>
          <a:p>
            <a:r>
              <a:rPr lang="en-US" b="1" dirty="0">
                <a:solidFill>
                  <a:srgbClr val="D92331"/>
                </a:solidFill>
                <a:effectLst>
                  <a:outerShdw blurRad="38100" dist="38100" dir="2700000" algn="tl">
                    <a:srgbClr val="C0C0C0"/>
                  </a:outerShdw>
                </a:effectLst>
                <a:latin typeface="Comic Sans MS" pitchFamily="66" charset="0"/>
              </a:rPr>
              <a:t>XR1000 – </a:t>
            </a:r>
            <a:r>
              <a:rPr lang="en-US" b="1" dirty="0" smtClean="0">
                <a:solidFill>
                  <a:srgbClr val="D92331"/>
                </a:solidFill>
                <a:effectLst>
                  <a:outerShdw blurRad="38100" dist="38100" dir="2700000" algn="tl">
                    <a:srgbClr val="C0C0C0"/>
                  </a:outerShdw>
                </a:effectLst>
                <a:latin typeface="Comic Sans MS" pitchFamily="66" charset="0"/>
              </a:rPr>
              <a:t>hasta 30 </a:t>
            </a:r>
            <a:r>
              <a:rPr lang="en-US" b="1" dirty="0" err="1" smtClean="0">
                <a:solidFill>
                  <a:srgbClr val="D92331"/>
                </a:solidFill>
                <a:effectLst>
                  <a:outerShdw blurRad="38100" dist="38100" dir="2700000" algn="tl">
                    <a:srgbClr val="C0C0C0"/>
                  </a:outerShdw>
                </a:effectLst>
                <a:latin typeface="Comic Sans MS" pitchFamily="66" charset="0"/>
              </a:rPr>
              <a:t>usuarios</a:t>
            </a:r>
            <a:endParaRPr lang="en-US" dirty="0"/>
          </a:p>
        </p:txBody>
      </p:sp>
      <p:sp>
        <p:nvSpPr>
          <p:cNvPr id="9" name="Rectangle 8"/>
          <p:cNvSpPr/>
          <p:nvPr/>
        </p:nvSpPr>
        <p:spPr>
          <a:xfrm>
            <a:off x="4911726" y="2907278"/>
            <a:ext cx="4308475" cy="369322"/>
          </a:xfrm>
          <a:prstGeom prst="rect">
            <a:avLst/>
          </a:prstGeom>
        </p:spPr>
        <p:txBody>
          <a:bodyPr lIns="91430" tIns="45715" rIns="91430" bIns="45715">
            <a:spAutoFit/>
          </a:bodyPr>
          <a:lstStyle/>
          <a:p>
            <a:pPr marL="1143000" indent="-1143000"/>
            <a:r>
              <a:rPr lang="en-US" b="1" dirty="0" smtClean="0">
                <a:solidFill>
                  <a:srgbClr val="D92331"/>
                </a:solidFill>
                <a:effectLst>
                  <a:outerShdw blurRad="38100" dist="38100" dir="2700000" algn="tl">
                    <a:srgbClr val="C0C0C0"/>
                  </a:outerShdw>
                </a:effectLst>
                <a:latin typeface="Comic Sans MS" pitchFamily="66" charset="0"/>
              </a:rPr>
              <a:t>XR2000*  – hasta 200 </a:t>
            </a:r>
            <a:r>
              <a:rPr lang="en-US" b="1" dirty="0" err="1" smtClean="0">
                <a:solidFill>
                  <a:srgbClr val="D92331"/>
                </a:solidFill>
                <a:effectLst>
                  <a:outerShdw blurRad="38100" dist="38100" dir="2700000" algn="tl">
                    <a:srgbClr val="C0C0C0"/>
                  </a:outerShdw>
                </a:effectLst>
                <a:latin typeface="Comic Sans MS" pitchFamily="66" charset="0"/>
              </a:rPr>
              <a:t>usuarios</a:t>
            </a:r>
            <a:endParaRPr lang="en-US" dirty="0"/>
          </a:p>
        </p:txBody>
      </p:sp>
      <p:pic>
        <p:nvPicPr>
          <p:cNvPr id="10" name="Picture 8" descr="2U-digital-left-full.jpg"/>
          <p:cNvPicPr>
            <a:picLocks noChangeAspect="1"/>
          </p:cNvPicPr>
          <p:nvPr/>
        </p:nvPicPr>
        <p:blipFill>
          <a:blip r:embed="rId3" cstate="print"/>
          <a:srcRect/>
          <a:stretch>
            <a:fillRect/>
          </a:stretch>
        </p:blipFill>
        <p:spPr bwMode="auto">
          <a:xfrm>
            <a:off x="457200" y="2336762"/>
            <a:ext cx="4114800" cy="1930438"/>
          </a:xfrm>
          <a:prstGeom prst="rect">
            <a:avLst/>
          </a:prstGeom>
          <a:noFill/>
          <a:ln w="9525">
            <a:noFill/>
            <a:miter lim="800000"/>
            <a:headEnd/>
            <a:tailEnd/>
          </a:ln>
        </p:spPr>
      </p:pic>
      <p:sp>
        <p:nvSpPr>
          <p:cNvPr id="11" name="Rectangle 10"/>
          <p:cNvSpPr/>
          <p:nvPr/>
        </p:nvSpPr>
        <p:spPr>
          <a:xfrm>
            <a:off x="4911726" y="4964114"/>
            <a:ext cx="4308475" cy="369322"/>
          </a:xfrm>
          <a:prstGeom prst="rect">
            <a:avLst/>
          </a:prstGeom>
        </p:spPr>
        <p:txBody>
          <a:bodyPr lIns="91430" tIns="45715" rIns="91430" bIns="45715">
            <a:spAutoFit/>
          </a:bodyPr>
          <a:lstStyle/>
          <a:p>
            <a:r>
              <a:rPr lang="en-US" b="1" dirty="0" smtClean="0">
                <a:solidFill>
                  <a:srgbClr val="00B050"/>
                </a:solidFill>
                <a:effectLst>
                  <a:outerShdw blurRad="38100" dist="38100" dir="2700000" algn="tl">
                    <a:srgbClr val="C0C0C0"/>
                  </a:outerShdw>
                </a:effectLst>
                <a:latin typeface="Comic Sans MS" pitchFamily="66" charset="0"/>
              </a:rPr>
              <a:t>XE</a:t>
            </a:r>
            <a:r>
              <a:rPr lang="en-US" b="1" dirty="0" smtClean="0">
                <a:solidFill>
                  <a:srgbClr val="D92331"/>
                </a:solidFill>
                <a:effectLst>
                  <a:outerShdw blurRad="38100" dist="38100" dir="2700000" algn="tl">
                    <a:srgbClr val="C0C0C0"/>
                  </a:outerShdw>
                </a:effectLst>
                <a:latin typeface="Comic Sans MS" pitchFamily="66" charset="0"/>
              </a:rPr>
              <a:t>3000** </a:t>
            </a:r>
            <a:r>
              <a:rPr lang="en-US" b="1" dirty="0">
                <a:solidFill>
                  <a:srgbClr val="D92331"/>
                </a:solidFill>
                <a:effectLst>
                  <a:outerShdw blurRad="38100" dist="38100" dir="2700000" algn="tl">
                    <a:srgbClr val="C0C0C0"/>
                  </a:outerShdw>
                </a:effectLst>
                <a:latin typeface="Comic Sans MS" pitchFamily="66" charset="0"/>
              </a:rPr>
              <a:t>– </a:t>
            </a:r>
            <a:r>
              <a:rPr lang="en-US" b="1" dirty="0" smtClean="0">
                <a:solidFill>
                  <a:srgbClr val="D92331"/>
                </a:solidFill>
                <a:effectLst>
                  <a:outerShdw blurRad="38100" dist="38100" dir="2700000" algn="tl">
                    <a:srgbClr val="C0C0C0"/>
                  </a:outerShdw>
                </a:effectLst>
                <a:latin typeface="Comic Sans MS" pitchFamily="66" charset="0"/>
              </a:rPr>
              <a:t>hasta 1000 </a:t>
            </a:r>
            <a:r>
              <a:rPr lang="en-US" b="1" dirty="0" err="1" smtClean="0">
                <a:solidFill>
                  <a:srgbClr val="D92331"/>
                </a:solidFill>
                <a:effectLst>
                  <a:outerShdw blurRad="38100" dist="38100" dir="2700000" algn="tl">
                    <a:srgbClr val="C0C0C0"/>
                  </a:outerShdw>
                </a:effectLst>
                <a:latin typeface="Comic Sans MS" pitchFamily="66" charset="0"/>
              </a:rPr>
              <a:t>usuarios</a:t>
            </a:r>
            <a:endParaRPr lang="en-US" dirty="0"/>
          </a:p>
        </p:txBody>
      </p:sp>
      <p:pic>
        <p:nvPicPr>
          <p:cNvPr id="12" name="Picture 8" descr="2U-digital-left-full.jpg"/>
          <p:cNvPicPr>
            <a:picLocks noChangeAspect="1"/>
          </p:cNvPicPr>
          <p:nvPr/>
        </p:nvPicPr>
        <p:blipFill>
          <a:blip r:embed="rId4" cstate="print"/>
          <a:srcRect/>
          <a:stretch>
            <a:fillRect/>
          </a:stretch>
        </p:blipFill>
        <p:spPr bwMode="auto">
          <a:xfrm>
            <a:off x="135968" y="4065067"/>
            <a:ext cx="4436032" cy="1497533"/>
          </a:xfrm>
          <a:prstGeom prst="rect">
            <a:avLst/>
          </a:prstGeom>
          <a:noFill/>
          <a:ln w="9525">
            <a:noFill/>
            <a:miter lim="800000"/>
            <a:headEnd/>
            <a:tailEnd/>
          </a:ln>
        </p:spPr>
      </p:pic>
      <p:sp>
        <p:nvSpPr>
          <p:cNvPr id="13" name="Rectangle 12"/>
          <p:cNvSpPr/>
          <p:nvPr/>
        </p:nvSpPr>
        <p:spPr>
          <a:xfrm>
            <a:off x="4911726" y="3440678"/>
            <a:ext cx="4308475" cy="369322"/>
          </a:xfrm>
          <a:prstGeom prst="rect">
            <a:avLst/>
          </a:prstGeom>
        </p:spPr>
        <p:txBody>
          <a:bodyPr lIns="91430" tIns="45715" rIns="91430" bIns="45715">
            <a:spAutoFit/>
          </a:bodyPr>
          <a:lstStyle/>
          <a:p>
            <a:r>
              <a:rPr lang="en-US" b="1" dirty="0" smtClean="0">
                <a:solidFill>
                  <a:srgbClr val="D92331"/>
                </a:solidFill>
                <a:effectLst>
                  <a:outerShdw blurRad="38100" dist="38100" dir="2700000" algn="tl">
                    <a:srgbClr val="C0C0C0"/>
                  </a:outerShdw>
                </a:effectLst>
                <a:latin typeface="Comic Sans MS" pitchFamily="66" charset="0"/>
              </a:rPr>
              <a:t>XR3000** </a:t>
            </a:r>
            <a:r>
              <a:rPr lang="en-US" b="1" dirty="0">
                <a:solidFill>
                  <a:srgbClr val="D92331"/>
                </a:solidFill>
                <a:effectLst>
                  <a:outerShdw blurRad="38100" dist="38100" dir="2700000" algn="tl">
                    <a:srgbClr val="C0C0C0"/>
                  </a:outerShdw>
                </a:effectLst>
                <a:latin typeface="Comic Sans MS" pitchFamily="66" charset="0"/>
              </a:rPr>
              <a:t>– </a:t>
            </a:r>
            <a:r>
              <a:rPr lang="en-US" b="1" dirty="0" smtClean="0">
                <a:solidFill>
                  <a:srgbClr val="D92331"/>
                </a:solidFill>
                <a:effectLst>
                  <a:outerShdw blurRad="38100" dist="38100" dir="2700000" algn="tl">
                    <a:srgbClr val="C0C0C0"/>
                  </a:outerShdw>
                </a:effectLst>
                <a:latin typeface="Comic Sans MS" pitchFamily="66" charset="0"/>
              </a:rPr>
              <a:t>hasta 1000 </a:t>
            </a:r>
            <a:r>
              <a:rPr lang="en-US" b="1" dirty="0" err="1" smtClean="0">
                <a:solidFill>
                  <a:srgbClr val="D92331"/>
                </a:solidFill>
                <a:effectLst>
                  <a:outerShdw blurRad="38100" dist="38100" dir="2700000" algn="tl">
                    <a:srgbClr val="C0C0C0"/>
                  </a:outerShdw>
                </a:effectLst>
                <a:latin typeface="Comic Sans MS" pitchFamily="66" charset="0"/>
              </a:rPr>
              <a:t>usuarios</a:t>
            </a:r>
            <a:endParaRPr lang="en-US" dirty="0"/>
          </a:p>
        </p:txBody>
      </p:sp>
      <p:sp>
        <p:nvSpPr>
          <p:cNvPr id="14" name="Rectangle 13"/>
          <p:cNvSpPr/>
          <p:nvPr/>
        </p:nvSpPr>
        <p:spPr>
          <a:xfrm>
            <a:off x="4911726" y="4419600"/>
            <a:ext cx="4308475" cy="369322"/>
          </a:xfrm>
          <a:prstGeom prst="rect">
            <a:avLst/>
          </a:prstGeom>
        </p:spPr>
        <p:txBody>
          <a:bodyPr lIns="91430" tIns="45715" rIns="91430" bIns="45715">
            <a:spAutoFit/>
          </a:bodyPr>
          <a:lstStyle/>
          <a:p>
            <a:r>
              <a:rPr lang="en-US" b="1" dirty="0" smtClean="0">
                <a:solidFill>
                  <a:srgbClr val="00B050"/>
                </a:solidFill>
                <a:effectLst>
                  <a:outerShdw blurRad="38100" dist="38100" dir="2700000" algn="tl">
                    <a:srgbClr val="C0C0C0"/>
                  </a:outerShdw>
                </a:effectLst>
                <a:latin typeface="Comic Sans MS" pitchFamily="66" charset="0"/>
              </a:rPr>
              <a:t>XE</a:t>
            </a:r>
            <a:r>
              <a:rPr lang="en-US" b="1" dirty="0" smtClean="0">
                <a:solidFill>
                  <a:srgbClr val="D92331"/>
                </a:solidFill>
                <a:effectLst>
                  <a:outerShdw blurRad="38100" dist="38100" dir="2700000" algn="tl">
                    <a:srgbClr val="C0C0C0"/>
                  </a:outerShdw>
                </a:effectLst>
                <a:latin typeface="Comic Sans MS" pitchFamily="66" charset="0"/>
              </a:rPr>
              <a:t>2000*  – hasta 200 </a:t>
            </a:r>
            <a:r>
              <a:rPr lang="en-US" b="1" dirty="0" err="1" smtClean="0">
                <a:solidFill>
                  <a:srgbClr val="D92331"/>
                </a:solidFill>
                <a:effectLst>
                  <a:outerShdw blurRad="38100" dist="38100" dir="2700000" algn="tl">
                    <a:srgbClr val="C0C0C0"/>
                  </a:outerShdw>
                </a:effectLst>
                <a:latin typeface="Comic Sans MS" pitchFamily="66" charset="0"/>
              </a:rPr>
              <a:t>usuarios</a:t>
            </a:r>
            <a:endParaRPr lang="en-US" dirty="0"/>
          </a:p>
        </p:txBody>
      </p:sp>
      <p:sp>
        <p:nvSpPr>
          <p:cNvPr id="15" name="Rectangle 14"/>
          <p:cNvSpPr/>
          <p:nvPr/>
        </p:nvSpPr>
        <p:spPr>
          <a:xfrm>
            <a:off x="1752600" y="5943600"/>
            <a:ext cx="6934200" cy="369322"/>
          </a:xfrm>
          <a:prstGeom prst="rect">
            <a:avLst/>
          </a:prstGeom>
        </p:spPr>
        <p:txBody>
          <a:bodyPr wrap="square" lIns="91430" tIns="45715" rIns="91430" bIns="45715">
            <a:spAutoFit/>
          </a:bodyPr>
          <a:lstStyle/>
          <a:p>
            <a:r>
              <a:rPr lang="en-US" i="1" dirty="0" smtClean="0">
                <a:latin typeface="Comic Sans MS" pitchFamily="66" charset="0"/>
              </a:rPr>
              <a:t>*</a:t>
            </a:r>
            <a:r>
              <a:rPr lang="en-US" i="1" dirty="0" err="1" smtClean="0">
                <a:latin typeface="Comic Sans MS" pitchFamily="66" charset="0"/>
              </a:rPr>
              <a:t>soporta</a:t>
            </a:r>
            <a:r>
              <a:rPr lang="en-US" i="1" dirty="0" smtClean="0">
                <a:latin typeface="Comic Sans MS" pitchFamily="66" charset="0"/>
              </a:rPr>
              <a:t> </a:t>
            </a:r>
            <a:r>
              <a:rPr lang="en-US" i="1" dirty="0" err="1" smtClean="0">
                <a:latin typeface="Comic Sans MS" pitchFamily="66" charset="0"/>
              </a:rPr>
              <a:t>hasta</a:t>
            </a:r>
            <a:r>
              <a:rPr lang="en-US" i="1" dirty="0" smtClean="0">
                <a:latin typeface="Comic Sans MS" pitchFamily="66" charset="0"/>
              </a:rPr>
              <a:t> 4 Astribanks;    ** </a:t>
            </a:r>
            <a:r>
              <a:rPr lang="en-US" i="1" dirty="0" err="1" smtClean="0">
                <a:latin typeface="Comic Sans MS" pitchFamily="66" charset="0"/>
              </a:rPr>
              <a:t>soporta</a:t>
            </a:r>
            <a:r>
              <a:rPr lang="en-US" i="1" dirty="0" smtClean="0">
                <a:latin typeface="Comic Sans MS" pitchFamily="66" charset="0"/>
              </a:rPr>
              <a:t> </a:t>
            </a:r>
            <a:r>
              <a:rPr lang="en-US" i="1" dirty="0" err="1" smtClean="0">
                <a:latin typeface="Comic Sans MS" pitchFamily="66" charset="0"/>
              </a:rPr>
              <a:t>hasta</a:t>
            </a:r>
            <a:r>
              <a:rPr lang="en-US" i="1" dirty="0" smtClean="0">
                <a:latin typeface="Comic Sans MS" pitchFamily="66" charset="0"/>
              </a:rPr>
              <a:t> 24 Astribanks</a:t>
            </a:r>
            <a:endParaRPr lang="en-US"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458200" cy="1143000"/>
          </a:xfrm>
        </p:spPr>
        <p:txBody>
          <a:bodyPr>
            <a:normAutofit fontScale="90000"/>
          </a:bodyPr>
          <a:lstStyle/>
          <a:p>
            <a:r>
              <a:rPr lang="en-US" dirty="0" err="1" smtClean="0"/>
              <a:t>Especificaciones</a:t>
            </a:r>
            <a:r>
              <a:rPr lang="en-US" dirty="0" smtClean="0"/>
              <a:t> </a:t>
            </a:r>
            <a:r>
              <a:rPr lang="en-US" dirty="0" err="1" smtClean="0"/>
              <a:t>para</a:t>
            </a:r>
            <a:r>
              <a:rPr lang="en-US" dirty="0" smtClean="0"/>
              <a:t> PBX IP de </a:t>
            </a:r>
            <a:r>
              <a:rPr lang="en-US" dirty="0" err="1" smtClean="0"/>
              <a:t>Xorcom</a:t>
            </a:r>
            <a:r>
              <a:rPr lang="en-US" dirty="0" smtClean="0"/>
              <a:t> (I)</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1945676572"/>
              </p:ext>
            </p:extLst>
          </p:nvPr>
        </p:nvGraphicFramePr>
        <p:xfrm>
          <a:off x="1828800" y="1085090"/>
          <a:ext cx="6858000" cy="5245621"/>
        </p:xfrm>
        <a:graphic>
          <a:graphicData uri="http://schemas.openxmlformats.org/drawingml/2006/table">
            <a:tbl>
              <a:tblPr/>
              <a:tblGrid>
                <a:gridCol w="2413942"/>
                <a:gridCol w="1249264"/>
                <a:gridCol w="819259"/>
                <a:gridCol w="819150"/>
                <a:gridCol w="861257"/>
                <a:gridCol w="695128"/>
              </a:tblGrid>
              <a:tr h="519911">
                <a:tc>
                  <a:txBody>
                    <a:bodyPr/>
                    <a:lstStyle/>
                    <a:p>
                      <a:pPr algn="l" fontAlgn="b"/>
                      <a:endParaRPr lang="en-US" sz="700" b="0" i="0" u="none" strike="noStrike" dirty="0">
                        <a:latin typeface="Arial Narrow"/>
                      </a:endParaRPr>
                    </a:p>
                  </a:txBody>
                  <a:tcPr marL="0" marR="0" marT="0" marB="0" anchor="b">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a:latin typeface="Arial"/>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l" fontAlgn="b"/>
                      <a:r>
                        <a:rPr lang="en-US" sz="600" b="0" i="0" u="none" strike="noStrike">
                          <a:latin typeface="Arial"/>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a:latin typeface="Arial"/>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r>
              <a:tr h="338402">
                <a:tc>
                  <a:txBody>
                    <a:bodyPr/>
                    <a:lstStyle/>
                    <a:p>
                      <a:pPr marL="182880" algn="l" fontAlgn="ctr"/>
                      <a:r>
                        <a:rPr lang="en-US" sz="1400" b="1" i="0" u="none" strike="noStrike" dirty="0" smtClean="0">
                          <a:latin typeface="Arial Narrow"/>
                        </a:rPr>
                        <a:t>CARACTERISTICAS/MODELO</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XR</a:t>
                      </a:r>
                      <a:r>
                        <a:rPr lang="en-US" sz="1200" b="1" i="0" u="none" strike="noStrike">
                          <a:latin typeface="Arial"/>
                        </a:rPr>
                        <a:t>1000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XR</a:t>
                      </a:r>
                      <a:r>
                        <a:rPr lang="en-US" sz="1200" b="1" i="0" u="none" strike="noStrike">
                          <a:latin typeface="Arial"/>
                        </a:rPr>
                        <a:t>2000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XR</a:t>
                      </a:r>
                      <a:r>
                        <a:rPr lang="en-US" sz="1200" b="1" i="0" u="none" strike="noStrike">
                          <a:latin typeface="Arial"/>
                        </a:rPr>
                        <a:t>3000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XE</a:t>
                      </a:r>
                      <a:r>
                        <a:rPr lang="en-US" sz="1200" b="1" i="0" u="none" strike="noStrike">
                          <a:latin typeface="Arial"/>
                        </a:rPr>
                        <a:t>2000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XE</a:t>
                      </a:r>
                      <a:r>
                        <a:rPr lang="en-US" sz="1200" b="1" i="0" u="none" strike="noStrike">
                          <a:latin typeface="Arial"/>
                        </a:rPr>
                        <a:t>3000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1" i="0" u="none" strike="noStrike" dirty="0" smtClean="0">
                          <a:latin typeface="Arial Narrow"/>
                        </a:rPr>
                        <a:t>Cap.</a:t>
                      </a:r>
                      <a:r>
                        <a:rPr lang="en-US" sz="1400" b="1" i="0" u="none" strike="noStrike" baseline="0" dirty="0" smtClean="0">
                          <a:latin typeface="Arial Narrow"/>
                        </a:rPr>
                        <a:t> </a:t>
                      </a:r>
                      <a:r>
                        <a:rPr lang="en-US" sz="1400" b="1" i="0" u="none" strike="noStrike" baseline="0" dirty="0" err="1" smtClean="0">
                          <a:latin typeface="Arial Narrow"/>
                        </a:rPr>
                        <a:t>Máxima</a:t>
                      </a:r>
                      <a:r>
                        <a:rPr lang="en-US" sz="1400" b="1" i="0" u="none" strike="noStrike" dirty="0" smtClean="0">
                          <a:latin typeface="Arial Narrow"/>
                        </a:rPr>
                        <a:t> </a:t>
                      </a:r>
                      <a:r>
                        <a:rPr lang="en-US" sz="1400" b="1" i="0" u="none" strike="noStrike" dirty="0">
                          <a:latin typeface="Arial Narrow"/>
                        </a:rPr>
                        <a:t>(</a:t>
                      </a:r>
                      <a:r>
                        <a:rPr lang="en-US" sz="1400" b="1" i="0" u="none" strike="noStrike" dirty="0" err="1" smtClean="0">
                          <a:latin typeface="Arial Narrow"/>
                        </a:rPr>
                        <a:t>usuarios</a:t>
                      </a:r>
                      <a:r>
                        <a:rPr lang="en-US" sz="1400" b="1" i="0" u="none" strike="noStrike" dirty="0" smtClean="0">
                          <a:latin typeface="Arial Narrow"/>
                        </a:rPr>
                        <a:t>)</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200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1000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200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1000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1" i="0" u="none" strike="noStrike" dirty="0">
                          <a:latin typeface="Arial Narrow"/>
                        </a:rPr>
                        <a:t>Max. </a:t>
                      </a:r>
                      <a:r>
                        <a:rPr lang="en-US" sz="1400" b="1" i="0" u="none" strike="noStrike" dirty="0" err="1" smtClean="0">
                          <a:latin typeface="Arial Narrow"/>
                        </a:rPr>
                        <a:t>llamadas</a:t>
                      </a:r>
                      <a:r>
                        <a:rPr lang="en-US" sz="1400" b="1" i="0" u="none" strike="noStrike" dirty="0" smtClean="0">
                          <a:latin typeface="Arial Narrow"/>
                        </a:rPr>
                        <a:t> </a:t>
                      </a:r>
                      <a:r>
                        <a:rPr lang="en-US" sz="1400" b="1" i="0" u="none" strike="noStrike" dirty="0" err="1" smtClean="0">
                          <a:latin typeface="Arial Narrow"/>
                        </a:rPr>
                        <a:t>concurrentes</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45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300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45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1" i="0" u="none" strike="noStrike" dirty="0">
                          <a:latin typeface="Arial Narrow"/>
                        </a:rPr>
                        <a:t>Max. </a:t>
                      </a:r>
                      <a:r>
                        <a:rPr lang="en-US" sz="1400" b="1" i="0" u="none" strike="noStrike" dirty="0" err="1" smtClean="0">
                          <a:latin typeface="Arial Narrow"/>
                        </a:rPr>
                        <a:t>puertos</a:t>
                      </a:r>
                      <a:r>
                        <a:rPr lang="en-US" sz="1400" b="1" i="0" u="none" strike="noStrike" dirty="0" smtClean="0">
                          <a:latin typeface="Arial Narrow"/>
                        </a:rPr>
                        <a:t> </a:t>
                      </a:r>
                      <a:r>
                        <a:rPr lang="en-US" sz="1400" b="1" i="0" u="none" strike="noStrike" dirty="0" err="1" smtClean="0">
                          <a:latin typeface="Arial Narrow"/>
                        </a:rPr>
                        <a:t>analógicos</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160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800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160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800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1" i="0" u="none" strike="noStrike" dirty="0" err="1" smtClean="0">
                          <a:latin typeface="Arial Narrow"/>
                        </a:rPr>
                        <a:t>Módulos</a:t>
                      </a:r>
                      <a:r>
                        <a:rPr lang="en-US" sz="1400" b="1" i="0" u="none" strike="noStrike" dirty="0" smtClean="0">
                          <a:latin typeface="Arial Narrow"/>
                        </a:rPr>
                        <a:t> de </a:t>
                      </a:r>
                      <a:r>
                        <a:rPr lang="en-US" sz="1400" b="1" i="0" u="none" strike="noStrike" dirty="0" err="1" smtClean="0">
                          <a:latin typeface="Arial Narrow"/>
                        </a:rPr>
                        <a:t>Telefonia</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0" i="0" u="none" strike="noStrike" dirty="0">
                          <a:latin typeface="Arial Narrow"/>
                        </a:rPr>
                        <a:t>  FXS, FXO, </a:t>
                      </a:r>
                      <a:r>
                        <a:rPr lang="en-US" sz="1400" b="0" i="0" u="none" strike="noStrike" dirty="0" smtClean="0">
                          <a:latin typeface="Arial Narrow"/>
                        </a:rPr>
                        <a:t>RDSI </a:t>
                      </a:r>
                      <a:r>
                        <a:rPr lang="en-US" sz="1400" b="0" i="0" u="none" strike="noStrike" dirty="0">
                          <a:latin typeface="Arial Narrow"/>
                        </a:rPr>
                        <a:t>ISDN</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fr-FR" sz="1400" b="0" i="0" u="none" strike="noStrike" dirty="0">
                          <a:latin typeface="Arial Narrow"/>
                        </a:rPr>
                        <a:t>  E1/T1 PRI, E1 R2, T1 CAS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1" i="0" u="none" strike="noStrike" dirty="0" err="1" smtClean="0">
                          <a:latin typeface="Arial Narrow"/>
                        </a:rPr>
                        <a:t>Puertos</a:t>
                      </a:r>
                      <a:r>
                        <a:rPr lang="en-US" sz="1400" b="1" i="0" u="none" strike="noStrike" baseline="0" dirty="0" smtClean="0">
                          <a:latin typeface="Arial Narrow"/>
                        </a:rPr>
                        <a:t> </a:t>
                      </a:r>
                      <a:r>
                        <a:rPr lang="en-US" sz="1400" b="1" i="0" u="none" strike="noStrike" dirty="0" smtClean="0">
                          <a:latin typeface="Arial Narrow"/>
                        </a:rPr>
                        <a:t>Ethernet</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0" i="0" u="none" strike="noStrike">
                          <a:latin typeface="Arial Narrow"/>
                        </a:rPr>
                        <a:t>  10/100 Mb/s</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0" i="0" u="none" strike="noStrike">
                          <a:latin typeface="Arial Narrow"/>
                        </a:rPr>
                        <a:t>  10/100/1000 Mb/s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2x</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1" i="0" u="none" strike="noStrike" dirty="0" err="1" smtClean="0">
                          <a:latin typeface="Arial Narrow"/>
                        </a:rPr>
                        <a:t>Almacenamiento</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420603">
                <a:tc>
                  <a:txBody>
                    <a:bodyPr/>
                    <a:lstStyle/>
                    <a:p>
                      <a:pPr marL="182880" algn="l" fontAlgn="ctr"/>
                      <a:r>
                        <a:rPr lang="en-US" sz="1400" b="0" i="0" u="none" strike="noStrike" dirty="0">
                          <a:latin typeface="Arial Narrow"/>
                        </a:rPr>
                        <a:t>  4GB </a:t>
                      </a:r>
                      <a:r>
                        <a:rPr lang="en-US" sz="1400" b="0" i="0" u="none" strike="noStrike" dirty="0" err="1" smtClean="0">
                          <a:latin typeface="Arial Narrow"/>
                        </a:rPr>
                        <a:t>Placa</a:t>
                      </a:r>
                      <a:r>
                        <a:rPr lang="en-US" sz="1400" b="0" i="0" u="none" strike="noStrike" baseline="0" dirty="0" smtClean="0">
                          <a:latin typeface="Arial Narrow"/>
                        </a:rPr>
                        <a:t> de Disco   </a:t>
                      </a:r>
                      <a:r>
                        <a:rPr lang="en-US" sz="1400" b="0" i="0" u="none" strike="noStrike" baseline="0" dirty="0" err="1" smtClean="0">
                          <a:latin typeface="Arial Narrow"/>
                        </a:rPr>
                        <a:t>Incorporada</a:t>
                      </a:r>
                      <a:endParaRPr lang="en-US" sz="1400" b="0"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38402">
                <a:tc>
                  <a:txBody>
                    <a:bodyPr/>
                    <a:lstStyle/>
                    <a:p>
                      <a:pPr marL="182880" algn="l" fontAlgn="ctr"/>
                      <a:r>
                        <a:rPr lang="en-US" sz="1400" b="0" i="0" u="none" strike="noStrike" dirty="0">
                          <a:latin typeface="Arial Narrow"/>
                        </a:rPr>
                        <a:t>  250 GB HDD</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38166">
                <a:tc>
                  <a:txBody>
                    <a:bodyPr/>
                    <a:lstStyle/>
                    <a:p>
                      <a:pPr marL="182880" algn="l" fontAlgn="ctr"/>
                      <a:r>
                        <a:rPr lang="en-US" sz="1400" b="0" i="0" u="none" strike="noStrike" dirty="0">
                          <a:latin typeface="Arial Narrow"/>
                        </a:rPr>
                        <a:t>  500 GB HDD</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pic>
        <p:nvPicPr>
          <p:cNvPr id="6" name="Picture 5" descr="1U-2analogmodules.png"/>
          <p:cNvPicPr>
            <a:picLocks noChangeAspect="1"/>
          </p:cNvPicPr>
          <p:nvPr/>
        </p:nvPicPr>
        <p:blipFill>
          <a:blip r:embed="rId2" cstate="print"/>
          <a:srcRect/>
          <a:stretch>
            <a:fillRect/>
          </a:stretch>
        </p:blipFill>
        <p:spPr>
          <a:xfrm>
            <a:off x="4191000" y="1295400"/>
            <a:ext cx="1097280" cy="252744"/>
          </a:xfrm>
          <a:prstGeom prst="rect">
            <a:avLst/>
          </a:prstGeom>
        </p:spPr>
      </p:pic>
      <p:pic>
        <p:nvPicPr>
          <p:cNvPr id="7" name="Picture 6" descr="XR2000-beauty.png"/>
          <p:cNvPicPr>
            <a:picLocks noChangeAspect="1"/>
          </p:cNvPicPr>
          <p:nvPr/>
        </p:nvPicPr>
        <p:blipFill>
          <a:blip r:embed="rId3" cstate="print"/>
          <a:srcRect/>
          <a:stretch>
            <a:fillRect/>
          </a:stretch>
        </p:blipFill>
        <p:spPr>
          <a:xfrm>
            <a:off x="5562600" y="1160438"/>
            <a:ext cx="1097280" cy="387706"/>
          </a:xfrm>
          <a:prstGeom prst="rect">
            <a:avLst/>
          </a:prstGeom>
        </p:spPr>
      </p:pic>
      <p:pic>
        <p:nvPicPr>
          <p:cNvPr id="8" name="Picture 7" descr="tr-6874.png"/>
          <p:cNvPicPr>
            <a:picLocks noChangeAspect="1"/>
          </p:cNvPicPr>
          <p:nvPr/>
        </p:nvPicPr>
        <p:blipFill>
          <a:blip r:embed="rId4" cstate="print"/>
          <a:srcRect/>
          <a:stretch>
            <a:fillRect/>
          </a:stretch>
        </p:blipFill>
        <p:spPr>
          <a:xfrm>
            <a:off x="7239000" y="1158577"/>
            <a:ext cx="1097280" cy="389567"/>
          </a:xfrm>
          <a:prstGeom prst="rect">
            <a:avLst/>
          </a:prstGeom>
        </p:spPr>
      </p:pic>
    </p:spTree>
    <p:extLst>
      <p:ext uri="{BB962C8B-B14F-4D97-AF65-F5344CB8AC3E}">
        <p14:creationId xmlns="" xmlns:p14="http://schemas.microsoft.com/office/powerpoint/2010/main" val="3007191125"/>
      </p:ext>
    </p:extLst>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458200" cy="1143000"/>
          </a:xfrm>
        </p:spPr>
        <p:txBody>
          <a:bodyPr>
            <a:normAutofit fontScale="90000"/>
          </a:bodyPr>
          <a:lstStyle/>
          <a:p>
            <a:r>
              <a:rPr lang="en-US" dirty="0" err="1"/>
              <a:t>Especificaciones</a:t>
            </a:r>
            <a:r>
              <a:rPr lang="en-US" dirty="0"/>
              <a:t> </a:t>
            </a:r>
            <a:r>
              <a:rPr lang="en-US" dirty="0" err="1"/>
              <a:t>para</a:t>
            </a:r>
            <a:r>
              <a:rPr lang="en-US" dirty="0"/>
              <a:t> PBX IP de </a:t>
            </a:r>
            <a:r>
              <a:rPr lang="en-US" dirty="0" err="1"/>
              <a:t>Xorcom</a:t>
            </a:r>
            <a:r>
              <a:rPr lang="en-US" dirty="0"/>
              <a:t> (</a:t>
            </a:r>
            <a:r>
              <a:rPr lang="en-US" dirty="0" smtClean="0"/>
              <a:t>II)</a:t>
            </a:r>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3165639371"/>
              </p:ext>
            </p:extLst>
          </p:nvPr>
        </p:nvGraphicFramePr>
        <p:xfrm>
          <a:off x="1752599" y="1508230"/>
          <a:ext cx="6908801" cy="4304036"/>
        </p:xfrm>
        <a:graphic>
          <a:graphicData uri="http://schemas.openxmlformats.org/drawingml/2006/table">
            <a:tbl>
              <a:tblPr/>
              <a:tblGrid>
                <a:gridCol w="2895601"/>
                <a:gridCol w="1137072"/>
                <a:gridCol w="737542"/>
                <a:gridCol w="737443"/>
                <a:gridCol w="775351"/>
                <a:gridCol w="625792"/>
              </a:tblGrid>
              <a:tr h="527472">
                <a:tc>
                  <a:txBody>
                    <a:bodyPr/>
                    <a:lstStyle/>
                    <a:p>
                      <a:pPr algn="l" fontAlgn="b"/>
                      <a:endParaRPr lang="en-US" sz="700" b="0" i="0" u="none" strike="noStrike" dirty="0">
                        <a:latin typeface="Arial Narrow"/>
                      </a:endParaRPr>
                    </a:p>
                  </a:txBody>
                  <a:tcPr marL="0" marR="0" marT="0" marB="0" anchor="b">
                    <a:lnL>
                      <a:noFill/>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a:txBody>
                    <a:bodyPr/>
                    <a:lstStyle/>
                    <a:p>
                      <a:pPr algn="l" fontAlgn="b"/>
                      <a:r>
                        <a:rPr lang="en-US" sz="600" b="0" i="0" u="none" strike="noStrike">
                          <a:latin typeface="Arial"/>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gridSpan="2">
                  <a:txBody>
                    <a:bodyPr/>
                    <a:lstStyle/>
                    <a:p>
                      <a:pPr algn="l" fontAlgn="b"/>
                      <a:r>
                        <a:rPr lang="en-US" sz="600" b="0" i="0" u="none" strike="noStrike">
                          <a:latin typeface="Arial"/>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600" b="0" i="0" u="none" strike="noStrike">
                          <a:latin typeface="Arial"/>
                        </a:rPr>
                        <a:t> </a:t>
                      </a:r>
                    </a:p>
                  </a:txBody>
                  <a:tcPr marL="0" marR="0" marT="0" marB="0">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r>
              <a:tr h="343324">
                <a:tc>
                  <a:txBody>
                    <a:bodyPr/>
                    <a:lstStyle/>
                    <a:p>
                      <a:pPr marL="182880" algn="l" fontAlgn="ctr"/>
                      <a:r>
                        <a:rPr lang="en-US" sz="1400" b="1" i="0" u="none" strike="noStrike" dirty="0" smtClean="0">
                          <a:latin typeface="Arial Narrow"/>
                        </a:rPr>
                        <a:t>CARACTERISTICA/MODELO</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XR</a:t>
                      </a:r>
                      <a:r>
                        <a:rPr lang="en-US" sz="1200" b="1" i="0" u="none" strike="noStrike">
                          <a:latin typeface="Arial"/>
                        </a:rPr>
                        <a:t>1000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XR</a:t>
                      </a:r>
                      <a:r>
                        <a:rPr lang="en-US" sz="1200" b="1" i="0" u="none" strike="noStrike">
                          <a:latin typeface="Arial"/>
                        </a:rPr>
                        <a:t>2000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XR</a:t>
                      </a:r>
                      <a:r>
                        <a:rPr lang="en-US" sz="1200" b="1" i="0" u="none" strike="noStrike">
                          <a:latin typeface="Arial"/>
                        </a:rPr>
                        <a:t>3000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XE</a:t>
                      </a:r>
                      <a:r>
                        <a:rPr lang="en-US" sz="1200" b="1" i="0" u="none" strike="noStrike">
                          <a:latin typeface="Arial"/>
                        </a:rPr>
                        <a:t>2000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a:solidFill>
                            <a:srgbClr val="C00000"/>
                          </a:solidFill>
                          <a:latin typeface="Arial"/>
                        </a:rPr>
                        <a:t>XE</a:t>
                      </a:r>
                      <a:r>
                        <a:rPr lang="en-US" sz="1200" b="1" i="0" u="none" strike="noStrike">
                          <a:latin typeface="Arial"/>
                        </a:rPr>
                        <a:t>3000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a:latin typeface="Arial Narrow"/>
                        </a:rPr>
                        <a:t>RAID1 </a:t>
                      </a:r>
                      <a:r>
                        <a:rPr lang="en-US" sz="1400" b="1" i="0" u="none" strike="noStrike" dirty="0" smtClean="0">
                          <a:latin typeface="Arial Narrow"/>
                        </a:rPr>
                        <a:t>(2 Discos</a:t>
                      </a:r>
                      <a:r>
                        <a:rPr lang="en-US" sz="1400" b="1" i="0" u="none" strike="noStrike" baseline="0" dirty="0" smtClean="0">
                          <a:latin typeface="Arial Narrow"/>
                        </a:rPr>
                        <a:t> </a:t>
                      </a:r>
                      <a:r>
                        <a:rPr lang="en-US" sz="1400" b="1" i="0" u="none" strike="noStrike" baseline="0" dirty="0" err="1" smtClean="0">
                          <a:latin typeface="Arial Narrow"/>
                        </a:rPr>
                        <a:t>Duros</a:t>
                      </a:r>
                      <a:r>
                        <a:rPr lang="en-US" sz="1400" b="1" i="0" u="none" strike="noStrike" baseline="0" dirty="0" smtClean="0">
                          <a:latin typeface="Arial Narrow"/>
                        </a:rPr>
                        <a:t> </a:t>
                      </a:r>
                      <a:r>
                        <a:rPr lang="en-US" sz="1400" b="1" i="0" u="none" strike="noStrike" baseline="0" dirty="0" err="1" smtClean="0">
                          <a:latin typeface="Arial Narrow"/>
                        </a:rPr>
                        <a:t>Redundantes</a:t>
                      </a:r>
                      <a:r>
                        <a:rPr lang="en-US" sz="1400" b="1" i="0" u="none" strike="noStrike" baseline="0" dirty="0" smtClean="0">
                          <a:latin typeface="Arial Narrow"/>
                        </a:rPr>
                        <a:t>)</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err="1" smtClean="0">
                          <a:latin typeface="Arial Narrow"/>
                        </a:rPr>
                        <a:t>Redundancia</a:t>
                      </a:r>
                      <a:r>
                        <a:rPr lang="en-US" sz="1400" b="1" i="0" u="none" strike="noStrike" baseline="0" dirty="0" smtClean="0">
                          <a:latin typeface="Arial Narrow"/>
                        </a:rPr>
                        <a:t> de </a:t>
                      </a:r>
                      <a:r>
                        <a:rPr lang="en-US" sz="1400" b="1" i="0" u="none" strike="noStrike" baseline="0" dirty="0" err="1" smtClean="0">
                          <a:latin typeface="Arial Narrow"/>
                        </a:rPr>
                        <a:t>Ventilador</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a:latin typeface="Arial Narrow"/>
                        </a:rPr>
                        <a:t>Rapid Recovery™</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smtClean="0">
                          <a:latin typeface="Arial Narrow"/>
                        </a:rPr>
                        <a:t>Backup y </a:t>
                      </a:r>
                      <a:r>
                        <a:rPr lang="en-US" sz="1400" b="1" i="0" u="none" strike="noStrike" dirty="0" err="1" smtClean="0">
                          <a:latin typeface="Arial Narrow"/>
                        </a:rPr>
                        <a:t>restauración</a:t>
                      </a:r>
                      <a:r>
                        <a:rPr lang="en-US" sz="1400" b="1" i="0" u="none" strike="noStrike" dirty="0" smtClean="0">
                          <a:latin typeface="Arial Narrow"/>
                        </a:rPr>
                        <a:t> </a:t>
                      </a:r>
                      <a:r>
                        <a:rPr lang="en-US" sz="1400" b="1" i="0" u="none" strike="noStrike" dirty="0" err="1" smtClean="0">
                          <a:latin typeface="Arial Narrow"/>
                        </a:rPr>
                        <a:t>interna</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err="1" smtClean="0">
                          <a:latin typeface="Arial Narrow"/>
                        </a:rPr>
                        <a:t>Restauración</a:t>
                      </a:r>
                      <a:r>
                        <a:rPr lang="en-US" sz="1400" b="1" i="0" u="none" strike="noStrike" dirty="0" smtClean="0">
                          <a:latin typeface="Arial Narrow"/>
                        </a:rPr>
                        <a:t> a </a:t>
                      </a:r>
                      <a:r>
                        <a:rPr lang="en-US" sz="1400" b="1" i="0" u="none" strike="noStrike" dirty="0" err="1" smtClean="0">
                          <a:latin typeface="Arial Narrow"/>
                        </a:rPr>
                        <a:t>valores</a:t>
                      </a:r>
                      <a:r>
                        <a:rPr lang="en-US" sz="1400" b="1" i="0" u="none" strike="noStrike" dirty="0" smtClean="0">
                          <a:latin typeface="Arial Narrow"/>
                        </a:rPr>
                        <a:t> de </a:t>
                      </a:r>
                      <a:r>
                        <a:rPr lang="en-US" sz="1400" b="1" i="0" u="none" strike="noStrike" dirty="0" err="1" smtClean="0">
                          <a:latin typeface="Arial Narrow"/>
                        </a:rPr>
                        <a:t>fábrica</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err="1" smtClean="0">
                          <a:latin typeface="Arial Narrow"/>
                        </a:rPr>
                        <a:t>Notificación</a:t>
                      </a:r>
                      <a:r>
                        <a:rPr lang="en-US" sz="1400" b="1" i="0" u="none" strike="noStrike" dirty="0" smtClean="0">
                          <a:latin typeface="Arial Narrow"/>
                        </a:rPr>
                        <a:t> de </a:t>
                      </a:r>
                      <a:r>
                        <a:rPr lang="en-US" sz="1400" b="1" i="0" u="none" strike="noStrike" dirty="0" err="1" smtClean="0">
                          <a:latin typeface="Arial Narrow"/>
                        </a:rPr>
                        <a:t>Fuente</a:t>
                      </a:r>
                      <a:r>
                        <a:rPr lang="en-US" sz="1400" b="1" i="0" u="none" strike="noStrike" dirty="0" smtClean="0">
                          <a:latin typeface="Arial Narrow"/>
                        </a:rPr>
                        <a:t> de </a:t>
                      </a:r>
                      <a:r>
                        <a:rPr lang="en-US" sz="1400" b="1" i="0" u="none" strike="noStrike" dirty="0" err="1" smtClean="0">
                          <a:latin typeface="Arial Narrow"/>
                        </a:rPr>
                        <a:t>Poder</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smtClean="0">
                          <a:latin typeface="Arial Narrow"/>
                        </a:rPr>
                        <a:t>Panel frontal</a:t>
                      </a:r>
                      <a:r>
                        <a:rPr lang="en-US" sz="1400" b="1" i="0" u="none" strike="noStrike" baseline="0" dirty="0" smtClean="0">
                          <a:latin typeface="Arial Narrow"/>
                        </a:rPr>
                        <a:t> </a:t>
                      </a:r>
                      <a:r>
                        <a:rPr lang="en-US" sz="1400" b="1" i="0" u="none" strike="noStrike" dirty="0" smtClean="0">
                          <a:latin typeface="Arial Narrow"/>
                        </a:rPr>
                        <a:t>LCD y </a:t>
                      </a:r>
                      <a:r>
                        <a:rPr lang="en-US" sz="1400" b="1" i="0" u="none" strike="noStrike" dirty="0" err="1" smtClean="0">
                          <a:latin typeface="Arial Narrow"/>
                        </a:rPr>
                        <a:t>teclado</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err="1" smtClean="0">
                          <a:latin typeface="Arial Narrow"/>
                        </a:rPr>
                        <a:t>Puertos</a:t>
                      </a:r>
                      <a:r>
                        <a:rPr lang="en-US" sz="1400" b="1" i="0" u="none" strike="noStrike" baseline="0" dirty="0" smtClean="0">
                          <a:latin typeface="Arial Narrow"/>
                        </a:rPr>
                        <a:t> USB </a:t>
                      </a:r>
                      <a:r>
                        <a:rPr lang="en-US" sz="1400" b="1" i="0" u="none" strike="noStrike" baseline="0" dirty="0" err="1" smtClean="0">
                          <a:latin typeface="Arial Narrow"/>
                        </a:rPr>
                        <a:t>frontales</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err="1" smtClean="0">
                          <a:latin typeface="Arial Narrow"/>
                        </a:rPr>
                        <a:t>Fuente</a:t>
                      </a:r>
                      <a:r>
                        <a:rPr lang="en-US" sz="1400" b="1" i="0" u="none" strike="noStrike" dirty="0" smtClean="0">
                          <a:latin typeface="Arial Narrow"/>
                        </a:rPr>
                        <a:t> de </a:t>
                      </a:r>
                      <a:r>
                        <a:rPr lang="en-US" sz="1400" b="1" i="0" u="none" strike="noStrike" dirty="0" err="1" smtClean="0">
                          <a:latin typeface="Arial Narrow"/>
                        </a:rPr>
                        <a:t>poder</a:t>
                      </a:r>
                      <a:r>
                        <a:rPr lang="en-US" sz="1400" b="1" i="0" u="none" strike="noStrike" dirty="0" smtClean="0">
                          <a:latin typeface="Arial Narrow"/>
                        </a:rPr>
                        <a:t> </a:t>
                      </a:r>
                      <a:r>
                        <a:rPr lang="en-US" sz="1400" b="1" i="0" u="none" strike="noStrike" dirty="0" err="1" smtClean="0">
                          <a:latin typeface="Arial Narrow"/>
                        </a:rPr>
                        <a:t>interna</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43324">
                <a:tc>
                  <a:txBody>
                    <a:bodyPr/>
                    <a:lstStyle/>
                    <a:p>
                      <a:pPr marL="182880" algn="l" fontAlgn="ctr"/>
                      <a:r>
                        <a:rPr lang="en-US" sz="1400" b="1" i="0" u="none" strike="noStrike" dirty="0" err="1" smtClean="0">
                          <a:latin typeface="Arial Narrow"/>
                        </a:rPr>
                        <a:t>Chásis</a:t>
                      </a:r>
                      <a:r>
                        <a:rPr lang="en-US" sz="1400" b="1" i="0" u="none" strike="noStrike" dirty="0" smtClean="0">
                          <a:latin typeface="Arial Narrow"/>
                        </a:rPr>
                        <a:t> 19”</a:t>
                      </a:r>
                      <a:endParaRPr lang="en-US" sz="1400" b="1" i="0" u="none" strike="noStrike" dirty="0">
                        <a:latin typeface="Arial Narrow"/>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1U</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2U</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2U</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a:latin typeface="Arial"/>
                        </a:rPr>
                        <a:t>2U</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0" i="0" u="none" strike="noStrike" dirty="0">
                          <a:latin typeface="Arial"/>
                        </a:rPr>
                        <a:t>2U</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pic>
        <p:nvPicPr>
          <p:cNvPr id="6" name="Picture 5" descr="1U-2analogmodules.png"/>
          <p:cNvPicPr>
            <a:picLocks noChangeAspect="1"/>
          </p:cNvPicPr>
          <p:nvPr/>
        </p:nvPicPr>
        <p:blipFill>
          <a:blip r:embed="rId2" cstate="print"/>
          <a:srcRect/>
          <a:stretch>
            <a:fillRect/>
          </a:stretch>
        </p:blipFill>
        <p:spPr>
          <a:xfrm>
            <a:off x="4648200" y="1676400"/>
            <a:ext cx="1097280" cy="252744"/>
          </a:xfrm>
          <a:prstGeom prst="rect">
            <a:avLst/>
          </a:prstGeom>
        </p:spPr>
      </p:pic>
      <p:pic>
        <p:nvPicPr>
          <p:cNvPr id="7" name="Picture 6" descr="XR2000-beauty.png"/>
          <p:cNvPicPr>
            <a:picLocks noChangeAspect="1"/>
          </p:cNvPicPr>
          <p:nvPr/>
        </p:nvPicPr>
        <p:blipFill>
          <a:blip r:embed="rId3" cstate="print"/>
          <a:srcRect/>
          <a:stretch>
            <a:fillRect/>
          </a:stretch>
        </p:blipFill>
        <p:spPr>
          <a:xfrm>
            <a:off x="5989320" y="1541438"/>
            <a:ext cx="1097280" cy="387706"/>
          </a:xfrm>
          <a:prstGeom prst="rect">
            <a:avLst/>
          </a:prstGeom>
        </p:spPr>
      </p:pic>
      <p:pic>
        <p:nvPicPr>
          <p:cNvPr id="8" name="Picture 7" descr="tr-6874.png"/>
          <p:cNvPicPr>
            <a:picLocks noChangeAspect="1"/>
          </p:cNvPicPr>
          <p:nvPr/>
        </p:nvPicPr>
        <p:blipFill>
          <a:blip r:embed="rId4" cstate="print"/>
          <a:srcRect/>
          <a:stretch>
            <a:fillRect/>
          </a:stretch>
        </p:blipFill>
        <p:spPr>
          <a:xfrm>
            <a:off x="7360920" y="1541438"/>
            <a:ext cx="1097280" cy="389567"/>
          </a:xfrm>
          <a:prstGeom prst="rect">
            <a:avLst/>
          </a:prstGeom>
        </p:spPr>
      </p:pic>
    </p:spTree>
    <p:extLst>
      <p:ext uri="{BB962C8B-B14F-4D97-AF65-F5344CB8AC3E}">
        <p14:creationId xmlns="" xmlns:p14="http://schemas.microsoft.com/office/powerpoint/2010/main" val="2019504336"/>
      </p:ext>
    </p:extLst>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type="title"/>
          </p:nvPr>
        </p:nvSpPr>
        <p:spPr/>
        <p:txBody>
          <a:bodyPr/>
          <a:lstStyle/>
          <a:p>
            <a:r>
              <a:rPr lang="en-US" smtClean="0"/>
              <a:t>Necesidades de la empresa - hoy</a:t>
            </a:r>
            <a:endParaRPr lang="en-US" dirty="0"/>
          </a:p>
        </p:txBody>
      </p:sp>
      <p:sp>
        <p:nvSpPr>
          <p:cNvPr id="394244" name="Rectangle 4"/>
          <p:cNvSpPr>
            <a:spLocks noGrp="1" noChangeArrowheads="1"/>
          </p:cNvSpPr>
          <p:nvPr>
            <p:ph sz="half" idx="1"/>
          </p:nvPr>
        </p:nvSpPr>
        <p:spPr/>
        <p:txBody>
          <a:bodyPr>
            <a:normAutofit fontScale="92500" lnSpcReduction="10000"/>
          </a:bodyPr>
          <a:lstStyle/>
          <a:p>
            <a:r>
              <a:rPr lang="en-US" dirty="0" err="1" smtClean="0"/>
              <a:t>Oficina</a:t>
            </a:r>
            <a:endParaRPr lang="en-US" dirty="0" smtClean="0"/>
          </a:p>
          <a:p>
            <a:pPr lvl="1"/>
            <a:r>
              <a:rPr lang="en-US" dirty="0" err="1" smtClean="0"/>
              <a:t>Funcionamiento</a:t>
            </a:r>
            <a:r>
              <a:rPr lang="en-US" dirty="0" smtClean="0"/>
              <a:t> en </a:t>
            </a:r>
            <a:r>
              <a:rPr lang="en-US" dirty="0" err="1" smtClean="0"/>
              <a:t>cualquier</a:t>
            </a:r>
            <a:r>
              <a:rPr lang="en-US" dirty="0" smtClean="0"/>
              <a:t> </a:t>
            </a:r>
            <a:r>
              <a:rPr lang="en-US" dirty="0" err="1" smtClean="0"/>
              <a:t>momento</a:t>
            </a:r>
            <a:r>
              <a:rPr lang="en-US" dirty="0" smtClean="0"/>
              <a:t>, en </a:t>
            </a:r>
            <a:r>
              <a:rPr lang="en-US" dirty="0" err="1" smtClean="0"/>
              <a:t>cualquier</a:t>
            </a:r>
            <a:r>
              <a:rPr lang="en-US" dirty="0" smtClean="0"/>
              <a:t> </a:t>
            </a:r>
            <a:r>
              <a:rPr lang="en-US" dirty="0" err="1" smtClean="0"/>
              <a:t>lugar</a:t>
            </a:r>
            <a:r>
              <a:rPr lang="en-US" dirty="0" smtClean="0"/>
              <a:t> y </a:t>
            </a:r>
            <a:r>
              <a:rPr lang="en-US" dirty="0" err="1" smtClean="0"/>
              <a:t>sobre</a:t>
            </a:r>
            <a:r>
              <a:rPr lang="en-US" dirty="0" smtClean="0"/>
              <a:t> </a:t>
            </a:r>
            <a:r>
              <a:rPr lang="en-US" dirty="0" err="1" smtClean="0"/>
              <a:t>cualquier</a:t>
            </a:r>
            <a:r>
              <a:rPr lang="en-US" dirty="0" smtClean="0"/>
              <a:t> </a:t>
            </a:r>
            <a:r>
              <a:rPr lang="en-US" dirty="0" err="1" smtClean="0"/>
              <a:t>infraestructura</a:t>
            </a:r>
            <a:endParaRPr lang="en-US" dirty="0" smtClean="0"/>
          </a:p>
          <a:p>
            <a:pPr lvl="1"/>
            <a:r>
              <a:rPr lang="en-US" dirty="0" err="1" smtClean="0"/>
              <a:t>Ahorro</a:t>
            </a:r>
            <a:r>
              <a:rPr lang="en-US" dirty="0" smtClean="0"/>
              <a:t> de </a:t>
            </a:r>
            <a:r>
              <a:rPr lang="en-US" dirty="0" err="1" smtClean="0"/>
              <a:t>costos</a:t>
            </a:r>
            <a:r>
              <a:rPr lang="en-US" dirty="0" smtClean="0"/>
              <a:t> de </a:t>
            </a:r>
            <a:r>
              <a:rPr lang="en-US" dirty="0" err="1" smtClean="0"/>
              <a:t>comunicaciones</a:t>
            </a:r>
            <a:endParaRPr lang="en-US" dirty="0" smtClean="0"/>
          </a:p>
          <a:p>
            <a:pPr lvl="1"/>
            <a:r>
              <a:rPr lang="es-AR" dirty="0" smtClean="0"/>
              <a:t>Contar con multiplicidad de funciones que aumenten la productividad</a:t>
            </a:r>
          </a:p>
          <a:p>
            <a:pPr lvl="1"/>
            <a:r>
              <a:rPr lang="es-AR" dirty="0" smtClean="0"/>
              <a:t>Teletrabajo, descentralización sin costos extras</a:t>
            </a:r>
            <a:endParaRPr lang="en-US" dirty="0"/>
          </a:p>
        </p:txBody>
      </p:sp>
      <p:sp>
        <p:nvSpPr>
          <p:cNvPr id="5" name="Content Placeholder 4"/>
          <p:cNvSpPr>
            <a:spLocks noGrp="1"/>
          </p:cNvSpPr>
          <p:nvPr>
            <p:ph sz="half" idx="2"/>
          </p:nvPr>
        </p:nvSpPr>
        <p:spPr/>
        <p:txBody>
          <a:bodyPr>
            <a:normAutofit fontScale="92500" lnSpcReduction="10000"/>
          </a:bodyPr>
          <a:lstStyle/>
          <a:p>
            <a:r>
              <a:rPr lang="en-US" smtClean="0"/>
              <a:t>Usuarios</a:t>
            </a:r>
          </a:p>
          <a:p>
            <a:pPr lvl="1"/>
            <a:r>
              <a:rPr lang="en-US" smtClean="0"/>
              <a:t>Smart phone, Laptops, Tablets van reemplazando la extensi</a:t>
            </a:r>
            <a:r>
              <a:rPr lang="es-AR" smtClean="0"/>
              <a:t>ón de escritorio</a:t>
            </a:r>
          </a:p>
          <a:p>
            <a:pPr lvl="1"/>
            <a:r>
              <a:rPr lang="es-AR" smtClean="0"/>
              <a:t>Video Llamadas desde el escritorio y de forma remota</a:t>
            </a:r>
          </a:p>
          <a:p>
            <a:pPr lvl="1"/>
            <a:r>
              <a:rPr lang="es-AR" smtClean="0"/>
              <a:t>Conectarse a la oficina, ser parte de ella en todo momento y lugar</a:t>
            </a:r>
          </a:p>
          <a:p>
            <a:pPr lvl="1"/>
            <a:r>
              <a:rPr lang="es-AR" smtClean="0"/>
              <a:t>Disponibilidad de todos de los servicios manteniendo la movilidad</a:t>
            </a:r>
            <a:endParaRPr lang="en-US" dirty="0" smtClean="0"/>
          </a:p>
        </p:txBody>
      </p:sp>
      <p:sp>
        <p:nvSpPr>
          <p:cNvPr id="394245" name="Rectangle 5"/>
          <p:cNvSpPr>
            <a:spLocks noChangeArrowheads="1"/>
          </p:cNvSpPr>
          <p:nvPr/>
        </p:nvSpPr>
        <p:spPr bwMode="auto">
          <a:xfrm>
            <a:off x="4500563" y="1484313"/>
            <a:ext cx="4392612" cy="4032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176213" indent="-176213" algn="l">
              <a:lnSpc>
                <a:spcPct val="130000"/>
              </a:lnSpc>
              <a:spcBef>
                <a:spcPct val="30000"/>
              </a:spcBef>
              <a:buClr>
                <a:srgbClr val="F14F12"/>
              </a:buClr>
              <a:buSzPct val="90000"/>
              <a:buFont typeface="CommonBullets" pitchFamily="34" charset="2"/>
              <a:buChar char="l"/>
            </a:pPr>
            <a:endParaRPr lang="en-US" sz="1800" dirty="0">
              <a:cs typeface="Arial" charset="0"/>
            </a:endParaRPr>
          </a:p>
        </p:txBody>
      </p:sp>
      <p:sp>
        <p:nvSpPr>
          <p:cNvPr id="6" name="TextBox 5"/>
          <p:cNvSpPr txBox="1"/>
          <p:nvPr/>
        </p:nvSpPr>
        <p:spPr>
          <a:xfrm>
            <a:off x="2286000" y="6019800"/>
            <a:ext cx="4038600" cy="369332"/>
          </a:xfrm>
          <a:prstGeom prst="rect">
            <a:avLst/>
          </a:prstGeom>
          <a:noFill/>
        </p:spPr>
        <p:txBody>
          <a:bodyPr wrap="square" rtlCol="0">
            <a:spAutoFit/>
          </a:bodyPr>
          <a:lstStyle/>
          <a:p>
            <a:r>
              <a:rPr lang="en-US" dirty="0" smtClean="0"/>
              <a:t>Xorcom </a:t>
            </a:r>
            <a:r>
              <a:rPr lang="en-US" dirty="0" err="1" smtClean="0"/>
              <a:t>es</a:t>
            </a:r>
            <a:r>
              <a:rPr lang="en-US" dirty="0" smtClean="0"/>
              <a:t> la </a:t>
            </a:r>
            <a:r>
              <a:rPr lang="en-US" dirty="0" err="1" smtClean="0"/>
              <a:t>repuesta</a:t>
            </a:r>
            <a:r>
              <a:rPr lang="en-US" dirty="0" smtClean="0"/>
              <a:t>!</a:t>
            </a:r>
            <a:endParaRPr lang="en-US" dirty="0"/>
          </a:p>
        </p:txBody>
      </p:sp>
    </p:spTree>
    <p:extLst>
      <p:ext uri="{BB962C8B-B14F-4D97-AF65-F5344CB8AC3E}">
        <p14:creationId xmlns="" xmlns:p14="http://schemas.microsoft.com/office/powerpoint/2010/main" val="2656026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4244">
                                            <p:txEl>
                                              <p:pRg st="0" end="0"/>
                                            </p:txEl>
                                          </p:spTgt>
                                        </p:tgtEl>
                                        <p:attrNameLst>
                                          <p:attrName>style.visibility</p:attrName>
                                        </p:attrNameLst>
                                      </p:cBhvr>
                                      <p:to>
                                        <p:strVal val="visible"/>
                                      </p:to>
                                    </p:set>
                                    <p:animEffect transition="in" filter="wipe(up)">
                                      <p:cBhvr>
                                        <p:cTn id="7" dur="1000"/>
                                        <p:tgtEl>
                                          <p:spTgt spid="394244">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4244">
                                            <p:txEl>
                                              <p:pRg st="1" end="1"/>
                                            </p:txEl>
                                          </p:spTgt>
                                        </p:tgtEl>
                                        <p:attrNameLst>
                                          <p:attrName>style.visibility</p:attrName>
                                        </p:attrNameLst>
                                      </p:cBhvr>
                                      <p:to>
                                        <p:strVal val="visible"/>
                                      </p:to>
                                    </p:set>
                                    <p:animEffect transition="in" filter="wipe(up)">
                                      <p:cBhvr>
                                        <p:cTn id="11" dur="1000"/>
                                        <p:tgtEl>
                                          <p:spTgt spid="394244">
                                            <p:txEl>
                                              <p:pRg st="1" end="1"/>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94244">
                                            <p:txEl>
                                              <p:pRg st="2" end="2"/>
                                            </p:txEl>
                                          </p:spTgt>
                                        </p:tgtEl>
                                        <p:attrNameLst>
                                          <p:attrName>style.visibility</p:attrName>
                                        </p:attrNameLst>
                                      </p:cBhvr>
                                      <p:to>
                                        <p:strVal val="visible"/>
                                      </p:to>
                                    </p:set>
                                    <p:animEffect transition="in" filter="wipe(up)">
                                      <p:cBhvr>
                                        <p:cTn id="14" dur="1000"/>
                                        <p:tgtEl>
                                          <p:spTgt spid="394244">
                                            <p:txEl>
                                              <p:pRg st="2" end="2"/>
                                            </p:txEl>
                                          </p:spTgt>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394244">
                                            <p:txEl>
                                              <p:pRg st="3" end="3"/>
                                            </p:txEl>
                                          </p:spTgt>
                                        </p:tgtEl>
                                        <p:attrNameLst>
                                          <p:attrName>style.visibility</p:attrName>
                                        </p:attrNameLst>
                                      </p:cBhvr>
                                      <p:to>
                                        <p:strVal val="visible"/>
                                      </p:to>
                                    </p:set>
                                    <p:animEffect transition="in" filter="wipe(up)">
                                      <p:cBhvr>
                                        <p:cTn id="18" dur="1000"/>
                                        <p:tgtEl>
                                          <p:spTgt spid="394244">
                                            <p:txEl>
                                              <p:pRg st="3" end="3"/>
                                            </p:tx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394244">
                                            <p:txEl>
                                              <p:pRg st="4" end="4"/>
                                            </p:txEl>
                                          </p:spTgt>
                                        </p:tgtEl>
                                        <p:attrNameLst>
                                          <p:attrName>style.visibility</p:attrName>
                                        </p:attrNameLst>
                                      </p:cBhvr>
                                      <p:to>
                                        <p:strVal val="visible"/>
                                      </p:to>
                                    </p:set>
                                    <p:animEffect transition="in" filter="wipe(up)">
                                      <p:cBhvr>
                                        <p:cTn id="22" dur="1000"/>
                                        <p:tgtEl>
                                          <p:spTgt spid="3942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up)">
                                      <p:cBhvr>
                                        <p:cTn id="27" dur="1000"/>
                                        <p:tgtEl>
                                          <p:spTgt spid="5">
                                            <p:txEl>
                                              <p:pRg st="0" end="0"/>
                                            </p:txEl>
                                          </p:spTgt>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wipe(up)">
                                      <p:cBhvr>
                                        <p:cTn id="31" dur="1000"/>
                                        <p:tgtEl>
                                          <p:spTgt spid="5">
                                            <p:txEl>
                                              <p:pRg st="1" end="1"/>
                                            </p:txEl>
                                          </p:spTgt>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up)">
                                      <p:cBhvr>
                                        <p:cTn id="35" dur="1000"/>
                                        <p:tgtEl>
                                          <p:spTgt spid="5">
                                            <p:txEl>
                                              <p:pRg st="2" end="2"/>
                                            </p:txEl>
                                          </p:spTgt>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up)">
                                      <p:cBhvr>
                                        <p:cTn id="39" dur="1000"/>
                                        <p:tgtEl>
                                          <p:spTgt spid="5">
                                            <p:txEl>
                                              <p:pRg st="3" end="3"/>
                                            </p:txEl>
                                          </p:spTgt>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up)">
                                      <p:cBhvr>
                                        <p:cTn id="4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uiExpand="1" build="p"/>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Grp="1" noChangeArrowheads="1"/>
          </p:cNvSpPr>
          <p:nvPr>
            <p:ph type="title"/>
          </p:nvPr>
        </p:nvSpPr>
        <p:spPr/>
        <p:txBody>
          <a:bodyPr/>
          <a:lstStyle/>
          <a:p>
            <a:r>
              <a:rPr lang="en-US" smtClean="0"/>
              <a:t>Ventajas Xorcom</a:t>
            </a:r>
            <a:endParaRPr lang="en-US" dirty="0"/>
          </a:p>
        </p:txBody>
      </p:sp>
      <p:sp>
        <p:nvSpPr>
          <p:cNvPr id="396292" name="Rectangle 4"/>
          <p:cNvSpPr>
            <a:spLocks noGrp="1" noChangeArrowheads="1"/>
          </p:cNvSpPr>
          <p:nvPr>
            <p:ph type="body" idx="1"/>
          </p:nvPr>
        </p:nvSpPr>
        <p:spPr/>
        <p:txBody>
          <a:bodyPr>
            <a:normAutofit fontScale="85000" lnSpcReduction="10000"/>
          </a:bodyPr>
          <a:lstStyle/>
          <a:p>
            <a:r>
              <a:rPr lang="en-US" dirty="0" err="1" smtClean="0"/>
              <a:t>Integrac</a:t>
            </a:r>
            <a:r>
              <a:rPr lang="es-AR" dirty="0" smtClean="0"/>
              <a:t>ión eficiente de las comunicaciones</a:t>
            </a:r>
            <a:endParaRPr lang="en-US" dirty="0" smtClean="0"/>
          </a:p>
          <a:p>
            <a:r>
              <a:rPr lang="en-US" dirty="0" err="1" smtClean="0"/>
              <a:t>Integración</a:t>
            </a:r>
            <a:r>
              <a:rPr lang="en-US" dirty="0" smtClean="0"/>
              <a:t> con </a:t>
            </a:r>
            <a:r>
              <a:rPr lang="en-US" dirty="0" err="1" smtClean="0"/>
              <a:t>cualquier</a:t>
            </a:r>
            <a:r>
              <a:rPr lang="en-US" dirty="0" smtClean="0"/>
              <a:t> </a:t>
            </a:r>
            <a:r>
              <a:rPr lang="en-US" dirty="0" err="1" smtClean="0"/>
              <a:t>operador</a:t>
            </a:r>
            <a:r>
              <a:rPr lang="en-US" dirty="0" smtClean="0"/>
              <a:t> (</a:t>
            </a:r>
            <a:r>
              <a:rPr lang="en-US" dirty="0" err="1" smtClean="0"/>
              <a:t>Celular</a:t>
            </a:r>
            <a:r>
              <a:rPr lang="en-US" dirty="0" smtClean="0"/>
              <a:t>, </a:t>
            </a:r>
            <a:r>
              <a:rPr lang="en-US" dirty="0" err="1" smtClean="0"/>
              <a:t>Fijo</a:t>
            </a:r>
            <a:r>
              <a:rPr lang="en-US" dirty="0" smtClean="0"/>
              <a:t>, IP)</a:t>
            </a:r>
          </a:p>
          <a:p>
            <a:r>
              <a:rPr lang="es-AR" dirty="0" smtClean="0"/>
              <a:t>Integración con periféricos</a:t>
            </a:r>
            <a:endParaRPr lang="en-US" dirty="0" smtClean="0"/>
          </a:p>
          <a:p>
            <a:r>
              <a:rPr lang="en-US" dirty="0" err="1" smtClean="0"/>
              <a:t>Asegurar</a:t>
            </a:r>
            <a:r>
              <a:rPr lang="en-US" dirty="0" smtClean="0"/>
              <a:t> la </a:t>
            </a:r>
            <a:r>
              <a:rPr lang="en-US" dirty="0" err="1" smtClean="0"/>
              <a:t>continuidad</a:t>
            </a:r>
            <a:r>
              <a:rPr lang="en-US" dirty="0" smtClean="0"/>
              <a:t> y la </a:t>
            </a:r>
            <a:r>
              <a:rPr lang="en-US" dirty="0" err="1" smtClean="0"/>
              <a:t>supervivencia</a:t>
            </a:r>
            <a:r>
              <a:rPr lang="en-US" dirty="0" smtClean="0"/>
              <a:t> del </a:t>
            </a:r>
            <a:r>
              <a:rPr lang="en-US" dirty="0" err="1" smtClean="0"/>
              <a:t>negocio</a:t>
            </a:r>
            <a:endParaRPr lang="en-US" dirty="0" smtClean="0"/>
          </a:p>
          <a:p>
            <a:r>
              <a:rPr lang="en-US" dirty="0" err="1" smtClean="0"/>
              <a:t>Bajar</a:t>
            </a:r>
            <a:r>
              <a:rPr lang="en-US" dirty="0" smtClean="0"/>
              <a:t> los </a:t>
            </a:r>
            <a:r>
              <a:rPr lang="en-US" dirty="0" err="1" smtClean="0"/>
              <a:t>Costos</a:t>
            </a:r>
            <a:r>
              <a:rPr lang="en-US" dirty="0" smtClean="0"/>
              <a:t> </a:t>
            </a:r>
            <a:r>
              <a:rPr lang="en-US" dirty="0" err="1" smtClean="0"/>
              <a:t>operativos</a:t>
            </a:r>
            <a:r>
              <a:rPr lang="en-US" dirty="0" smtClean="0"/>
              <a:t> y de </a:t>
            </a:r>
            <a:r>
              <a:rPr lang="en-US" dirty="0" err="1" smtClean="0"/>
              <a:t>las</a:t>
            </a:r>
            <a:r>
              <a:rPr lang="en-US" dirty="0" smtClean="0"/>
              <a:t> </a:t>
            </a:r>
            <a:r>
              <a:rPr lang="en-US" dirty="0" err="1" smtClean="0"/>
              <a:t>comunicaciones</a:t>
            </a:r>
            <a:endParaRPr lang="en-US" dirty="0" smtClean="0"/>
          </a:p>
          <a:p>
            <a:r>
              <a:rPr lang="en-US" dirty="0" err="1" smtClean="0"/>
              <a:t>Administraci</a:t>
            </a:r>
            <a:r>
              <a:rPr lang="es-AR" dirty="0" err="1" smtClean="0"/>
              <a:t>ón</a:t>
            </a:r>
            <a:r>
              <a:rPr lang="es-AR" dirty="0" smtClean="0"/>
              <a:t> y soporte remotos </a:t>
            </a:r>
          </a:p>
          <a:p>
            <a:r>
              <a:rPr lang="en-US" dirty="0" smtClean="0"/>
              <a:t>El </a:t>
            </a:r>
            <a:r>
              <a:rPr lang="en-US" dirty="0" err="1" smtClean="0"/>
              <a:t>usuario</a:t>
            </a:r>
            <a:r>
              <a:rPr lang="en-US" dirty="0" smtClean="0"/>
              <a:t> </a:t>
            </a:r>
            <a:r>
              <a:rPr lang="en-US" dirty="0" err="1" smtClean="0"/>
              <a:t>puede</a:t>
            </a:r>
            <a:r>
              <a:rPr lang="en-US" dirty="0" smtClean="0"/>
              <a:t> </a:t>
            </a:r>
            <a:r>
              <a:rPr lang="en-US" dirty="0" err="1" smtClean="0"/>
              <a:t>utilizar</a:t>
            </a:r>
            <a:r>
              <a:rPr lang="en-US" dirty="0" smtClean="0"/>
              <a:t> </a:t>
            </a:r>
            <a:r>
              <a:rPr lang="en-US" dirty="0" err="1" smtClean="0"/>
              <a:t>su</a:t>
            </a:r>
            <a:r>
              <a:rPr lang="en-US" dirty="0" smtClean="0"/>
              <a:t> </a:t>
            </a:r>
            <a:r>
              <a:rPr lang="en-US" dirty="0" err="1" smtClean="0"/>
              <a:t>tel</a:t>
            </a:r>
            <a:r>
              <a:rPr lang="es-AR" dirty="0" err="1" smtClean="0"/>
              <a:t>éfono</a:t>
            </a:r>
            <a:r>
              <a:rPr lang="es-AR" dirty="0" smtClean="0"/>
              <a:t> tradicional, un </a:t>
            </a:r>
            <a:r>
              <a:rPr lang="es-AR" dirty="0" err="1" smtClean="0"/>
              <a:t>Soft</a:t>
            </a:r>
            <a:r>
              <a:rPr lang="es-AR" dirty="0" smtClean="0"/>
              <a:t> </a:t>
            </a:r>
            <a:r>
              <a:rPr lang="es-AR" dirty="0" err="1" smtClean="0"/>
              <a:t>Phone</a:t>
            </a:r>
            <a:r>
              <a:rPr lang="es-AR" dirty="0" smtClean="0"/>
              <a:t> o su </a:t>
            </a:r>
            <a:r>
              <a:rPr lang="es-AR" dirty="0" err="1" smtClean="0"/>
              <a:t>Smart</a:t>
            </a:r>
            <a:r>
              <a:rPr lang="es-AR" dirty="0" smtClean="0"/>
              <a:t> </a:t>
            </a:r>
            <a:r>
              <a:rPr lang="es-AR" dirty="0" err="1" smtClean="0"/>
              <a:t>Phone</a:t>
            </a:r>
            <a:r>
              <a:rPr lang="es-AR" dirty="0" smtClean="0"/>
              <a:t> en cualquier lugar, en cualquier momento</a:t>
            </a:r>
            <a:endParaRPr lang="es-AR" dirty="0"/>
          </a:p>
        </p:txBody>
      </p:sp>
    </p:spTree>
    <p:extLst>
      <p:ext uri="{BB962C8B-B14F-4D97-AF65-F5344CB8AC3E}">
        <p14:creationId xmlns="" xmlns:p14="http://schemas.microsoft.com/office/powerpoint/2010/main" val="2855054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6292">
                                            <p:txEl>
                                              <p:pRg st="0" end="0"/>
                                            </p:txEl>
                                          </p:spTgt>
                                        </p:tgtEl>
                                        <p:attrNameLst>
                                          <p:attrName>style.visibility</p:attrName>
                                        </p:attrNameLst>
                                      </p:cBhvr>
                                      <p:to>
                                        <p:strVal val="visible"/>
                                      </p:to>
                                    </p:set>
                                    <p:animEffect transition="in" filter="wipe(up)">
                                      <p:cBhvr>
                                        <p:cTn id="7" dur="1000"/>
                                        <p:tgtEl>
                                          <p:spTgt spid="396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6292">
                                            <p:txEl>
                                              <p:pRg st="1" end="1"/>
                                            </p:txEl>
                                          </p:spTgt>
                                        </p:tgtEl>
                                        <p:attrNameLst>
                                          <p:attrName>style.visibility</p:attrName>
                                        </p:attrNameLst>
                                      </p:cBhvr>
                                      <p:to>
                                        <p:strVal val="visible"/>
                                      </p:to>
                                    </p:set>
                                    <p:animEffect transition="in" filter="wipe(up)">
                                      <p:cBhvr>
                                        <p:cTn id="12" dur="1000"/>
                                        <p:tgtEl>
                                          <p:spTgt spid="396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6292">
                                            <p:txEl>
                                              <p:pRg st="2" end="2"/>
                                            </p:txEl>
                                          </p:spTgt>
                                        </p:tgtEl>
                                        <p:attrNameLst>
                                          <p:attrName>style.visibility</p:attrName>
                                        </p:attrNameLst>
                                      </p:cBhvr>
                                      <p:to>
                                        <p:strVal val="visible"/>
                                      </p:to>
                                    </p:set>
                                    <p:animEffect transition="in" filter="wipe(up)">
                                      <p:cBhvr>
                                        <p:cTn id="17" dur="1000"/>
                                        <p:tgtEl>
                                          <p:spTgt spid="3962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96292">
                                            <p:txEl>
                                              <p:pRg st="3" end="3"/>
                                            </p:txEl>
                                          </p:spTgt>
                                        </p:tgtEl>
                                        <p:attrNameLst>
                                          <p:attrName>style.visibility</p:attrName>
                                        </p:attrNameLst>
                                      </p:cBhvr>
                                      <p:to>
                                        <p:strVal val="visible"/>
                                      </p:to>
                                    </p:set>
                                    <p:animEffect transition="in" filter="wipe(up)">
                                      <p:cBhvr>
                                        <p:cTn id="22" dur="1000"/>
                                        <p:tgtEl>
                                          <p:spTgt spid="3962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6292">
                                            <p:txEl>
                                              <p:pRg st="4" end="4"/>
                                            </p:txEl>
                                          </p:spTgt>
                                        </p:tgtEl>
                                        <p:attrNameLst>
                                          <p:attrName>style.visibility</p:attrName>
                                        </p:attrNameLst>
                                      </p:cBhvr>
                                      <p:to>
                                        <p:strVal val="visible"/>
                                      </p:to>
                                    </p:set>
                                    <p:animEffect transition="in" filter="wipe(up)">
                                      <p:cBhvr>
                                        <p:cTn id="27" dur="1000"/>
                                        <p:tgtEl>
                                          <p:spTgt spid="3962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96292">
                                            <p:txEl>
                                              <p:pRg st="5" end="5"/>
                                            </p:txEl>
                                          </p:spTgt>
                                        </p:tgtEl>
                                        <p:attrNameLst>
                                          <p:attrName>style.visibility</p:attrName>
                                        </p:attrNameLst>
                                      </p:cBhvr>
                                      <p:to>
                                        <p:strVal val="visible"/>
                                      </p:to>
                                    </p:set>
                                    <p:animEffect transition="in" filter="wipe(up)">
                                      <p:cBhvr>
                                        <p:cTn id="32" dur="1000"/>
                                        <p:tgtEl>
                                          <p:spTgt spid="3962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96292">
                                            <p:txEl>
                                              <p:pRg st="6" end="6"/>
                                            </p:txEl>
                                          </p:spTgt>
                                        </p:tgtEl>
                                        <p:attrNameLst>
                                          <p:attrName>style.visibility</p:attrName>
                                        </p:attrNameLst>
                                      </p:cBhvr>
                                      <p:to>
                                        <p:strVal val="visible"/>
                                      </p:to>
                                    </p:set>
                                    <p:animEffect transition="in" filter="wipe(up)">
                                      <p:cBhvr>
                                        <p:cTn id="37" dur="1000"/>
                                        <p:tgtEl>
                                          <p:spTgt spid="3962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type="title"/>
          </p:nvPr>
        </p:nvSpPr>
        <p:spPr>
          <a:xfrm>
            <a:off x="684213" y="188913"/>
            <a:ext cx="7775575" cy="954087"/>
          </a:xfrm>
        </p:spPr>
        <p:txBody>
          <a:bodyPr/>
          <a:lstStyle/>
          <a:p>
            <a:r>
              <a:rPr lang="en-US" dirty="0" smtClean="0"/>
              <a:t>Xorcom - </a:t>
            </a:r>
            <a:r>
              <a:rPr lang="en-US" dirty="0" err="1" smtClean="0"/>
              <a:t>Empresa</a:t>
            </a:r>
            <a:endParaRPr lang="en-US" dirty="0"/>
          </a:p>
        </p:txBody>
      </p:sp>
      <p:graphicFrame>
        <p:nvGraphicFramePr>
          <p:cNvPr id="198717" name="Group 61"/>
          <p:cNvGraphicFramePr>
            <a:graphicFrameLocks noGrp="1"/>
          </p:cNvGraphicFramePr>
          <p:nvPr>
            <p:ph type="tbl" idx="1"/>
            <p:extLst>
              <p:ext uri="{D42A27DB-BD31-4B8C-83A1-F6EECF244321}">
                <p14:modId xmlns="" xmlns:p14="http://schemas.microsoft.com/office/powerpoint/2010/main" val="3343005008"/>
              </p:ext>
            </p:extLst>
          </p:nvPr>
        </p:nvGraphicFramePr>
        <p:xfrm>
          <a:off x="684213" y="1628775"/>
          <a:ext cx="7704137" cy="4297680"/>
        </p:xfrm>
        <a:graphic>
          <a:graphicData uri="http://schemas.openxmlformats.org/drawingml/2006/table">
            <a:tbl>
              <a:tblPr rtl="1"/>
              <a:tblGrid>
                <a:gridCol w="5898223"/>
                <a:gridCol w="1805914"/>
              </a:tblGrid>
              <a:tr h="420688">
                <a:tc>
                  <a:txBody>
                    <a:bodyPr/>
                    <a:lstStyle/>
                    <a:p>
                      <a:pPr marL="290513" marR="0" lvl="0" indent="-290513" algn="l"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0" i="0" u="none" strike="noStrike" cap="none" normalizeH="0" baseline="0" dirty="0" smtClean="0">
                          <a:ln>
                            <a:noFill/>
                          </a:ln>
                          <a:solidFill>
                            <a:srgbClr val="00024D"/>
                          </a:solidFill>
                          <a:effectLst/>
                          <a:latin typeface="Arial" charset="0"/>
                          <a:cs typeface="Arial" charset="0"/>
                        </a:rPr>
                        <a:t>2004</a:t>
                      </a:r>
                      <a:endParaRPr kumimoji="0" lang="en-US" sz="1400" b="0" i="0" u="none" strike="noStrike" cap="none" normalizeH="0" baseline="0" dirty="0" smtClean="0">
                        <a:ln>
                          <a:noFill/>
                        </a:ln>
                        <a:solidFill>
                          <a:srgbClr val="00024D"/>
                        </a:solidFill>
                        <a:effectLst/>
                        <a:latin typeface="Arial" charset="0"/>
                        <a:cs typeface="Arial" charset="0"/>
                      </a:endParaRPr>
                    </a:p>
                  </a:txBody>
                  <a:tcPr marL="87217" marR="87217" anchor="ctr" horzOverflow="overflow">
                    <a:lnL cap="flat">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290513" marR="0" lvl="0" indent="-290513" algn="r"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1" i="0" u="none" strike="noStrike" cap="none" normalizeH="0" baseline="0" dirty="0" err="1" smtClean="0">
                          <a:ln>
                            <a:noFill/>
                          </a:ln>
                          <a:solidFill>
                            <a:schemeClr val="bg1"/>
                          </a:solidFill>
                          <a:effectLst/>
                          <a:latin typeface="Arial" charset="0"/>
                          <a:cs typeface="Arial" charset="0"/>
                        </a:rPr>
                        <a:t>Fundaci</a:t>
                      </a:r>
                      <a:r>
                        <a:rPr kumimoji="0" lang="es-AR" sz="1800" b="1" i="0" u="none" strike="noStrike" cap="none" normalizeH="0" baseline="0" dirty="0" err="1" smtClean="0">
                          <a:ln>
                            <a:noFill/>
                          </a:ln>
                          <a:solidFill>
                            <a:schemeClr val="bg1"/>
                          </a:solidFill>
                          <a:effectLst/>
                          <a:latin typeface="Arial" charset="0"/>
                          <a:cs typeface="Arial" charset="0"/>
                        </a:rPr>
                        <a:t>ón</a:t>
                      </a:r>
                      <a:r>
                        <a:rPr kumimoji="0" lang="en-US" sz="1800" b="1" i="0" u="none" strike="noStrike" cap="none" normalizeH="0" baseline="0" dirty="0" smtClean="0">
                          <a:ln>
                            <a:noFill/>
                          </a:ln>
                          <a:solidFill>
                            <a:schemeClr val="bg1"/>
                          </a:solidFill>
                          <a:effectLst/>
                          <a:latin typeface="Arial" charset="0"/>
                          <a:cs typeface="Arial" charset="0"/>
                        </a:rPr>
                        <a:t>:</a:t>
                      </a:r>
                    </a:p>
                  </a:txBody>
                  <a:tcPr marL="87217" marR="87217" anchor="ctr" horzOverflow="overflow">
                    <a:lnL>
                      <a:noFill/>
                    </a:lnL>
                    <a:lnR cap="flat">
                      <a:noFill/>
                    </a:lnR>
                    <a:lnT w="12700" cap="flat" cmpd="sng" algn="ctr">
                      <a:solidFill>
                        <a:srgbClr val="FFCC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604838">
                <a:tc>
                  <a:txBody>
                    <a:bodyPr/>
                    <a:lstStyle/>
                    <a:p>
                      <a:pPr marL="0" marR="0" lvl="0" indent="0" algn="l"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0" i="0" u="none" strike="noStrike" cap="none" normalizeH="0" baseline="0" dirty="0" err="1" smtClean="0">
                          <a:ln>
                            <a:noFill/>
                          </a:ln>
                          <a:solidFill>
                            <a:srgbClr val="00024D"/>
                          </a:solidFill>
                          <a:effectLst/>
                          <a:latin typeface="Arial" charset="0"/>
                          <a:cs typeface="Arial" charset="0"/>
                        </a:rPr>
                        <a:t>Desarrollo</a:t>
                      </a:r>
                      <a:r>
                        <a:rPr kumimoji="0" lang="en-US" sz="1800" b="0" i="0" u="none" strike="noStrike" cap="none" normalizeH="0" baseline="0" dirty="0" smtClean="0">
                          <a:ln>
                            <a:noFill/>
                          </a:ln>
                          <a:solidFill>
                            <a:srgbClr val="00024D"/>
                          </a:solidFill>
                          <a:effectLst/>
                          <a:latin typeface="Arial" charset="0"/>
                          <a:cs typeface="Arial" charset="0"/>
                        </a:rPr>
                        <a:t>, </a:t>
                      </a:r>
                      <a:r>
                        <a:rPr kumimoji="0" lang="en-US" sz="1800" b="0" i="0" u="none" strike="noStrike" cap="none" normalizeH="0" baseline="0" dirty="0" err="1" smtClean="0">
                          <a:ln>
                            <a:noFill/>
                          </a:ln>
                          <a:solidFill>
                            <a:srgbClr val="00024D"/>
                          </a:solidFill>
                          <a:effectLst/>
                          <a:latin typeface="Arial" charset="0"/>
                          <a:cs typeface="Arial" charset="0"/>
                        </a:rPr>
                        <a:t>Producci</a:t>
                      </a:r>
                      <a:r>
                        <a:rPr kumimoji="0" lang="es-AR" sz="1800" b="0" i="0" u="none" strike="noStrike" cap="none" normalizeH="0" baseline="0" dirty="0" err="1" smtClean="0">
                          <a:ln>
                            <a:noFill/>
                          </a:ln>
                          <a:solidFill>
                            <a:srgbClr val="00024D"/>
                          </a:solidFill>
                          <a:effectLst/>
                          <a:latin typeface="Arial" charset="0"/>
                          <a:cs typeface="Arial" charset="0"/>
                        </a:rPr>
                        <a:t>ón</a:t>
                      </a:r>
                      <a:r>
                        <a:rPr kumimoji="0" lang="es-AR" sz="1800" b="0" i="0" u="none" strike="noStrike" cap="none" normalizeH="0" baseline="0" dirty="0" smtClean="0">
                          <a:ln>
                            <a:noFill/>
                          </a:ln>
                          <a:solidFill>
                            <a:srgbClr val="00024D"/>
                          </a:solidFill>
                          <a:effectLst/>
                          <a:latin typeface="Arial" charset="0"/>
                          <a:cs typeface="Arial" charset="0"/>
                        </a:rPr>
                        <a:t> y Comercialización de soluciones esenciales para la comunicación corporativa</a:t>
                      </a:r>
                      <a:endParaRPr kumimoji="0" lang="en-US" sz="1800" b="0" i="0" u="none" strike="noStrike" cap="none" normalizeH="0" baseline="0" dirty="0" smtClean="0">
                        <a:ln>
                          <a:noFill/>
                        </a:ln>
                        <a:solidFill>
                          <a:srgbClr val="00024D"/>
                        </a:solidFill>
                        <a:effectLst/>
                        <a:latin typeface="Arial" charset="0"/>
                        <a:cs typeface="Arial" charset="0"/>
                      </a:endParaRPr>
                    </a:p>
                  </a:txBody>
                  <a:tcPr marL="87217" marR="87217" anchor="ctr" horzOverflow="overflow">
                    <a:lnL cap="flat">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290513" marR="0" lvl="0" indent="-290513" algn="r"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1" i="0" u="none" strike="noStrike" cap="none" normalizeH="0" baseline="0" dirty="0" err="1" smtClean="0">
                          <a:ln>
                            <a:noFill/>
                          </a:ln>
                          <a:solidFill>
                            <a:schemeClr val="bg1"/>
                          </a:solidFill>
                          <a:effectLst/>
                          <a:latin typeface="Arial" charset="0"/>
                          <a:cs typeface="Arial" charset="0"/>
                        </a:rPr>
                        <a:t>Objetivo</a:t>
                      </a:r>
                      <a:r>
                        <a:rPr kumimoji="0" lang="en-US" sz="1800" b="1" i="0" u="none" strike="noStrike" cap="none" normalizeH="0" baseline="0" dirty="0" smtClean="0">
                          <a:ln>
                            <a:noFill/>
                          </a:ln>
                          <a:solidFill>
                            <a:schemeClr val="bg1"/>
                          </a:solidFill>
                          <a:effectLst/>
                          <a:latin typeface="Arial" charset="0"/>
                          <a:cs typeface="Arial" charset="0"/>
                        </a:rPr>
                        <a:t>:</a:t>
                      </a:r>
                    </a:p>
                  </a:txBody>
                  <a:tcPr marL="87217" marR="87217"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420688">
                <a:tc>
                  <a:txBody>
                    <a:bodyPr/>
                    <a:lstStyle/>
                    <a:p>
                      <a:pPr marL="0" marR="0" lvl="0" indent="0" algn="l"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0" i="0" u="none" strike="noStrike" kern="1200" cap="none" normalizeH="0" baseline="0" dirty="0" smtClean="0">
                          <a:ln>
                            <a:noFill/>
                          </a:ln>
                          <a:solidFill>
                            <a:srgbClr val="00024D"/>
                          </a:solidFill>
                          <a:effectLst/>
                          <a:latin typeface="Arial" charset="0"/>
                          <a:ea typeface="+mn-ea"/>
                          <a:cs typeface="Arial" charset="0"/>
                        </a:rPr>
                        <a:t>Casa Central en Israel y </a:t>
                      </a:r>
                      <a:r>
                        <a:rPr kumimoji="0" lang="en-US" sz="1800" b="0" i="0" u="none" strike="noStrike" kern="1200" cap="none" normalizeH="0" baseline="0" dirty="0" err="1" smtClean="0">
                          <a:ln>
                            <a:noFill/>
                          </a:ln>
                          <a:solidFill>
                            <a:srgbClr val="00024D"/>
                          </a:solidFill>
                          <a:effectLst/>
                          <a:latin typeface="Arial" charset="0"/>
                          <a:ea typeface="+mn-ea"/>
                          <a:cs typeface="Arial" charset="0"/>
                        </a:rPr>
                        <a:t>oficina</a:t>
                      </a:r>
                      <a:r>
                        <a:rPr kumimoji="0" lang="en-US" sz="1800" b="0" i="0" u="none" strike="noStrike" kern="1200" cap="none" normalizeH="0" baseline="0" dirty="0" smtClean="0">
                          <a:ln>
                            <a:noFill/>
                          </a:ln>
                          <a:solidFill>
                            <a:srgbClr val="00024D"/>
                          </a:solidFill>
                          <a:effectLst/>
                          <a:latin typeface="Arial" charset="0"/>
                          <a:ea typeface="+mn-ea"/>
                          <a:cs typeface="Arial" charset="0"/>
                        </a:rPr>
                        <a:t> </a:t>
                      </a:r>
                      <a:r>
                        <a:rPr kumimoji="0" lang="en-US" sz="1800" b="0" i="0" u="none" strike="noStrike" kern="1200" cap="none" normalizeH="0" baseline="0" dirty="0" err="1" smtClean="0">
                          <a:ln>
                            <a:noFill/>
                          </a:ln>
                          <a:solidFill>
                            <a:srgbClr val="00024D"/>
                          </a:solidFill>
                          <a:effectLst/>
                          <a:latin typeface="Arial" charset="0"/>
                          <a:ea typeface="+mn-ea"/>
                          <a:cs typeface="Arial" charset="0"/>
                        </a:rPr>
                        <a:t>comercial</a:t>
                      </a:r>
                      <a:r>
                        <a:rPr kumimoji="0" lang="en-US" sz="1800" b="0" i="0" u="none" strike="noStrike" kern="1200" cap="none" normalizeH="0" baseline="0" dirty="0" smtClean="0">
                          <a:ln>
                            <a:noFill/>
                          </a:ln>
                          <a:solidFill>
                            <a:srgbClr val="00024D"/>
                          </a:solidFill>
                          <a:effectLst/>
                          <a:latin typeface="Arial" charset="0"/>
                          <a:ea typeface="+mn-ea"/>
                          <a:cs typeface="Arial" charset="0"/>
                        </a:rPr>
                        <a:t> </a:t>
                      </a:r>
                      <a:r>
                        <a:rPr kumimoji="0" lang="en-US" sz="1800" b="0" i="0" u="none" strike="noStrike" kern="1200" cap="none" normalizeH="0" baseline="0" dirty="0" err="1" smtClean="0">
                          <a:ln>
                            <a:noFill/>
                          </a:ln>
                          <a:solidFill>
                            <a:srgbClr val="00024D"/>
                          </a:solidFill>
                          <a:effectLst/>
                          <a:latin typeface="Arial" charset="0"/>
                          <a:ea typeface="+mn-ea"/>
                          <a:cs typeface="Arial" charset="0"/>
                        </a:rPr>
                        <a:t>para</a:t>
                      </a:r>
                      <a:r>
                        <a:rPr kumimoji="0" lang="en-US" sz="1800" b="0" i="0" u="none" strike="noStrike" kern="1200" cap="none" normalizeH="0" baseline="0" dirty="0" smtClean="0">
                          <a:ln>
                            <a:noFill/>
                          </a:ln>
                          <a:solidFill>
                            <a:srgbClr val="00024D"/>
                          </a:solidFill>
                          <a:effectLst/>
                          <a:latin typeface="Arial" charset="0"/>
                          <a:ea typeface="+mn-ea"/>
                          <a:cs typeface="Arial" charset="0"/>
                        </a:rPr>
                        <a:t> EE.UU. y </a:t>
                      </a:r>
                      <a:r>
                        <a:rPr kumimoji="0" lang="en-US" sz="1800" b="0" i="0" u="none" strike="noStrike" kern="1200" cap="none" normalizeH="0" baseline="0" dirty="0" err="1" smtClean="0">
                          <a:ln>
                            <a:noFill/>
                          </a:ln>
                          <a:solidFill>
                            <a:srgbClr val="00024D"/>
                          </a:solidFill>
                          <a:effectLst/>
                          <a:latin typeface="Arial" charset="0"/>
                          <a:ea typeface="+mn-ea"/>
                          <a:cs typeface="Arial" charset="0"/>
                        </a:rPr>
                        <a:t>Canad</a:t>
                      </a:r>
                      <a:r>
                        <a:rPr kumimoji="0" lang="es-AR" sz="1800" b="0" i="0" u="none" strike="noStrike" kern="1200" cap="none" normalizeH="0" baseline="0" dirty="0" smtClean="0">
                          <a:ln>
                            <a:noFill/>
                          </a:ln>
                          <a:solidFill>
                            <a:srgbClr val="00024D"/>
                          </a:solidFill>
                          <a:effectLst/>
                          <a:latin typeface="Arial" charset="0"/>
                          <a:ea typeface="+mn-ea"/>
                          <a:cs typeface="Arial" charset="0"/>
                        </a:rPr>
                        <a:t>á</a:t>
                      </a:r>
                      <a:endParaRPr kumimoji="0" lang="en-US" sz="1800" b="0" i="0" u="none" strike="noStrike" kern="1200" cap="none" normalizeH="0" baseline="0" dirty="0" smtClean="0">
                        <a:ln>
                          <a:noFill/>
                        </a:ln>
                        <a:solidFill>
                          <a:srgbClr val="00024D"/>
                        </a:solidFill>
                        <a:effectLst/>
                        <a:latin typeface="Arial" charset="0"/>
                        <a:ea typeface="+mn-ea"/>
                        <a:cs typeface="Arial" charset="0"/>
                      </a:endParaRPr>
                    </a:p>
                  </a:txBody>
                  <a:tcPr marL="87217" marR="87217" anchor="ctr" horzOverflow="overflow">
                    <a:lnL cap="flat">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290513" marR="0" lvl="0" indent="-290513" algn="r"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1" i="0" u="none" strike="noStrike" cap="none" normalizeH="0" baseline="0" dirty="0" err="1" smtClean="0">
                          <a:ln>
                            <a:noFill/>
                          </a:ln>
                          <a:solidFill>
                            <a:schemeClr val="bg1"/>
                          </a:solidFill>
                          <a:effectLst/>
                          <a:latin typeface="Arial" charset="0"/>
                          <a:cs typeface="Arial" charset="0"/>
                        </a:rPr>
                        <a:t>Oficinas</a:t>
                      </a:r>
                      <a:r>
                        <a:rPr kumimoji="0" lang="en-US" sz="1800" b="1" i="0" u="none" strike="noStrike" cap="none" normalizeH="0" baseline="0" dirty="0" smtClean="0">
                          <a:ln>
                            <a:noFill/>
                          </a:ln>
                          <a:solidFill>
                            <a:schemeClr val="bg1"/>
                          </a:solidFill>
                          <a:effectLst/>
                          <a:latin typeface="Arial" charset="0"/>
                          <a:cs typeface="Arial" charset="0"/>
                        </a:rPr>
                        <a:t>:</a:t>
                      </a:r>
                    </a:p>
                  </a:txBody>
                  <a:tcPr marL="87217" marR="87217"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504825">
                <a:tc>
                  <a:txBody>
                    <a:bodyPr/>
                    <a:lstStyle/>
                    <a:p>
                      <a:pPr marL="0" marR="0" lvl="0" indent="0" algn="l"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0" i="0" u="none" strike="noStrike" cap="none" normalizeH="0" baseline="0" dirty="0" smtClean="0">
                          <a:ln>
                            <a:noFill/>
                          </a:ln>
                          <a:solidFill>
                            <a:srgbClr val="00024D"/>
                          </a:solidFill>
                          <a:effectLst/>
                          <a:latin typeface="Arial" charset="0"/>
                          <a:cs typeface="Arial" charset="0"/>
                        </a:rPr>
                        <a:t>90% de </a:t>
                      </a:r>
                      <a:r>
                        <a:rPr kumimoji="0" lang="en-US" sz="1800" b="0" i="0" u="none" strike="noStrike" cap="none" normalizeH="0" baseline="0" dirty="0" err="1" smtClean="0">
                          <a:ln>
                            <a:noFill/>
                          </a:ln>
                          <a:solidFill>
                            <a:srgbClr val="00024D"/>
                          </a:solidFill>
                          <a:effectLst/>
                          <a:latin typeface="Arial" charset="0"/>
                          <a:cs typeface="Arial" charset="0"/>
                        </a:rPr>
                        <a:t>las</a:t>
                      </a:r>
                      <a:r>
                        <a:rPr kumimoji="0" lang="en-US" sz="1800" b="0" i="0" u="none" strike="noStrike" cap="none" normalizeH="0" baseline="0" dirty="0" smtClean="0">
                          <a:ln>
                            <a:noFill/>
                          </a:ln>
                          <a:solidFill>
                            <a:srgbClr val="00024D"/>
                          </a:solidFill>
                          <a:effectLst/>
                          <a:latin typeface="Arial" charset="0"/>
                          <a:cs typeface="Arial" charset="0"/>
                        </a:rPr>
                        <a:t> </a:t>
                      </a:r>
                      <a:r>
                        <a:rPr kumimoji="0" lang="en-US" sz="1800" b="0" i="0" u="none" strike="noStrike" cap="none" normalizeH="0" baseline="0" dirty="0" err="1" smtClean="0">
                          <a:ln>
                            <a:noFill/>
                          </a:ln>
                          <a:solidFill>
                            <a:srgbClr val="00024D"/>
                          </a:solidFill>
                          <a:effectLst/>
                          <a:latin typeface="Arial" charset="0"/>
                          <a:cs typeface="Arial" charset="0"/>
                        </a:rPr>
                        <a:t>ventas</a:t>
                      </a:r>
                      <a:r>
                        <a:rPr kumimoji="0" lang="en-US" sz="1800" b="0" i="0" u="none" strike="noStrike" cap="none" normalizeH="0" baseline="0" dirty="0" smtClean="0">
                          <a:ln>
                            <a:noFill/>
                          </a:ln>
                          <a:solidFill>
                            <a:srgbClr val="00024D"/>
                          </a:solidFill>
                          <a:effectLst/>
                          <a:latin typeface="Arial" charset="0"/>
                          <a:cs typeface="Arial" charset="0"/>
                        </a:rPr>
                        <a:t> son </a:t>
                      </a:r>
                      <a:r>
                        <a:rPr kumimoji="0" lang="en-US" sz="1800" b="0" i="0" u="none" strike="noStrike" cap="none" normalizeH="0" baseline="0" dirty="0" err="1" smtClean="0">
                          <a:ln>
                            <a:noFill/>
                          </a:ln>
                          <a:solidFill>
                            <a:srgbClr val="00024D"/>
                          </a:solidFill>
                          <a:effectLst/>
                          <a:latin typeface="Arial" charset="0"/>
                          <a:cs typeface="Arial" charset="0"/>
                        </a:rPr>
                        <a:t>exportadas</a:t>
                      </a:r>
                      <a:r>
                        <a:rPr kumimoji="0" lang="en-US" sz="1800" b="0" i="0" u="none" strike="noStrike" cap="none" normalizeH="0" baseline="0" dirty="0" smtClean="0">
                          <a:ln>
                            <a:noFill/>
                          </a:ln>
                          <a:solidFill>
                            <a:srgbClr val="00024D"/>
                          </a:solidFill>
                          <a:effectLst/>
                          <a:latin typeface="Arial" charset="0"/>
                          <a:cs typeface="Arial" charset="0"/>
                        </a:rPr>
                        <a:t> a m</a:t>
                      </a:r>
                      <a:r>
                        <a:rPr kumimoji="0" lang="es-AR" sz="1800" b="0" i="0" u="none" strike="noStrike" cap="none" normalizeH="0" baseline="0" dirty="0" err="1" smtClean="0">
                          <a:ln>
                            <a:noFill/>
                          </a:ln>
                          <a:solidFill>
                            <a:srgbClr val="00024D"/>
                          </a:solidFill>
                          <a:effectLst/>
                          <a:latin typeface="Arial" charset="0"/>
                          <a:cs typeface="Arial" charset="0"/>
                        </a:rPr>
                        <a:t>ás</a:t>
                      </a:r>
                      <a:r>
                        <a:rPr kumimoji="0" lang="es-AR" sz="1800" b="0" i="0" u="none" strike="noStrike" cap="none" normalizeH="0" baseline="0" dirty="0" smtClean="0">
                          <a:ln>
                            <a:noFill/>
                          </a:ln>
                          <a:solidFill>
                            <a:srgbClr val="00024D"/>
                          </a:solidFill>
                          <a:effectLst/>
                          <a:latin typeface="Arial" charset="0"/>
                          <a:cs typeface="Arial" charset="0"/>
                        </a:rPr>
                        <a:t> de 80 países</a:t>
                      </a:r>
                      <a:r>
                        <a:rPr kumimoji="0" lang="en-US" sz="1800" b="0" i="0" u="none" strike="noStrike" cap="none" normalizeH="0" baseline="0" dirty="0" smtClean="0">
                          <a:ln>
                            <a:noFill/>
                          </a:ln>
                          <a:solidFill>
                            <a:srgbClr val="00024D"/>
                          </a:solidFill>
                          <a:effectLst/>
                          <a:latin typeface="Arial" charset="0"/>
                          <a:cs typeface="Arial" charset="0"/>
                        </a:rPr>
                        <a:t>. </a:t>
                      </a:r>
                      <a:r>
                        <a:rPr kumimoji="0" lang="en-US" sz="1800" b="0" i="0" u="none" strike="noStrike" cap="none" normalizeH="0" baseline="0" dirty="0" err="1" smtClean="0">
                          <a:ln>
                            <a:noFill/>
                          </a:ln>
                          <a:solidFill>
                            <a:srgbClr val="00024D"/>
                          </a:solidFill>
                          <a:effectLst/>
                          <a:latin typeface="Arial" charset="0"/>
                          <a:cs typeface="Arial" charset="0"/>
                        </a:rPr>
                        <a:t>América</a:t>
                      </a:r>
                      <a:r>
                        <a:rPr kumimoji="0" lang="en-US" sz="1800" b="0" i="0" u="none" strike="noStrike" cap="none" normalizeH="0" baseline="0" dirty="0" smtClean="0">
                          <a:ln>
                            <a:noFill/>
                          </a:ln>
                          <a:solidFill>
                            <a:srgbClr val="00024D"/>
                          </a:solidFill>
                          <a:effectLst/>
                          <a:latin typeface="Arial" charset="0"/>
                          <a:cs typeface="Arial" charset="0"/>
                        </a:rPr>
                        <a:t> Latina, </a:t>
                      </a:r>
                      <a:r>
                        <a:rPr kumimoji="0" lang="en-US" sz="1800" b="0" i="0" u="none" strike="noStrike" cap="none" normalizeH="0" baseline="0" dirty="0" err="1" smtClean="0">
                          <a:ln>
                            <a:noFill/>
                          </a:ln>
                          <a:solidFill>
                            <a:srgbClr val="00024D"/>
                          </a:solidFill>
                          <a:effectLst/>
                          <a:latin typeface="Arial" charset="0"/>
                          <a:cs typeface="Arial" charset="0"/>
                        </a:rPr>
                        <a:t>España</a:t>
                      </a:r>
                      <a:r>
                        <a:rPr kumimoji="0" lang="en-US" sz="1800" b="0" i="0" u="none" strike="noStrike" cap="none" normalizeH="0" baseline="0" dirty="0" smtClean="0">
                          <a:ln>
                            <a:noFill/>
                          </a:ln>
                          <a:solidFill>
                            <a:srgbClr val="00024D"/>
                          </a:solidFill>
                          <a:effectLst/>
                          <a:latin typeface="Arial" charset="0"/>
                          <a:cs typeface="Arial" charset="0"/>
                        </a:rPr>
                        <a:t> y Portugal </a:t>
                      </a:r>
                      <a:r>
                        <a:rPr kumimoji="0" lang="en-US" sz="1800" b="0" i="0" u="none" strike="noStrike" cap="none" normalizeH="0" baseline="0" dirty="0" err="1" smtClean="0">
                          <a:ln>
                            <a:noFill/>
                          </a:ln>
                          <a:solidFill>
                            <a:srgbClr val="00024D"/>
                          </a:solidFill>
                          <a:effectLst/>
                          <a:latin typeface="Arial" charset="0"/>
                          <a:cs typeface="Arial" charset="0"/>
                        </a:rPr>
                        <a:t>equivalen</a:t>
                      </a:r>
                      <a:r>
                        <a:rPr kumimoji="0" lang="en-US" sz="1800" b="0" i="0" u="none" strike="noStrike" cap="none" normalizeH="0" baseline="0" dirty="0" smtClean="0">
                          <a:ln>
                            <a:noFill/>
                          </a:ln>
                          <a:solidFill>
                            <a:srgbClr val="00024D"/>
                          </a:solidFill>
                          <a:effectLst/>
                          <a:latin typeface="Arial" charset="0"/>
                          <a:cs typeface="Arial" charset="0"/>
                        </a:rPr>
                        <a:t> al 25% de </a:t>
                      </a:r>
                      <a:r>
                        <a:rPr kumimoji="0" lang="en-US" sz="1800" b="0" i="0" u="none" strike="noStrike" cap="none" normalizeH="0" baseline="0" dirty="0" err="1" smtClean="0">
                          <a:ln>
                            <a:noFill/>
                          </a:ln>
                          <a:solidFill>
                            <a:srgbClr val="00024D"/>
                          </a:solidFill>
                          <a:effectLst/>
                          <a:latin typeface="Arial" charset="0"/>
                          <a:cs typeface="Arial" charset="0"/>
                        </a:rPr>
                        <a:t>las</a:t>
                      </a:r>
                      <a:r>
                        <a:rPr kumimoji="0" lang="en-US" sz="1800" b="0" i="0" u="none" strike="noStrike" cap="none" normalizeH="0" baseline="0" dirty="0" smtClean="0">
                          <a:ln>
                            <a:noFill/>
                          </a:ln>
                          <a:solidFill>
                            <a:srgbClr val="00024D"/>
                          </a:solidFill>
                          <a:effectLst/>
                          <a:latin typeface="Arial" charset="0"/>
                          <a:cs typeface="Arial" charset="0"/>
                        </a:rPr>
                        <a:t> </a:t>
                      </a:r>
                      <a:r>
                        <a:rPr kumimoji="0" lang="en-US" sz="1800" b="0" i="0" u="none" strike="noStrike" cap="none" normalizeH="0" baseline="0" dirty="0" err="1" smtClean="0">
                          <a:ln>
                            <a:noFill/>
                          </a:ln>
                          <a:solidFill>
                            <a:srgbClr val="00024D"/>
                          </a:solidFill>
                          <a:effectLst/>
                          <a:latin typeface="Arial" charset="0"/>
                          <a:cs typeface="Arial" charset="0"/>
                        </a:rPr>
                        <a:t>ventas</a:t>
                      </a:r>
                      <a:r>
                        <a:rPr kumimoji="0" lang="en-US" sz="1800" b="0" i="0" u="none" strike="noStrike" cap="none" normalizeH="0" baseline="0" dirty="0" smtClean="0">
                          <a:ln>
                            <a:noFill/>
                          </a:ln>
                          <a:solidFill>
                            <a:srgbClr val="00024D"/>
                          </a:solidFill>
                          <a:effectLst/>
                          <a:latin typeface="Arial" charset="0"/>
                          <a:cs typeface="Arial" charset="0"/>
                        </a:rPr>
                        <a:t> </a:t>
                      </a:r>
                      <a:r>
                        <a:rPr kumimoji="0" lang="en-US" sz="1800" b="0" i="0" u="none" strike="noStrike" cap="none" normalizeH="0" baseline="0" dirty="0" err="1" smtClean="0">
                          <a:ln>
                            <a:noFill/>
                          </a:ln>
                          <a:solidFill>
                            <a:srgbClr val="00024D"/>
                          </a:solidFill>
                          <a:effectLst/>
                          <a:latin typeface="Arial" charset="0"/>
                          <a:cs typeface="Arial" charset="0"/>
                        </a:rPr>
                        <a:t>globales</a:t>
                      </a:r>
                      <a:endParaRPr kumimoji="0" lang="en-US" sz="1800" b="0" i="0" u="none" strike="noStrike" cap="none" normalizeH="0" baseline="0" dirty="0" smtClean="0">
                        <a:ln>
                          <a:noFill/>
                        </a:ln>
                        <a:solidFill>
                          <a:srgbClr val="00024D"/>
                        </a:solidFill>
                        <a:effectLst/>
                        <a:latin typeface="Arial" charset="0"/>
                        <a:cs typeface="Arial" charset="0"/>
                      </a:endParaRPr>
                    </a:p>
                  </a:txBody>
                  <a:tcPr marL="87217" marR="87217" anchor="ctr" horzOverflow="overflow">
                    <a:lnL cap="flat">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290513" marR="0" lvl="0" indent="-290513" algn="r"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1" i="0" u="none" strike="noStrike" cap="none" normalizeH="0" baseline="0" dirty="0" err="1" smtClean="0">
                          <a:ln>
                            <a:noFill/>
                          </a:ln>
                          <a:solidFill>
                            <a:schemeClr val="bg1"/>
                          </a:solidFill>
                          <a:effectLst/>
                          <a:latin typeface="Arial" charset="0"/>
                          <a:cs typeface="Arial" charset="0"/>
                        </a:rPr>
                        <a:t>Actividad</a:t>
                      </a:r>
                      <a:r>
                        <a:rPr kumimoji="0" lang="en-US" sz="1800" b="1" i="0" u="none" strike="noStrike" cap="none" normalizeH="0" baseline="0" dirty="0" smtClean="0">
                          <a:ln>
                            <a:noFill/>
                          </a:ln>
                          <a:solidFill>
                            <a:schemeClr val="bg1"/>
                          </a:solidFill>
                          <a:effectLst/>
                          <a:latin typeface="Arial" charset="0"/>
                          <a:cs typeface="Arial" charset="0"/>
                        </a:rPr>
                        <a:t>:</a:t>
                      </a:r>
                    </a:p>
                  </a:txBody>
                  <a:tcPr marL="87217" marR="87217"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847725">
                <a:tc>
                  <a:txBody>
                    <a:bodyPr/>
                    <a:lstStyle/>
                    <a:p>
                      <a:pPr marL="0" marR="0" lvl="0" indent="0" algn="l" defTabSz="914400" rtl="0" eaLnBrk="0" fontAlgn="base" latinLnBrk="0" hangingPunct="0">
                        <a:lnSpc>
                          <a:spcPct val="130000"/>
                        </a:lnSpc>
                        <a:spcBef>
                          <a:spcPct val="30000"/>
                        </a:spcBef>
                        <a:spcAft>
                          <a:spcPct val="0"/>
                        </a:spcAft>
                        <a:buClr>
                          <a:srgbClr val="F14F12"/>
                        </a:buClr>
                        <a:buSzPct val="90000"/>
                        <a:buFont typeface="CommonBullets" pitchFamily="34" charset="2"/>
                        <a:buNone/>
                        <a:tabLst/>
                      </a:pPr>
                      <a:r>
                        <a:rPr kumimoji="0" lang="en-US" sz="1800" b="0" i="0" u="none" strike="noStrike" cap="none" normalizeH="0" baseline="0" dirty="0" err="1" smtClean="0">
                          <a:ln>
                            <a:noFill/>
                          </a:ln>
                          <a:solidFill>
                            <a:srgbClr val="00024D"/>
                          </a:solidFill>
                          <a:effectLst/>
                          <a:latin typeface="Arial" charset="0"/>
                          <a:cs typeface="Arial" charset="0"/>
                        </a:rPr>
                        <a:t>Corporaciones</a:t>
                      </a:r>
                      <a:r>
                        <a:rPr kumimoji="0" lang="en-US" sz="1800" b="0" i="0" u="none" strike="noStrike" cap="none" normalizeH="0" baseline="0" dirty="0" smtClean="0">
                          <a:ln>
                            <a:noFill/>
                          </a:ln>
                          <a:solidFill>
                            <a:srgbClr val="00024D"/>
                          </a:solidFill>
                          <a:effectLst/>
                          <a:latin typeface="Arial" charset="0"/>
                          <a:cs typeface="Arial" charset="0"/>
                        </a:rPr>
                        <a:t>, </a:t>
                      </a:r>
                      <a:r>
                        <a:rPr kumimoji="0" lang="en-US" sz="1800" b="0" i="0" u="none" strike="noStrike" cap="none" normalizeH="0" baseline="0" dirty="0" err="1" smtClean="0">
                          <a:ln>
                            <a:noFill/>
                          </a:ln>
                          <a:solidFill>
                            <a:srgbClr val="00024D"/>
                          </a:solidFill>
                          <a:effectLst/>
                          <a:latin typeface="Arial" charset="0"/>
                          <a:cs typeface="Arial" charset="0"/>
                        </a:rPr>
                        <a:t>Instituciones</a:t>
                      </a:r>
                      <a:r>
                        <a:rPr kumimoji="0" lang="en-US" sz="1800" b="0" i="0" u="none" strike="noStrike" cap="none" normalizeH="0" baseline="0" dirty="0" smtClean="0">
                          <a:ln>
                            <a:noFill/>
                          </a:ln>
                          <a:solidFill>
                            <a:srgbClr val="00024D"/>
                          </a:solidFill>
                          <a:effectLst/>
                          <a:latin typeface="Arial" charset="0"/>
                          <a:cs typeface="Arial" charset="0"/>
                        </a:rPr>
                        <a:t> de </a:t>
                      </a:r>
                      <a:r>
                        <a:rPr kumimoji="0" lang="en-US" sz="1800" b="0" i="0" u="none" strike="noStrike" cap="none" normalizeH="0" baseline="0" dirty="0" err="1" smtClean="0">
                          <a:ln>
                            <a:noFill/>
                          </a:ln>
                          <a:solidFill>
                            <a:srgbClr val="00024D"/>
                          </a:solidFill>
                          <a:effectLst/>
                          <a:latin typeface="Arial" charset="0"/>
                          <a:cs typeface="Arial" charset="0"/>
                        </a:rPr>
                        <a:t>Gobierno</a:t>
                      </a:r>
                      <a:r>
                        <a:rPr kumimoji="0" lang="en-US" sz="1800" b="0" i="0" u="none" strike="noStrike" cap="none" normalizeH="0" baseline="0" dirty="0" smtClean="0">
                          <a:ln>
                            <a:noFill/>
                          </a:ln>
                          <a:solidFill>
                            <a:srgbClr val="00024D"/>
                          </a:solidFill>
                          <a:effectLst/>
                          <a:latin typeface="Arial" charset="0"/>
                          <a:cs typeface="Arial" charset="0"/>
                        </a:rPr>
                        <a:t>, </a:t>
                      </a:r>
                      <a:r>
                        <a:rPr kumimoji="0" lang="en-US" sz="1800" b="0" i="0" u="none" strike="noStrike" cap="none" normalizeH="0" baseline="0" dirty="0" err="1" smtClean="0">
                          <a:ln>
                            <a:noFill/>
                          </a:ln>
                          <a:solidFill>
                            <a:srgbClr val="00024D"/>
                          </a:solidFill>
                          <a:effectLst/>
                          <a:latin typeface="Arial" charset="0"/>
                          <a:cs typeface="Arial" charset="0"/>
                        </a:rPr>
                        <a:t>Operadores</a:t>
                      </a:r>
                      <a:r>
                        <a:rPr kumimoji="0" lang="en-US" sz="1800" b="0" i="0" u="none" strike="noStrike" cap="none" normalizeH="0" baseline="0" dirty="0" smtClean="0">
                          <a:ln>
                            <a:noFill/>
                          </a:ln>
                          <a:solidFill>
                            <a:srgbClr val="00024D"/>
                          </a:solidFill>
                          <a:effectLst/>
                          <a:latin typeface="Arial" charset="0"/>
                          <a:cs typeface="Arial" charset="0"/>
                        </a:rPr>
                        <a:t> de </a:t>
                      </a:r>
                      <a:r>
                        <a:rPr kumimoji="0" lang="en-US" sz="1800" b="0" i="0" u="none" strike="noStrike" cap="none" normalizeH="0" baseline="0" dirty="0" err="1" smtClean="0">
                          <a:ln>
                            <a:noFill/>
                          </a:ln>
                          <a:solidFill>
                            <a:srgbClr val="00024D"/>
                          </a:solidFill>
                          <a:effectLst/>
                          <a:latin typeface="Arial" charset="0"/>
                          <a:cs typeface="Arial" charset="0"/>
                        </a:rPr>
                        <a:t>Telefon</a:t>
                      </a:r>
                      <a:r>
                        <a:rPr kumimoji="0" lang="es-AR" sz="1800" b="0" i="0" u="none" strike="noStrike" cap="none" normalizeH="0" baseline="0" dirty="0" err="1" smtClean="0">
                          <a:ln>
                            <a:noFill/>
                          </a:ln>
                          <a:solidFill>
                            <a:srgbClr val="00024D"/>
                          </a:solidFill>
                          <a:effectLst/>
                          <a:latin typeface="Arial" charset="0"/>
                          <a:cs typeface="Arial" charset="0"/>
                        </a:rPr>
                        <a:t>ía</a:t>
                      </a:r>
                      <a:r>
                        <a:rPr kumimoji="0" lang="es-AR" sz="1800" b="0" i="0" u="none" strike="noStrike" cap="none" normalizeH="0" baseline="0" dirty="0" smtClean="0">
                          <a:ln>
                            <a:noFill/>
                          </a:ln>
                          <a:solidFill>
                            <a:srgbClr val="00024D"/>
                          </a:solidFill>
                          <a:effectLst/>
                          <a:latin typeface="Arial" charset="0"/>
                          <a:cs typeface="Arial" charset="0"/>
                        </a:rPr>
                        <a:t>, Distribuidores, Fabricantes de Equipos.</a:t>
                      </a:r>
                      <a:endParaRPr kumimoji="0" lang="en-US" sz="1800" b="0" i="0" u="none" strike="noStrike" cap="none" normalizeH="0" baseline="0" dirty="0" smtClean="0">
                        <a:ln>
                          <a:noFill/>
                        </a:ln>
                        <a:solidFill>
                          <a:srgbClr val="00024D"/>
                        </a:solidFill>
                        <a:effectLst/>
                        <a:latin typeface="Arial" charset="0"/>
                        <a:cs typeface="Arial" charset="0"/>
                      </a:endParaRPr>
                    </a:p>
                  </a:txBody>
                  <a:tcPr marL="87217" marR="87217" anchor="ctr" horzOverflow="overflow">
                    <a:lnL cap="flat">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290513" marR="0" lvl="0" indent="-290513" algn="r" defTabSz="914400" rtl="0" eaLnBrk="0" fontAlgn="base" latinLnBrk="0" hangingPunct="0">
                        <a:lnSpc>
                          <a:spcPct val="140000"/>
                        </a:lnSpc>
                        <a:spcBef>
                          <a:spcPct val="30000"/>
                        </a:spcBef>
                        <a:spcAft>
                          <a:spcPct val="0"/>
                        </a:spcAft>
                        <a:buClr>
                          <a:srgbClr val="678FB3"/>
                        </a:buClr>
                        <a:buSzPct val="90000"/>
                        <a:buFont typeface="CommonBullets" pitchFamily="34" charset="2"/>
                        <a:buNone/>
                        <a:tabLst/>
                      </a:pPr>
                      <a:r>
                        <a:rPr kumimoji="0" lang="en-US" sz="1800" b="1" i="0" u="none" strike="noStrike" cap="none" normalizeH="0" baseline="0" dirty="0" err="1" smtClean="0">
                          <a:ln>
                            <a:noFill/>
                          </a:ln>
                          <a:solidFill>
                            <a:schemeClr val="bg1"/>
                          </a:solidFill>
                          <a:effectLst/>
                          <a:latin typeface="Arial" charset="0"/>
                          <a:cs typeface="Arial" charset="0"/>
                        </a:rPr>
                        <a:t>Nuestros</a:t>
                      </a:r>
                      <a:r>
                        <a:rPr kumimoji="0" lang="en-US" sz="1800" b="1" i="0" u="none" strike="noStrike" cap="none" normalizeH="0" baseline="0" dirty="0" smtClean="0">
                          <a:ln>
                            <a:noFill/>
                          </a:ln>
                          <a:solidFill>
                            <a:schemeClr val="bg1"/>
                          </a:solidFill>
                          <a:effectLst/>
                          <a:latin typeface="Arial" charset="0"/>
                          <a:cs typeface="Arial" charset="0"/>
                        </a:rPr>
                        <a:t> </a:t>
                      </a:r>
                      <a:r>
                        <a:rPr kumimoji="0" lang="en-US" sz="1800" b="1" i="0" u="none" strike="noStrike" cap="none" normalizeH="0" baseline="0" dirty="0" err="1" smtClean="0">
                          <a:ln>
                            <a:noFill/>
                          </a:ln>
                          <a:solidFill>
                            <a:schemeClr val="bg1"/>
                          </a:solidFill>
                          <a:effectLst/>
                          <a:latin typeface="Arial" charset="0"/>
                          <a:cs typeface="Arial" charset="0"/>
                        </a:rPr>
                        <a:t>clientes</a:t>
                      </a:r>
                      <a:r>
                        <a:rPr kumimoji="0" lang="en-US" sz="1800" b="1" i="0" u="none" strike="noStrike" cap="none" normalizeH="0" baseline="0" dirty="0" smtClean="0">
                          <a:ln>
                            <a:noFill/>
                          </a:ln>
                          <a:solidFill>
                            <a:schemeClr val="bg1"/>
                          </a:solidFill>
                          <a:effectLst/>
                          <a:latin typeface="Arial" charset="0"/>
                          <a:cs typeface="Arial" charset="0"/>
                        </a:rPr>
                        <a:t>:</a:t>
                      </a:r>
                    </a:p>
                  </a:txBody>
                  <a:tcPr marL="87217" marR="87217"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rgbClr val="FFCC00"/>
                      </a:solidFill>
                      <a:prstDash val="solid"/>
                      <a:round/>
                      <a:headEnd type="none" w="med" len="med"/>
                      <a:tailEnd type="none" w="med" len="med"/>
                    </a:lnB>
                    <a:lnTlToBr>
                      <a:noFill/>
                    </a:lnTlToBr>
                    <a:lnBlToTr>
                      <a:noFill/>
                    </a:lnBlToTr>
                    <a:solidFill>
                      <a:schemeClr val="tx2"/>
                    </a:solidFill>
                  </a:tcPr>
                </a:tc>
              </a:tr>
            </a:tbl>
          </a:graphicData>
        </a:graphic>
      </p:graphicFrame>
    </p:spTree>
    <p:extLst>
      <p:ext uri="{BB962C8B-B14F-4D97-AF65-F5344CB8AC3E}">
        <p14:creationId xmlns="" xmlns:p14="http://schemas.microsoft.com/office/powerpoint/2010/main" val="287149928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9"/>
          <p:cNvSpPr>
            <a:spLocks noGrp="1"/>
          </p:cNvSpPr>
          <p:nvPr>
            <p:ph type="title"/>
          </p:nvPr>
        </p:nvSpPr>
        <p:spPr/>
        <p:txBody>
          <a:bodyPr>
            <a:normAutofit fontScale="90000"/>
          </a:bodyPr>
          <a:lstStyle/>
          <a:p>
            <a:r>
              <a:rPr lang="en-US" smtClean="0"/>
              <a:t>PBX IP - Funcionalidades destacadas </a:t>
            </a:r>
            <a:br>
              <a:rPr lang="en-US" smtClean="0"/>
            </a:br>
            <a:r>
              <a:rPr lang="en-US" smtClean="0"/>
              <a:t>(lista parcial)</a:t>
            </a:r>
            <a:endParaRPr lang="en-US" dirty="0" smtClean="0"/>
          </a:p>
        </p:txBody>
      </p:sp>
      <p:sp>
        <p:nvSpPr>
          <p:cNvPr id="26627" name="Content Placeholder 10"/>
          <p:cNvSpPr>
            <a:spLocks noGrp="1"/>
          </p:cNvSpPr>
          <p:nvPr>
            <p:ph sz="half" idx="1"/>
          </p:nvPr>
        </p:nvSpPr>
        <p:spPr/>
        <p:txBody>
          <a:bodyPr>
            <a:normAutofit fontScale="70000" lnSpcReduction="20000"/>
          </a:bodyPr>
          <a:lstStyle/>
          <a:p>
            <a:r>
              <a:rPr lang="en-US" dirty="0" smtClean="0"/>
              <a:t>Interface Web </a:t>
            </a:r>
            <a:r>
              <a:rPr lang="en-US" dirty="0" err="1" smtClean="0"/>
              <a:t>amigable</a:t>
            </a:r>
            <a:endParaRPr lang="en-US" dirty="0" smtClean="0"/>
          </a:p>
          <a:p>
            <a:r>
              <a:rPr lang="en-US" dirty="0" smtClean="0"/>
              <a:t>Interface en </a:t>
            </a:r>
            <a:r>
              <a:rPr lang="en-US" dirty="0" err="1" smtClean="0"/>
              <a:t>Distintos</a:t>
            </a:r>
            <a:r>
              <a:rPr lang="en-US" dirty="0" smtClean="0"/>
              <a:t> </a:t>
            </a:r>
            <a:r>
              <a:rPr lang="en-US" dirty="0" err="1" smtClean="0"/>
              <a:t>idiomas</a:t>
            </a:r>
            <a:endParaRPr lang="en-US" dirty="0" smtClean="0"/>
          </a:p>
          <a:p>
            <a:r>
              <a:rPr lang="en-US" dirty="0" smtClean="0"/>
              <a:t>CDR (Call Details Record)</a:t>
            </a:r>
          </a:p>
          <a:p>
            <a:r>
              <a:rPr lang="en-US" dirty="0" err="1" smtClean="0"/>
              <a:t>Troncales</a:t>
            </a:r>
            <a:r>
              <a:rPr lang="en-US" dirty="0" smtClean="0"/>
              <a:t> TDM/SIP/IAX</a:t>
            </a:r>
          </a:p>
          <a:p>
            <a:r>
              <a:rPr lang="en-US" dirty="0" err="1" smtClean="0"/>
              <a:t>Extensiones</a:t>
            </a:r>
            <a:r>
              <a:rPr lang="en-US" dirty="0" smtClean="0"/>
              <a:t> </a:t>
            </a:r>
            <a:r>
              <a:rPr lang="en-US" dirty="0" err="1" smtClean="0"/>
              <a:t>Remotas</a:t>
            </a:r>
            <a:endParaRPr lang="en-US" dirty="0" smtClean="0"/>
          </a:p>
          <a:p>
            <a:r>
              <a:rPr lang="es-AR" dirty="0" smtClean="0"/>
              <a:t>Correo de Voz</a:t>
            </a:r>
            <a:endParaRPr lang="en-US" dirty="0" smtClean="0"/>
          </a:p>
          <a:p>
            <a:r>
              <a:rPr lang="en-US" dirty="0" err="1" smtClean="0"/>
              <a:t>Soporte</a:t>
            </a:r>
            <a:r>
              <a:rPr lang="en-US" dirty="0" smtClean="0"/>
              <a:t> de Fax</a:t>
            </a:r>
          </a:p>
          <a:p>
            <a:r>
              <a:rPr lang="en-US" dirty="0" err="1" smtClean="0"/>
              <a:t>Mensaje</a:t>
            </a:r>
            <a:r>
              <a:rPr lang="en-US" dirty="0" smtClean="0"/>
              <a:t> de </a:t>
            </a:r>
            <a:r>
              <a:rPr lang="en-US" dirty="0" err="1" smtClean="0"/>
              <a:t>Voz</a:t>
            </a:r>
            <a:r>
              <a:rPr lang="en-US" dirty="0" smtClean="0"/>
              <a:t> a E-mail</a:t>
            </a:r>
          </a:p>
          <a:p>
            <a:r>
              <a:rPr lang="en-US" dirty="0" err="1" smtClean="0"/>
              <a:t>Sistema</a:t>
            </a:r>
            <a:r>
              <a:rPr lang="en-US" dirty="0" smtClean="0"/>
              <a:t> de </a:t>
            </a:r>
            <a:r>
              <a:rPr lang="en-US" dirty="0" err="1" smtClean="0"/>
              <a:t>Menús</a:t>
            </a:r>
            <a:r>
              <a:rPr lang="en-US" dirty="0" smtClean="0"/>
              <a:t> </a:t>
            </a:r>
            <a:r>
              <a:rPr lang="en-US" dirty="0" err="1" smtClean="0"/>
              <a:t>para</a:t>
            </a:r>
            <a:r>
              <a:rPr lang="en-US" dirty="0" smtClean="0"/>
              <a:t> IVR</a:t>
            </a:r>
          </a:p>
          <a:p>
            <a:r>
              <a:rPr lang="en-US" dirty="0" err="1" smtClean="0"/>
              <a:t>Grupos</a:t>
            </a:r>
            <a:r>
              <a:rPr lang="en-US" dirty="0" smtClean="0"/>
              <a:t> de </a:t>
            </a:r>
            <a:r>
              <a:rPr lang="en-US" dirty="0" err="1" smtClean="0"/>
              <a:t>Timbrado</a:t>
            </a:r>
            <a:endParaRPr lang="en-US" dirty="0" smtClean="0"/>
          </a:p>
          <a:p>
            <a:r>
              <a:rPr lang="en-US" dirty="0" smtClean="0"/>
              <a:t>Colas de </a:t>
            </a:r>
            <a:r>
              <a:rPr lang="en-US" dirty="0" err="1" smtClean="0"/>
              <a:t>llamada</a:t>
            </a:r>
            <a:endParaRPr lang="en-US" dirty="0" smtClean="0"/>
          </a:p>
          <a:p>
            <a:r>
              <a:rPr lang="en-US" dirty="0" smtClean="0"/>
              <a:t>Salas de </a:t>
            </a:r>
            <a:r>
              <a:rPr lang="en-US" dirty="0" err="1" smtClean="0"/>
              <a:t>Conferencia</a:t>
            </a:r>
            <a:endParaRPr lang="en-US" dirty="0" smtClean="0"/>
          </a:p>
          <a:p>
            <a:r>
              <a:rPr lang="en-US" dirty="0" err="1" smtClean="0"/>
              <a:t>Sígueme</a:t>
            </a:r>
            <a:endParaRPr lang="en-US" dirty="0" smtClean="0"/>
          </a:p>
          <a:p>
            <a:r>
              <a:rPr lang="en-US" dirty="0" err="1" smtClean="0"/>
              <a:t>Ruteo</a:t>
            </a:r>
            <a:r>
              <a:rPr lang="en-US" dirty="0" smtClean="0"/>
              <a:t> </a:t>
            </a:r>
            <a:r>
              <a:rPr lang="en-US" dirty="0" err="1" smtClean="0"/>
              <a:t>basado</a:t>
            </a:r>
            <a:r>
              <a:rPr lang="en-US" dirty="0" smtClean="0"/>
              <a:t> en </a:t>
            </a:r>
            <a:r>
              <a:rPr lang="en-US" dirty="0" err="1" smtClean="0"/>
              <a:t>horario</a:t>
            </a:r>
            <a:endParaRPr lang="en-US" dirty="0" smtClean="0"/>
          </a:p>
          <a:p>
            <a:endParaRPr lang="en-US" dirty="0" smtClean="0"/>
          </a:p>
          <a:p>
            <a:endParaRPr lang="en-US" dirty="0" smtClean="0"/>
          </a:p>
        </p:txBody>
      </p:sp>
      <p:sp>
        <p:nvSpPr>
          <p:cNvPr id="26628" name="Content Placeholder 11"/>
          <p:cNvSpPr>
            <a:spLocks noGrp="1"/>
          </p:cNvSpPr>
          <p:nvPr>
            <p:ph sz="half" idx="2"/>
          </p:nvPr>
        </p:nvSpPr>
        <p:spPr/>
        <p:txBody>
          <a:bodyPr>
            <a:normAutofit fontScale="70000" lnSpcReduction="20000"/>
          </a:bodyPr>
          <a:lstStyle/>
          <a:p>
            <a:r>
              <a:rPr lang="en-US" smtClean="0"/>
              <a:t>Reglas de marcado avanzadas</a:t>
            </a:r>
          </a:p>
          <a:p>
            <a:r>
              <a:rPr lang="en-US" smtClean="0"/>
              <a:t>Música y Mensajería en Espera</a:t>
            </a:r>
          </a:p>
          <a:p>
            <a:r>
              <a:rPr lang="en-US" smtClean="0"/>
              <a:t>Intercomunicación y Paging</a:t>
            </a:r>
          </a:p>
          <a:p>
            <a:r>
              <a:rPr lang="en-US" smtClean="0"/>
              <a:t>Acceso Web a Correo de Voz</a:t>
            </a:r>
          </a:p>
          <a:p>
            <a:r>
              <a:rPr lang="en-US" smtClean="0"/>
              <a:t>Pantalla de Status para administrador</a:t>
            </a:r>
          </a:p>
          <a:p>
            <a:r>
              <a:rPr lang="en-US" smtClean="0"/>
              <a:t>Módulo de Administrador (para actualización fácil)</a:t>
            </a:r>
          </a:p>
          <a:p>
            <a:r>
              <a:rPr lang="en-US" smtClean="0"/>
              <a:t>Herramienta de aprovisionamiento de teléfonos</a:t>
            </a:r>
          </a:p>
          <a:p>
            <a:r>
              <a:rPr lang="en-US" smtClean="0"/>
              <a:t>Herramienta para configuración de Red</a:t>
            </a:r>
          </a:p>
          <a:p>
            <a:r>
              <a:rPr lang="en-US" smtClean="0"/>
              <a:t>OSLEC (Cancelación de Eco en Línea de código abierto)</a:t>
            </a:r>
          </a:p>
          <a:p>
            <a:r>
              <a:rPr lang="en-US" smtClean="0">
                <a:hlinkClick r:id="rId4"/>
              </a:rPr>
              <a:t>Ver listado en Web</a:t>
            </a:r>
            <a:endParaRPr lang="en-US" smtClean="0"/>
          </a:p>
          <a:p>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up)">
                                      <p:cBhvr>
                                        <p:cTn id="7" dur="500"/>
                                        <p:tgtEl>
                                          <p:spTgt spid="2662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wipe(up)">
                                      <p:cBhvr>
                                        <p:cTn id="11" dur="500"/>
                                        <p:tgtEl>
                                          <p:spTgt spid="26627">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wipe(up)">
                                      <p:cBhvr>
                                        <p:cTn id="15" dur="500"/>
                                        <p:tgtEl>
                                          <p:spTgt spid="26627">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Effect transition="in" filter="wipe(up)">
                                      <p:cBhvr>
                                        <p:cTn id="19" dur="500"/>
                                        <p:tgtEl>
                                          <p:spTgt spid="26627">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Effect transition="in" filter="wipe(up)">
                                      <p:cBhvr>
                                        <p:cTn id="23" dur="500"/>
                                        <p:tgtEl>
                                          <p:spTgt spid="26627">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wipe(up)">
                                      <p:cBhvr>
                                        <p:cTn id="27" dur="500"/>
                                        <p:tgtEl>
                                          <p:spTgt spid="26627">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Effect transition="in" filter="wipe(up)">
                                      <p:cBhvr>
                                        <p:cTn id="31" dur="500"/>
                                        <p:tgtEl>
                                          <p:spTgt spid="26627">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animEffect transition="in" filter="wipe(up)">
                                      <p:cBhvr>
                                        <p:cTn id="35" dur="500"/>
                                        <p:tgtEl>
                                          <p:spTgt spid="26627">
                                            <p:txEl>
                                              <p:pRg st="7" end="7"/>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6627">
                                            <p:txEl>
                                              <p:pRg st="8" end="8"/>
                                            </p:txEl>
                                          </p:spTgt>
                                        </p:tgtEl>
                                        <p:attrNameLst>
                                          <p:attrName>style.visibility</p:attrName>
                                        </p:attrNameLst>
                                      </p:cBhvr>
                                      <p:to>
                                        <p:strVal val="visible"/>
                                      </p:to>
                                    </p:set>
                                    <p:animEffect transition="in" filter="wipe(up)">
                                      <p:cBhvr>
                                        <p:cTn id="39" dur="500"/>
                                        <p:tgtEl>
                                          <p:spTgt spid="26627">
                                            <p:txEl>
                                              <p:pRg st="8" end="8"/>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6627">
                                            <p:txEl>
                                              <p:pRg st="9" end="9"/>
                                            </p:txEl>
                                          </p:spTgt>
                                        </p:tgtEl>
                                        <p:attrNameLst>
                                          <p:attrName>style.visibility</p:attrName>
                                        </p:attrNameLst>
                                      </p:cBhvr>
                                      <p:to>
                                        <p:strVal val="visible"/>
                                      </p:to>
                                    </p:set>
                                    <p:animEffect transition="in" filter="wipe(up)">
                                      <p:cBhvr>
                                        <p:cTn id="43" dur="500"/>
                                        <p:tgtEl>
                                          <p:spTgt spid="26627">
                                            <p:txEl>
                                              <p:pRg st="9" end="9"/>
                                            </p:tx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627">
                                            <p:txEl>
                                              <p:pRg st="10" end="10"/>
                                            </p:txEl>
                                          </p:spTgt>
                                        </p:tgtEl>
                                        <p:attrNameLst>
                                          <p:attrName>style.visibility</p:attrName>
                                        </p:attrNameLst>
                                      </p:cBhvr>
                                      <p:to>
                                        <p:strVal val="visible"/>
                                      </p:to>
                                    </p:set>
                                    <p:animEffect transition="in" filter="wipe(up)">
                                      <p:cBhvr>
                                        <p:cTn id="47" dur="500"/>
                                        <p:tgtEl>
                                          <p:spTgt spid="26627">
                                            <p:txEl>
                                              <p:pRg st="10" end="1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6627">
                                            <p:txEl>
                                              <p:pRg st="11" end="11"/>
                                            </p:txEl>
                                          </p:spTgt>
                                        </p:tgtEl>
                                        <p:attrNameLst>
                                          <p:attrName>style.visibility</p:attrName>
                                        </p:attrNameLst>
                                      </p:cBhvr>
                                      <p:to>
                                        <p:strVal val="visible"/>
                                      </p:to>
                                    </p:set>
                                    <p:animEffect transition="in" filter="wipe(up)">
                                      <p:cBhvr>
                                        <p:cTn id="51" dur="500"/>
                                        <p:tgtEl>
                                          <p:spTgt spid="26627">
                                            <p:txEl>
                                              <p:pRg st="11" end="11"/>
                                            </p:tx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6627">
                                            <p:txEl>
                                              <p:pRg st="12" end="12"/>
                                            </p:txEl>
                                          </p:spTgt>
                                        </p:tgtEl>
                                        <p:attrNameLst>
                                          <p:attrName>style.visibility</p:attrName>
                                        </p:attrNameLst>
                                      </p:cBhvr>
                                      <p:to>
                                        <p:strVal val="visible"/>
                                      </p:to>
                                    </p:set>
                                    <p:animEffect transition="in" filter="wipe(up)">
                                      <p:cBhvr>
                                        <p:cTn id="55" dur="500"/>
                                        <p:tgtEl>
                                          <p:spTgt spid="26627">
                                            <p:txEl>
                                              <p:pRg st="12" end="12"/>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6627">
                                            <p:txEl>
                                              <p:pRg st="13" end="13"/>
                                            </p:txEl>
                                          </p:spTgt>
                                        </p:tgtEl>
                                        <p:attrNameLst>
                                          <p:attrName>style.visibility</p:attrName>
                                        </p:attrNameLst>
                                      </p:cBhvr>
                                      <p:to>
                                        <p:strVal val="visible"/>
                                      </p:to>
                                    </p:set>
                                    <p:animEffect transition="in" filter="wipe(up)">
                                      <p:cBhvr>
                                        <p:cTn id="59" dur="500"/>
                                        <p:tgtEl>
                                          <p:spTgt spid="26627">
                                            <p:txEl>
                                              <p:pRg st="13" end="13"/>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26628">
                                            <p:txEl>
                                              <p:pRg st="0" end="0"/>
                                            </p:txEl>
                                          </p:spTgt>
                                        </p:tgtEl>
                                        <p:attrNameLst>
                                          <p:attrName>style.visibility</p:attrName>
                                        </p:attrNameLst>
                                      </p:cBhvr>
                                      <p:to>
                                        <p:strVal val="visible"/>
                                      </p:to>
                                    </p:set>
                                    <p:animEffect transition="in" filter="wipe(up)">
                                      <p:cBhvr>
                                        <p:cTn id="63" dur="500"/>
                                        <p:tgtEl>
                                          <p:spTgt spid="26628">
                                            <p:txEl>
                                              <p:pRg st="0" end="0"/>
                                            </p:txEl>
                                          </p:spTgt>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6628">
                                            <p:txEl>
                                              <p:pRg st="1" end="1"/>
                                            </p:txEl>
                                          </p:spTgt>
                                        </p:tgtEl>
                                        <p:attrNameLst>
                                          <p:attrName>style.visibility</p:attrName>
                                        </p:attrNameLst>
                                      </p:cBhvr>
                                      <p:to>
                                        <p:strVal val="visible"/>
                                      </p:to>
                                    </p:set>
                                    <p:animEffect transition="in" filter="wipe(up)">
                                      <p:cBhvr>
                                        <p:cTn id="67" dur="500"/>
                                        <p:tgtEl>
                                          <p:spTgt spid="26628">
                                            <p:txEl>
                                              <p:pRg st="1" end="1"/>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6628">
                                            <p:txEl>
                                              <p:pRg st="2" end="2"/>
                                            </p:txEl>
                                          </p:spTgt>
                                        </p:tgtEl>
                                        <p:attrNameLst>
                                          <p:attrName>style.visibility</p:attrName>
                                        </p:attrNameLst>
                                      </p:cBhvr>
                                      <p:to>
                                        <p:strVal val="visible"/>
                                      </p:to>
                                    </p:set>
                                    <p:animEffect transition="in" filter="wipe(up)">
                                      <p:cBhvr>
                                        <p:cTn id="71" dur="500"/>
                                        <p:tgtEl>
                                          <p:spTgt spid="26628">
                                            <p:txEl>
                                              <p:pRg st="2" end="2"/>
                                            </p:txEl>
                                          </p:spTgt>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6628">
                                            <p:txEl>
                                              <p:pRg st="3" end="3"/>
                                            </p:txEl>
                                          </p:spTgt>
                                        </p:tgtEl>
                                        <p:attrNameLst>
                                          <p:attrName>style.visibility</p:attrName>
                                        </p:attrNameLst>
                                      </p:cBhvr>
                                      <p:to>
                                        <p:strVal val="visible"/>
                                      </p:to>
                                    </p:set>
                                    <p:animEffect transition="in" filter="wipe(up)">
                                      <p:cBhvr>
                                        <p:cTn id="75" dur="500"/>
                                        <p:tgtEl>
                                          <p:spTgt spid="26628">
                                            <p:txEl>
                                              <p:pRg st="3" end="3"/>
                                            </p:txEl>
                                          </p:spTgt>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26628">
                                            <p:txEl>
                                              <p:pRg st="4" end="4"/>
                                            </p:txEl>
                                          </p:spTgt>
                                        </p:tgtEl>
                                        <p:attrNameLst>
                                          <p:attrName>style.visibility</p:attrName>
                                        </p:attrNameLst>
                                      </p:cBhvr>
                                      <p:to>
                                        <p:strVal val="visible"/>
                                      </p:to>
                                    </p:set>
                                    <p:animEffect transition="in" filter="wipe(up)">
                                      <p:cBhvr>
                                        <p:cTn id="79" dur="500"/>
                                        <p:tgtEl>
                                          <p:spTgt spid="26628">
                                            <p:txEl>
                                              <p:pRg st="4" end="4"/>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26628">
                                            <p:txEl>
                                              <p:pRg st="5" end="5"/>
                                            </p:txEl>
                                          </p:spTgt>
                                        </p:tgtEl>
                                        <p:attrNameLst>
                                          <p:attrName>style.visibility</p:attrName>
                                        </p:attrNameLst>
                                      </p:cBhvr>
                                      <p:to>
                                        <p:strVal val="visible"/>
                                      </p:to>
                                    </p:set>
                                    <p:animEffect transition="in" filter="wipe(up)">
                                      <p:cBhvr>
                                        <p:cTn id="83" dur="500"/>
                                        <p:tgtEl>
                                          <p:spTgt spid="26628">
                                            <p:txEl>
                                              <p:pRg st="5" end="5"/>
                                            </p:txEl>
                                          </p:spTgt>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26628">
                                            <p:txEl>
                                              <p:pRg st="6" end="6"/>
                                            </p:txEl>
                                          </p:spTgt>
                                        </p:tgtEl>
                                        <p:attrNameLst>
                                          <p:attrName>style.visibility</p:attrName>
                                        </p:attrNameLst>
                                      </p:cBhvr>
                                      <p:to>
                                        <p:strVal val="visible"/>
                                      </p:to>
                                    </p:set>
                                    <p:animEffect transition="in" filter="wipe(up)">
                                      <p:cBhvr>
                                        <p:cTn id="87" dur="500"/>
                                        <p:tgtEl>
                                          <p:spTgt spid="26628">
                                            <p:txEl>
                                              <p:pRg st="6" end="6"/>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26628">
                                            <p:txEl>
                                              <p:pRg st="7" end="7"/>
                                            </p:txEl>
                                          </p:spTgt>
                                        </p:tgtEl>
                                        <p:attrNameLst>
                                          <p:attrName>style.visibility</p:attrName>
                                        </p:attrNameLst>
                                      </p:cBhvr>
                                      <p:to>
                                        <p:strVal val="visible"/>
                                      </p:to>
                                    </p:set>
                                    <p:animEffect transition="in" filter="wipe(up)">
                                      <p:cBhvr>
                                        <p:cTn id="91" dur="500"/>
                                        <p:tgtEl>
                                          <p:spTgt spid="26628">
                                            <p:txEl>
                                              <p:pRg st="7" end="7"/>
                                            </p:txEl>
                                          </p:spTgt>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26628">
                                            <p:txEl>
                                              <p:pRg st="8" end="8"/>
                                            </p:txEl>
                                          </p:spTgt>
                                        </p:tgtEl>
                                        <p:attrNameLst>
                                          <p:attrName>style.visibility</p:attrName>
                                        </p:attrNameLst>
                                      </p:cBhvr>
                                      <p:to>
                                        <p:strVal val="visible"/>
                                      </p:to>
                                    </p:set>
                                    <p:animEffect transition="in" filter="wipe(up)">
                                      <p:cBhvr>
                                        <p:cTn id="95" dur="500"/>
                                        <p:tgtEl>
                                          <p:spTgt spid="26628">
                                            <p:txEl>
                                              <p:pRg st="8" end="8"/>
                                            </p:txEl>
                                          </p:spTgt>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26628">
                                            <p:txEl>
                                              <p:pRg st="9" end="9"/>
                                            </p:txEl>
                                          </p:spTgt>
                                        </p:tgtEl>
                                        <p:attrNameLst>
                                          <p:attrName>style.visibility</p:attrName>
                                        </p:attrNameLst>
                                      </p:cBhvr>
                                      <p:to>
                                        <p:strVal val="visible"/>
                                      </p:to>
                                    </p:set>
                                    <p:animEffect transition="in" filter="wipe(up)">
                                      <p:cBhvr>
                                        <p:cTn id="99" dur="500"/>
                                        <p:tgtEl>
                                          <p:spTgt spid="266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2662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a:xfrm>
            <a:off x="230188" y="41956"/>
            <a:ext cx="8667750" cy="792162"/>
          </a:xfrm>
        </p:spPr>
        <p:txBody>
          <a:bodyPr/>
          <a:lstStyle/>
          <a:p>
            <a:pPr eaLnBrk="1" hangingPunct="1"/>
            <a:r>
              <a:rPr lang="es-MX" sz="3200" b="1" dirty="0" smtClean="0"/>
              <a:t>Funcionalidades Generales de la PBX IP</a:t>
            </a:r>
            <a:endParaRPr lang="es-ES" sz="3200" dirty="0" smtClean="0"/>
          </a:p>
        </p:txBody>
      </p:sp>
      <p:sp>
        <p:nvSpPr>
          <p:cNvPr id="21506" name="Text Box 5"/>
          <p:cNvSpPr txBox="1">
            <a:spLocks noChangeArrowheads="1"/>
          </p:cNvSpPr>
          <p:nvPr/>
        </p:nvSpPr>
        <p:spPr bwMode="auto">
          <a:xfrm>
            <a:off x="549275" y="1430953"/>
            <a:ext cx="2590800" cy="4893647"/>
          </a:xfrm>
          <a:prstGeom prst="rect">
            <a:avLst/>
          </a:prstGeom>
          <a:noFill/>
          <a:ln w="9525">
            <a:noFill/>
            <a:miter lim="800000"/>
            <a:headEnd/>
            <a:tailEnd/>
          </a:ln>
        </p:spPr>
        <p:txBody>
          <a:bodyPr>
            <a:spAutoFit/>
          </a:bodyPr>
          <a:lstStyle/>
          <a:p>
            <a:pPr algn="l" rtl="0">
              <a:buFontTx/>
              <a:buChar char="•"/>
            </a:pPr>
            <a:r>
              <a:rPr lang="es-MX" sz="1200" dirty="0" err="1"/>
              <a:t>Caller</a:t>
            </a:r>
            <a:r>
              <a:rPr lang="es-MX" sz="1200" dirty="0"/>
              <a:t> ID</a:t>
            </a:r>
          </a:p>
          <a:p>
            <a:pPr algn="l" rtl="0">
              <a:buFontTx/>
              <a:buChar char="•"/>
            </a:pPr>
            <a:r>
              <a:rPr lang="es-MX" sz="1200" dirty="0"/>
              <a:t>Desvío de llamadas</a:t>
            </a:r>
          </a:p>
          <a:p>
            <a:pPr algn="l" rtl="0">
              <a:buFontTx/>
              <a:buChar char="•"/>
            </a:pPr>
            <a:r>
              <a:rPr lang="es-MX" sz="1200" dirty="0"/>
              <a:t>Cuarto de conferencias</a:t>
            </a:r>
          </a:p>
          <a:p>
            <a:pPr algn="l" rtl="0">
              <a:buFontTx/>
              <a:buChar char="•"/>
            </a:pPr>
            <a:r>
              <a:rPr lang="es-ES" sz="1200" dirty="0"/>
              <a:t>Código de Autorización</a:t>
            </a:r>
          </a:p>
          <a:p>
            <a:pPr algn="l" rtl="0">
              <a:buFontTx/>
              <a:buChar char="•"/>
            </a:pPr>
            <a:r>
              <a:rPr lang="es-ES" sz="1200" dirty="0"/>
              <a:t>Operadora Automática </a:t>
            </a:r>
          </a:p>
          <a:p>
            <a:pPr algn="l" rtl="0">
              <a:buFontTx/>
              <a:buChar char="•"/>
            </a:pPr>
            <a:r>
              <a:rPr lang="es-ES" sz="1200" dirty="0"/>
              <a:t>Registro Detallado de Llamadas</a:t>
            </a:r>
          </a:p>
          <a:p>
            <a:pPr algn="l" rtl="0">
              <a:buFontTx/>
              <a:buChar char="•"/>
            </a:pPr>
            <a:r>
              <a:rPr lang="es-ES" sz="1200" dirty="0"/>
              <a:t>Monitoreo remoto </a:t>
            </a:r>
          </a:p>
          <a:p>
            <a:pPr algn="l" rtl="0">
              <a:buFontTx/>
              <a:buChar char="•"/>
            </a:pPr>
            <a:r>
              <a:rPr lang="es-ES" sz="1200" dirty="0"/>
              <a:t>Manejo de colas de espera</a:t>
            </a:r>
          </a:p>
          <a:p>
            <a:pPr algn="l" rtl="0">
              <a:buFontTx/>
              <a:buChar char="•"/>
            </a:pPr>
            <a:r>
              <a:rPr lang="es-ES" sz="1200" dirty="0"/>
              <a:t>Grabación de llamadas</a:t>
            </a:r>
          </a:p>
          <a:p>
            <a:pPr algn="l" rtl="0">
              <a:buFontTx/>
              <a:buChar char="•"/>
            </a:pPr>
            <a:r>
              <a:rPr lang="es-ES" sz="1200" dirty="0"/>
              <a:t>Ruteo flexible </a:t>
            </a:r>
            <a:r>
              <a:rPr lang="es-ES" sz="1200" dirty="0" smtClean="0"/>
              <a:t>(</a:t>
            </a:r>
            <a:r>
              <a:rPr lang="es-ES" sz="1200" dirty="0"/>
              <a:t>DID &amp; ANI) </a:t>
            </a:r>
          </a:p>
          <a:p>
            <a:pPr algn="l" rtl="0">
              <a:buFontTx/>
              <a:buChar char="•"/>
            </a:pPr>
            <a:r>
              <a:rPr lang="es-ES" sz="1200" dirty="0"/>
              <a:t>Transferencias condicionales</a:t>
            </a:r>
          </a:p>
          <a:p>
            <a:pPr algn="l" rtl="0">
              <a:buFontTx/>
              <a:buChar char="•"/>
            </a:pPr>
            <a:r>
              <a:rPr lang="es-ES" sz="1200" dirty="0"/>
              <a:t>Llamada en Espera</a:t>
            </a:r>
          </a:p>
          <a:p>
            <a:pPr algn="l" rtl="0">
              <a:buFontTx/>
              <a:buChar char="•"/>
            </a:pPr>
            <a:r>
              <a:rPr lang="es-ES" sz="1200" dirty="0" smtClean="0"/>
              <a:t>Marcación </a:t>
            </a:r>
            <a:r>
              <a:rPr lang="es-ES" sz="1200" dirty="0"/>
              <a:t>por nombre</a:t>
            </a:r>
          </a:p>
          <a:p>
            <a:pPr algn="l" rtl="0">
              <a:buFontTx/>
              <a:buChar char="•"/>
            </a:pPr>
            <a:r>
              <a:rPr lang="es-ES" sz="1200" dirty="0"/>
              <a:t>DISA</a:t>
            </a:r>
          </a:p>
          <a:p>
            <a:pPr algn="l" rtl="0">
              <a:buFontTx/>
              <a:buChar char="•"/>
            </a:pPr>
            <a:r>
              <a:rPr lang="es-ES" sz="1200" dirty="0" err="1"/>
              <a:t>Distributed</a:t>
            </a:r>
            <a:r>
              <a:rPr lang="es-ES" sz="1200" dirty="0"/>
              <a:t> Universal </a:t>
            </a:r>
            <a:r>
              <a:rPr lang="es-ES" sz="1200" dirty="0" err="1"/>
              <a:t>Number</a:t>
            </a:r>
            <a:r>
              <a:rPr lang="es-ES" sz="1200" dirty="0"/>
              <a:t> </a:t>
            </a:r>
            <a:r>
              <a:rPr lang="es-ES" sz="1200" dirty="0" err="1"/>
              <a:t>Discovery</a:t>
            </a:r>
            <a:r>
              <a:rPr lang="es-ES" sz="1200" dirty="0"/>
              <a:t> (</a:t>
            </a:r>
            <a:r>
              <a:rPr lang="es-ES" sz="1200" dirty="0" err="1"/>
              <a:t>DUNDi</a:t>
            </a:r>
            <a:r>
              <a:rPr lang="es-ES" sz="1200" dirty="0"/>
              <a:t>™) </a:t>
            </a:r>
          </a:p>
          <a:p>
            <a:pPr algn="l" rtl="0">
              <a:buFontTx/>
              <a:buChar char="•"/>
            </a:pPr>
            <a:r>
              <a:rPr lang="es-ES" sz="1200" dirty="0"/>
              <a:t>No Molestar</a:t>
            </a:r>
          </a:p>
          <a:p>
            <a:pPr algn="l" rtl="0">
              <a:buFontTx/>
              <a:buChar char="•"/>
            </a:pPr>
            <a:r>
              <a:rPr lang="es-ES" sz="1200" dirty="0"/>
              <a:t>ENUM </a:t>
            </a:r>
          </a:p>
          <a:p>
            <a:pPr algn="l" rtl="0">
              <a:buFontTx/>
              <a:buChar char="•"/>
            </a:pPr>
            <a:r>
              <a:rPr lang="es-ES" sz="1200" dirty="0"/>
              <a:t>Fax Transmisión y Recepción (3rd. </a:t>
            </a:r>
            <a:r>
              <a:rPr lang="es-ES" sz="1200" dirty="0" err="1"/>
              <a:t>party</a:t>
            </a:r>
            <a:r>
              <a:rPr lang="es-ES" sz="1200" dirty="0"/>
              <a:t>)</a:t>
            </a:r>
          </a:p>
          <a:p>
            <a:pPr algn="l" rtl="0">
              <a:buFontTx/>
              <a:buChar char="•"/>
            </a:pPr>
            <a:r>
              <a:rPr lang="es-ES" sz="1200" dirty="0"/>
              <a:t>Directorio Interactivo</a:t>
            </a:r>
          </a:p>
          <a:p>
            <a:pPr algn="l" rtl="0">
              <a:buFontTx/>
              <a:buChar char="•"/>
            </a:pPr>
            <a:r>
              <a:rPr lang="es-ES" sz="1200" dirty="0" err="1"/>
              <a:t>Interactive</a:t>
            </a:r>
            <a:r>
              <a:rPr lang="es-ES" sz="1200" dirty="0"/>
              <a:t> </a:t>
            </a:r>
            <a:r>
              <a:rPr lang="es-ES" sz="1200" dirty="0" err="1"/>
              <a:t>Voice</a:t>
            </a:r>
            <a:r>
              <a:rPr lang="es-ES" sz="1200" dirty="0"/>
              <a:t> Response (IVR) </a:t>
            </a:r>
          </a:p>
          <a:p>
            <a:pPr algn="l" rtl="0">
              <a:buFontTx/>
              <a:buChar char="•"/>
            </a:pPr>
            <a:r>
              <a:rPr lang="es-ES" sz="1200" dirty="0"/>
              <a:t>Agentes de llamadas locales y remotos </a:t>
            </a:r>
            <a:endParaRPr lang="es-ES" sz="1200" dirty="0" smtClean="0"/>
          </a:p>
          <a:p>
            <a:pPr>
              <a:buFontTx/>
              <a:buChar char="•"/>
            </a:pPr>
            <a:r>
              <a:rPr lang="es-ES" sz="1200" dirty="0"/>
              <a:t>Macros </a:t>
            </a:r>
          </a:p>
          <a:p>
            <a:pPr algn="l" rtl="0">
              <a:buFontTx/>
              <a:buChar char="•"/>
            </a:pPr>
            <a:endParaRPr lang="es-ES" sz="1200" dirty="0"/>
          </a:p>
        </p:txBody>
      </p:sp>
      <p:sp>
        <p:nvSpPr>
          <p:cNvPr id="21507" name="Text Box 6"/>
          <p:cNvSpPr txBox="1">
            <a:spLocks noChangeArrowheads="1"/>
          </p:cNvSpPr>
          <p:nvPr/>
        </p:nvSpPr>
        <p:spPr bwMode="auto">
          <a:xfrm>
            <a:off x="3116263" y="1450277"/>
            <a:ext cx="2895600" cy="4708981"/>
          </a:xfrm>
          <a:prstGeom prst="rect">
            <a:avLst/>
          </a:prstGeom>
          <a:noFill/>
          <a:ln w="9525">
            <a:noFill/>
            <a:miter lim="800000"/>
            <a:headEnd/>
            <a:tailEnd/>
          </a:ln>
        </p:spPr>
        <p:txBody>
          <a:bodyPr>
            <a:spAutoFit/>
          </a:bodyPr>
          <a:lstStyle/>
          <a:p>
            <a:pPr>
              <a:buFontTx/>
              <a:buChar char="•"/>
            </a:pPr>
            <a:r>
              <a:rPr lang="es-ES" sz="1200" dirty="0" err="1"/>
              <a:t>Music</a:t>
            </a:r>
            <a:r>
              <a:rPr lang="es-ES" sz="1200" dirty="0"/>
              <a:t> </a:t>
            </a:r>
            <a:r>
              <a:rPr lang="es-ES" sz="1200" dirty="0" err="1"/>
              <a:t>On</a:t>
            </a:r>
            <a:r>
              <a:rPr lang="es-ES" sz="1200" dirty="0"/>
              <a:t> </a:t>
            </a:r>
            <a:r>
              <a:rPr lang="es-ES" sz="1200" dirty="0" err="1"/>
              <a:t>Hold</a:t>
            </a:r>
            <a:r>
              <a:rPr lang="es-ES" sz="1200" dirty="0"/>
              <a:t> MP3 con reproducción aleatoria o </a:t>
            </a:r>
            <a:r>
              <a:rPr lang="es-ES" sz="1200" dirty="0" smtClean="0"/>
              <a:t>lineal</a:t>
            </a:r>
          </a:p>
          <a:p>
            <a:pPr algn="l" rtl="0">
              <a:buFontTx/>
              <a:buChar char="•"/>
            </a:pPr>
            <a:r>
              <a:rPr lang="es-ES" sz="1200" dirty="0" smtClean="0"/>
              <a:t>Control </a:t>
            </a:r>
            <a:r>
              <a:rPr lang="es-ES" sz="1200" dirty="0"/>
              <a:t>de volumen</a:t>
            </a:r>
          </a:p>
          <a:p>
            <a:pPr algn="l" rtl="0">
              <a:buFontTx/>
              <a:buChar char="•"/>
            </a:pPr>
            <a:r>
              <a:rPr lang="es-ES" sz="1200" dirty="0" smtClean="0"/>
              <a:t>Privacidad</a:t>
            </a:r>
            <a:endParaRPr lang="es-ES" sz="1200" dirty="0"/>
          </a:p>
          <a:p>
            <a:pPr algn="l" rtl="0">
              <a:buFontTx/>
              <a:buChar char="•"/>
            </a:pPr>
            <a:r>
              <a:rPr lang="es-ES" sz="1200" dirty="0" err="1"/>
              <a:t>Interfase</a:t>
            </a:r>
            <a:r>
              <a:rPr lang="es-ES" sz="1200" dirty="0"/>
              <a:t> a Voceo Externo</a:t>
            </a:r>
          </a:p>
          <a:p>
            <a:pPr algn="l" rtl="0">
              <a:buFontTx/>
              <a:buChar char="•"/>
            </a:pPr>
            <a:r>
              <a:rPr lang="es-ES" sz="1200" dirty="0" smtClean="0"/>
              <a:t>Open </a:t>
            </a:r>
            <a:r>
              <a:rPr lang="es-ES" sz="1200" dirty="0" err="1"/>
              <a:t>Settlement</a:t>
            </a:r>
            <a:r>
              <a:rPr lang="es-ES" sz="1200" dirty="0"/>
              <a:t> </a:t>
            </a:r>
            <a:r>
              <a:rPr lang="es-ES" sz="1200" dirty="0" err="1"/>
              <a:t>Protocol</a:t>
            </a:r>
            <a:r>
              <a:rPr lang="es-ES" sz="1200" dirty="0"/>
              <a:t> (OSP) </a:t>
            </a:r>
          </a:p>
          <a:p>
            <a:pPr algn="l" rtl="0">
              <a:buFontTx/>
              <a:buChar char="•"/>
            </a:pPr>
            <a:r>
              <a:rPr lang="es-ES" sz="1200" dirty="0"/>
              <a:t>Conversión de protocolos</a:t>
            </a:r>
          </a:p>
          <a:p>
            <a:pPr algn="l" rtl="0">
              <a:buFontTx/>
              <a:buChar char="•"/>
            </a:pPr>
            <a:r>
              <a:rPr lang="es-ES" sz="1200" dirty="0"/>
              <a:t>Soporte de Oficinas Remotas </a:t>
            </a:r>
          </a:p>
          <a:p>
            <a:pPr algn="l" rtl="0">
              <a:buFontTx/>
              <a:buChar char="•"/>
            </a:pPr>
            <a:r>
              <a:rPr lang="es-ES" sz="1200" dirty="0" err="1"/>
              <a:t>Roaming</a:t>
            </a:r>
            <a:r>
              <a:rPr lang="es-ES" sz="1200" dirty="0"/>
              <a:t> de Extensiones </a:t>
            </a:r>
          </a:p>
          <a:p>
            <a:pPr algn="l" rtl="0">
              <a:buFontTx/>
              <a:buChar char="•"/>
            </a:pPr>
            <a:r>
              <a:rPr lang="es-ES" sz="1200" dirty="0"/>
              <a:t>Ruteo por </a:t>
            </a:r>
            <a:r>
              <a:rPr lang="es-ES" sz="1200" dirty="0" err="1"/>
              <a:t>Caller</a:t>
            </a:r>
            <a:r>
              <a:rPr lang="es-ES" sz="1200" dirty="0"/>
              <a:t> ID </a:t>
            </a:r>
          </a:p>
          <a:p>
            <a:pPr algn="l" rtl="0">
              <a:buFontTx/>
              <a:buChar char="•"/>
            </a:pPr>
            <a:r>
              <a:rPr lang="es-ES" sz="1200" dirty="0"/>
              <a:t>Mensajería SMS</a:t>
            </a:r>
          </a:p>
          <a:p>
            <a:pPr algn="l" rtl="0">
              <a:buFontTx/>
              <a:buChar char="•"/>
            </a:pPr>
            <a:r>
              <a:rPr lang="es-ES" sz="1200" dirty="0"/>
              <a:t>Deletreo de números </a:t>
            </a:r>
          </a:p>
          <a:p>
            <a:pPr algn="l" rtl="0">
              <a:buFontTx/>
              <a:buChar char="•"/>
            </a:pPr>
            <a:r>
              <a:rPr lang="es-ES" sz="1200" dirty="0" err="1"/>
              <a:t>Streaming</a:t>
            </a:r>
            <a:r>
              <a:rPr lang="es-ES" sz="1200" dirty="0"/>
              <a:t> de Audio </a:t>
            </a:r>
          </a:p>
          <a:p>
            <a:pPr algn="l" rtl="0">
              <a:buFontTx/>
              <a:buChar char="•"/>
            </a:pPr>
            <a:r>
              <a:rPr lang="es-ES" sz="1200" dirty="0"/>
              <a:t>Detección de Voz </a:t>
            </a:r>
          </a:p>
          <a:p>
            <a:pPr algn="l" rtl="0">
              <a:buFontTx/>
              <a:buChar char="•"/>
            </a:pPr>
            <a:r>
              <a:rPr lang="es-ES" sz="1200" dirty="0" smtClean="0"/>
              <a:t>Conferencia </a:t>
            </a:r>
            <a:r>
              <a:rPr lang="es-ES" sz="1200" dirty="0"/>
              <a:t>Tripartita </a:t>
            </a:r>
          </a:p>
          <a:p>
            <a:pPr algn="l" rtl="0">
              <a:buFontTx/>
              <a:buChar char="•"/>
            </a:pPr>
            <a:r>
              <a:rPr lang="es-ES" sz="1200" dirty="0"/>
              <a:t>Información hora y fecha</a:t>
            </a:r>
          </a:p>
          <a:p>
            <a:pPr algn="l" rtl="0">
              <a:buFontTx/>
              <a:buChar char="•"/>
            </a:pPr>
            <a:r>
              <a:rPr lang="es-ES" sz="1200" dirty="0" err="1"/>
              <a:t>Transcoding</a:t>
            </a:r>
            <a:r>
              <a:rPr lang="es-ES" sz="1200" dirty="0"/>
              <a:t> </a:t>
            </a:r>
          </a:p>
          <a:p>
            <a:pPr algn="l" rtl="0">
              <a:buFontTx/>
              <a:buChar char="•"/>
            </a:pPr>
            <a:r>
              <a:rPr lang="es-ES" sz="1200" dirty="0" err="1"/>
              <a:t>Trunking</a:t>
            </a:r>
            <a:r>
              <a:rPr lang="es-ES" sz="1200" dirty="0"/>
              <a:t> </a:t>
            </a:r>
          </a:p>
          <a:p>
            <a:pPr algn="l" rtl="0">
              <a:buFontTx/>
              <a:buChar char="•"/>
            </a:pPr>
            <a:r>
              <a:rPr lang="es-ES" sz="1200" dirty="0" err="1"/>
              <a:t>Softswitch</a:t>
            </a:r>
            <a:r>
              <a:rPr lang="es-ES" sz="1200" dirty="0"/>
              <a:t> </a:t>
            </a:r>
            <a:r>
              <a:rPr lang="es-ES" sz="1200" dirty="0" err="1"/>
              <a:t>VoIP</a:t>
            </a:r>
            <a:r>
              <a:rPr lang="es-ES" sz="1200" dirty="0"/>
              <a:t> </a:t>
            </a:r>
          </a:p>
          <a:p>
            <a:pPr algn="l" rtl="0">
              <a:buFontTx/>
              <a:buChar char="•"/>
            </a:pPr>
            <a:r>
              <a:rPr lang="es-ES" sz="1200" dirty="0"/>
              <a:t>Gateway de voz TDM / </a:t>
            </a:r>
            <a:r>
              <a:rPr lang="es-ES" sz="1200" dirty="0" err="1"/>
              <a:t>VoIP</a:t>
            </a:r>
            <a:endParaRPr lang="es-ES" sz="1200" dirty="0"/>
          </a:p>
          <a:p>
            <a:pPr algn="l" rtl="0">
              <a:buFontTx/>
              <a:buChar char="•"/>
            </a:pPr>
            <a:r>
              <a:rPr lang="es-ES" sz="1200" dirty="0"/>
              <a:t>Correo de Voz </a:t>
            </a:r>
            <a:r>
              <a:rPr lang="es-ES" sz="1200" dirty="0" err="1"/>
              <a:t>conmensajería</a:t>
            </a:r>
            <a:r>
              <a:rPr lang="es-ES" sz="1200" dirty="0"/>
              <a:t> unificada</a:t>
            </a:r>
          </a:p>
          <a:p>
            <a:pPr algn="l" rtl="0">
              <a:buFontTx/>
              <a:buChar char="•"/>
            </a:pPr>
            <a:r>
              <a:rPr lang="es-ES" sz="1200" dirty="0"/>
              <a:t>Encendido de indicador de mensaje</a:t>
            </a:r>
          </a:p>
          <a:p>
            <a:pPr algn="l" rtl="0">
              <a:buFontTx/>
              <a:buChar char="•"/>
            </a:pPr>
            <a:r>
              <a:rPr lang="es-ES" sz="1200" dirty="0"/>
              <a:t>Tono de marcar especial al tener </a:t>
            </a:r>
            <a:r>
              <a:rPr lang="es-ES" sz="1200" dirty="0" smtClean="0"/>
              <a:t>mensajes</a:t>
            </a:r>
          </a:p>
          <a:p>
            <a:pPr>
              <a:buFontTx/>
              <a:buChar char="•"/>
            </a:pPr>
            <a:r>
              <a:rPr lang="es-ES" sz="1200" dirty="0"/>
              <a:t>Envío de mensajes de voz por Email </a:t>
            </a:r>
          </a:p>
          <a:p>
            <a:pPr algn="l" rtl="0"/>
            <a:r>
              <a:rPr lang="es-ES" sz="1200" dirty="0" smtClean="0"/>
              <a:t> </a:t>
            </a:r>
            <a:endParaRPr lang="es-ES" sz="1200" dirty="0"/>
          </a:p>
        </p:txBody>
      </p:sp>
      <p:sp>
        <p:nvSpPr>
          <p:cNvPr id="21508" name="Text Box 7"/>
          <p:cNvSpPr txBox="1">
            <a:spLocks noChangeArrowheads="1"/>
          </p:cNvSpPr>
          <p:nvPr/>
        </p:nvSpPr>
        <p:spPr bwMode="auto">
          <a:xfrm>
            <a:off x="5924550" y="1430953"/>
            <a:ext cx="2895600" cy="4524315"/>
          </a:xfrm>
          <a:prstGeom prst="rect">
            <a:avLst/>
          </a:prstGeom>
          <a:noFill/>
          <a:ln w="9525">
            <a:noFill/>
            <a:miter lim="800000"/>
            <a:headEnd/>
            <a:tailEnd/>
          </a:ln>
        </p:spPr>
        <p:txBody>
          <a:bodyPr>
            <a:spAutoFit/>
          </a:bodyPr>
          <a:lstStyle/>
          <a:p>
            <a:pPr algn="l" rtl="0">
              <a:buFontTx/>
              <a:buChar char="•"/>
            </a:pPr>
            <a:r>
              <a:rPr lang="es-ES" sz="1200" dirty="0" smtClean="0"/>
              <a:t>Grupos </a:t>
            </a:r>
            <a:r>
              <a:rPr lang="es-ES" sz="1200" dirty="0"/>
              <a:t>de Correo de voz</a:t>
            </a:r>
          </a:p>
          <a:p>
            <a:pPr algn="l" rtl="0">
              <a:buFontTx/>
              <a:buChar char="•"/>
            </a:pPr>
            <a:r>
              <a:rPr lang="es-ES" sz="1200" dirty="0" smtClean="0"/>
              <a:t>Interface </a:t>
            </a:r>
            <a:r>
              <a:rPr lang="es-ES" sz="1200" dirty="0"/>
              <a:t>Web para correo de voz</a:t>
            </a:r>
          </a:p>
          <a:p>
            <a:pPr algn="l" rtl="0">
              <a:buFontTx/>
              <a:buChar char="•"/>
            </a:pPr>
            <a:endParaRPr lang="es-ES" sz="1200" dirty="0"/>
          </a:p>
          <a:p>
            <a:pPr algn="ctr" rtl="0"/>
            <a:r>
              <a:rPr lang="es-ES" sz="1200" b="1" dirty="0" err="1"/>
              <a:t>Computer-Telephony</a:t>
            </a:r>
            <a:r>
              <a:rPr lang="es-ES" sz="1200" b="1" dirty="0"/>
              <a:t> </a:t>
            </a:r>
            <a:r>
              <a:rPr lang="es-ES" sz="1200" b="1" dirty="0" err="1"/>
              <a:t>Integration</a:t>
            </a:r>
            <a:endParaRPr lang="es-ES" sz="1200" b="1" dirty="0"/>
          </a:p>
          <a:p>
            <a:pPr algn="ctr" rtl="0">
              <a:buFontTx/>
              <a:buChar char="•"/>
            </a:pPr>
            <a:endParaRPr lang="es-ES" sz="1200" b="1" dirty="0"/>
          </a:p>
          <a:p>
            <a:pPr algn="l" rtl="0">
              <a:buFontTx/>
              <a:buChar char="•"/>
            </a:pPr>
            <a:r>
              <a:rPr lang="es-ES" sz="1200" dirty="0"/>
              <a:t>AGI (</a:t>
            </a:r>
            <a:r>
              <a:rPr lang="es-ES" sz="1200" dirty="0" err="1"/>
              <a:t>Asterisk</a:t>
            </a:r>
            <a:r>
              <a:rPr lang="es-ES" sz="1200" dirty="0"/>
              <a:t> Gateway Interface) </a:t>
            </a:r>
          </a:p>
          <a:p>
            <a:pPr algn="l" rtl="0">
              <a:buFontTx/>
              <a:buChar char="•"/>
            </a:pPr>
            <a:r>
              <a:rPr lang="es-ES" sz="1200" dirty="0" err="1"/>
              <a:t>Adminitración</a:t>
            </a:r>
            <a:r>
              <a:rPr lang="es-ES" sz="1200" dirty="0"/>
              <a:t> Gráfica</a:t>
            </a:r>
          </a:p>
          <a:p>
            <a:pPr algn="l" rtl="0">
              <a:buFontTx/>
              <a:buChar char="•"/>
            </a:pPr>
            <a:r>
              <a:rPr lang="es-ES" sz="1200" dirty="0"/>
              <a:t>Marcadores de Salida</a:t>
            </a:r>
          </a:p>
          <a:p>
            <a:pPr algn="l" rtl="0">
              <a:buFontTx/>
              <a:buChar char="•"/>
            </a:pPr>
            <a:r>
              <a:rPr lang="es-ES" sz="1200" dirty="0"/>
              <a:t>Marcador Predictivo </a:t>
            </a:r>
          </a:p>
          <a:p>
            <a:pPr algn="l" rtl="0">
              <a:buFontTx/>
              <a:buChar char="•"/>
            </a:pPr>
            <a:r>
              <a:rPr lang="es-ES" sz="1200" dirty="0" err="1"/>
              <a:t>Interfase</a:t>
            </a:r>
            <a:r>
              <a:rPr lang="es-ES" sz="1200" dirty="0"/>
              <a:t> de administración por TCP/IP</a:t>
            </a:r>
          </a:p>
          <a:p>
            <a:pPr algn="l" rtl="0">
              <a:buFontTx/>
              <a:buChar char="•"/>
            </a:pPr>
            <a:endParaRPr lang="es-ES" sz="1200" dirty="0"/>
          </a:p>
          <a:p>
            <a:pPr algn="ctr" rtl="0"/>
            <a:r>
              <a:rPr lang="es-ES" sz="1200" b="1" dirty="0"/>
              <a:t>Escalabilidad</a:t>
            </a:r>
          </a:p>
          <a:p>
            <a:pPr algn="ctr" rtl="0">
              <a:buFontTx/>
              <a:buChar char="•"/>
            </a:pPr>
            <a:endParaRPr lang="es-ES" sz="1200" b="1" dirty="0"/>
          </a:p>
          <a:p>
            <a:pPr algn="l" rtl="0">
              <a:buFontTx/>
              <a:buChar char="•"/>
            </a:pPr>
            <a:r>
              <a:rPr lang="es-ES" sz="1200" dirty="0"/>
              <a:t>Tecnología </a:t>
            </a:r>
            <a:r>
              <a:rPr lang="es-ES" sz="1200" dirty="0" err="1"/>
              <a:t>TDMoE</a:t>
            </a:r>
            <a:r>
              <a:rPr lang="es-ES" sz="1200" dirty="0"/>
              <a:t> (Time </a:t>
            </a:r>
            <a:r>
              <a:rPr lang="es-ES" sz="1200" dirty="0" err="1"/>
              <a:t>Division</a:t>
            </a:r>
            <a:r>
              <a:rPr lang="es-ES" sz="1200" dirty="0"/>
              <a:t> Multiplex </a:t>
            </a:r>
            <a:r>
              <a:rPr lang="es-ES" sz="1200" dirty="0" err="1" smtClean="0"/>
              <a:t>over</a:t>
            </a:r>
            <a:r>
              <a:rPr lang="es-ES" sz="1200" dirty="0" smtClean="0"/>
              <a:t> </a:t>
            </a:r>
            <a:r>
              <a:rPr lang="es-ES" sz="1200" dirty="0"/>
              <a:t>Ethernet) </a:t>
            </a:r>
          </a:p>
          <a:p>
            <a:pPr algn="l" rtl="0">
              <a:buFontTx/>
              <a:buChar char="•"/>
            </a:pPr>
            <a:r>
              <a:rPr lang="es-ES" sz="1200" dirty="0"/>
              <a:t>Conexión directa entre servidores </a:t>
            </a:r>
            <a:r>
              <a:rPr lang="es-ES" sz="1200" dirty="0" err="1"/>
              <a:t>Asterisk</a:t>
            </a:r>
            <a:r>
              <a:rPr lang="es-ES" sz="1200" dirty="0"/>
              <a:t> </a:t>
            </a:r>
          </a:p>
          <a:p>
            <a:pPr algn="l" rtl="0">
              <a:buFontTx/>
              <a:buChar char="•"/>
            </a:pPr>
            <a:r>
              <a:rPr lang="es-ES" sz="1200" dirty="0"/>
              <a:t>Cero latencia</a:t>
            </a:r>
          </a:p>
          <a:p>
            <a:pPr algn="l" rtl="0">
              <a:buFontTx/>
              <a:buChar char="•"/>
            </a:pPr>
            <a:r>
              <a:rPr lang="es-ES" sz="1200" dirty="0"/>
              <a:t>Se utiliza hardware </a:t>
            </a:r>
            <a:r>
              <a:rPr lang="es-ES" sz="1200" dirty="0" err="1"/>
              <a:t>ethernet</a:t>
            </a:r>
            <a:r>
              <a:rPr lang="es-ES" sz="1200" dirty="0"/>
              <a:t> estándar</a:t>
            </a:r>
          </a:p>
          <a:p>
            <a:pPr algn="l" rtl="0">
              <a:buFontTx/>
              <a:buChar char="•"/>
            </a:pPr>
            <a:r>
              <a:rPr lang="es-ES" sz="1200" dirty="0"/>
              <a:t>Manejo de Voz sobre IP </a:t>
            </a:r>
          </a:p>
          <a:p>
            <a:pPr algn="l" rtl="0">
              <a:buFontTx/>
              <a:buChar char="•"/>
            </a:pPr>
            <a:r>
              <a:rPr lang="es-ES" sz="1200" dirty="0"/>
              <a:t>Permite interconectar sistemas separados físicamente</a:t>
            </a:r>
          </a:p>
          <a:p>
            <a:pPr algn="l" rtl="0">
              <a:buFontTx/>
              <a:buChar char="•"/>
            </a:pPr>
            <a:r>
              <a:rPr lang="es-ES" sz="1200" dirty="0"/>
              <a:t>Utiliza enlaces de datos comunes </a:t>
            </a:r>
          </a:p>
          <a:p>
            <a:pPr algn="l" rtl="0">
              <a:buFontTx/>
              <a:buChar char="•"/>
            </a:pPr>
            <a:r>
              <a:rPr lang="es-ES" sz="1200" dirty="0"/>
              <a:t>Permite Unificar el plan de marcación y mantenerlo distribuido</a:t>
            </a:r>
          </a:p>
        </p:txBody>
      </p:sp>
    </p:spTree>
    <p:extLst>
      <p:ext uri="{BB962C8B-B14F-4D97-AF65-F5344CB8AC3E}">
        <p14:creationId xmlns="" xmlns:p14="http://schemas.microsoft.com/office/powerpoint/2010/main" val="4038051662"/>
      </p:ext>
    </p:extLst>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up)">
                                      <p:cBhvr>
                                        <p:cTn id="7" dur="500"/>
                                        <p:tgtEl>
                                          <p:spTgt spid="2150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507"/>
                                        </p:tgtEl>
                                        <p:attrNameLst>
                                          <p:attrName>style.visibility</p:attrName>
                                        </p:attrNameLst>
                                      </p:cBhvr>
                                      <p:to>
                                        <p:strVal val="visible"/>
                                      </p:to>
                                    </p:set>
                                    <p:animEffect transition="in" filter="wipe(up)">
                                      <p:cBhvr>
                                        <p:cTn id="11" dur="500"/>
                                        <p:tgtEl>
                                          <p:spTgt spid="2150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wipe(up)">
                                      <p:cBhvr>
                                        <p:cTn id="15"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P spid="215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u-analog-side-full.png"/>
          <p:cNvPicPr>
            <a:picLocks noChangeAspect="1"/>
          </p:cNvPicPr>
          <p:nvPr/>
        </p:nvPicPr>
        <p:blipFill>
          <a:blip r:embed="rId4" cstate="print"/>
          <a:stretch>
            <a:fillRect/>
          </a:stretch>
        </p:blipFill>
        <p:spPr>
          <a:xfrm>
            <a:off x="5638800" y="2971800"/>
            <a:ext cx="3352800" cy="994710"/>
          </a:xfrm>
          <a:prstGeom prst="rect">
            <a:avLst/>
          </a:prstGeom>
        </p:spPr>
      </p:pic>
      <p:pic>
        <p:nvPicPr>
          <p:cNvPr id="27651" name="Picture 22" descr="MCj02903880000[1]"/>
          <p:cNvPicPr>
            <a:picLocks noChangeAspect="1" noChangeArrowheads="1"/>
          </p:cNvPicPr>
          <p:nvPr/>
        </p:nvPicPr>
        <p:blipFill>
          <a:blip r:embed="rId5" cstate="print"/>
          <a:srcRect/>
          <a:stretch>
            <a:fillRect/>
          </a:stretch>
        </p:blipFill>
        <p:spPr bwMode="auto">
          <a:xfrm>
            <a:off x="5307014" y="4224338"/>
            <a:ext cx="1906587" cy="1460500"/>
          </a:xfrm>
          <a:prstGeom prst="rect">
            <a:avLst/>
          </a:prstGeom>
          <a:noFill/>
          <a:ln w="9525">
            <a:noFill/>
            <a:miter lim="800000"/>
            <a:headEnd/>
            <a:tailEnd/>
          </a:ln>
        </p:spPr>
      </p:pic>
      <p:pic>
        <p:nvPicPr>
          <p:cNvPr id="27652" name="Picture 24" descr="MCj00887120000[1]"/>
          <p:cNvPicPr>
            <a:picLocks noChangeAspect="1" noChangeArrowheads="1"/>
          </p:cNvPicPr>
          <p:nvPr/>
        </p:nvPicPr>
        <p:blipFill>
          <a:blip r:embed="rId6" cstate="print"/>
          <a:srcRect/>
          <a:stretch>
            <a:fillRect/>
          </a:stretch>
        </p:blipFill>
        <p:spPr bwMode="auto">
          <a:xfrm>
            <a:off x="7467601" y="4487864"/>
            <a:ext cx="936625" cy="903287"/>
          </a:xfrm>
          <a:prstGeom prst="rect">
            <a:avLst/>
          </a:prstGeom>
          <a:noFill/>
          <a:ln w="9525">
            <a:noFill/>
            <a:miter lim="800000"/>
            <a:headEnd/>
            <a:tailEnd/>
          </a:ln>
        </p:spPr>
      </p:pic>
      <p:pic>
        <p:nvPicPr>
          <p:cNvPr id="27653" name="Picture 26" descr="MCj04339070000[1]"/>
          <p:cNvPicPr>
            <a:picLocks noChangeAspect="1" noChangeArrowheads="1"/>
          </p:cNvPicPr>
          <p:nvPr/>
        </p:nvPicPr>
        <p:blipFill>
          <a:blip r:embed="rId7" cstate="print"/>
          <a:srcRect/>
          <a:stretch>
            <a:fillRect/>
          </a:stretch>
        </p:blipFill>
        <p:spPr bwMode="auto">
          <a:xfrm>
            <a:off x="8043864" y="1752600"/>
            <a:ext cx="719137" cy="719138"/>
          </a:xfrm>
          <a:prstGeom prst="rect">
            <a:avLst/>
          </a:prstGeom>
          <a:noFill/>
          <a:ln w="9525">
            <a:noFill/>
            <a:miter lim="800000"/>
            <a:headEnd/>
            <a:tailEnd/>
          </a:ln>
        </p:spPr>
      </p:pic>
      <p:sp>
        <p:nvSpPr>
          <p:cNvPr id="27654" name="Line 27"/>
          <p:cNvSpPr>
            <a:spLocks noChangeShapeType="1"/>
          </p:cNvSpPr>
          <p:nvPr/>
        </p:nvSpPr>
        <p:spPr bwMode="auto">
          <a:xfrm flipV="1">
            <a:off x="7754939" y="2255839"/>
            <a:ext cx="576262" cy="1368425"/>
          </a:xfrm>
          <a:prstGeom prst="line">
            <a:avLst/>
          </a:prstGeom>
          <a:noFill/>
          <a:ln w="9525">
            <a:solidFill>
              <a:schemeClr val="tx1"/>
            </a:solidFill>
            <a:round/>
            <a:headEnd/>
            <a:tailEnd/>
          </a:ln>
        </p:spPr>
        <p:txBody>
          <a:bodyPr lIns="91430" tIns="45715" rIns="91430" bIns="45715"/>
          <a:lstStyle/>
          <a:p>
            <a:endParaRPr lang="en-US"/>
          </a:p>
        </p:txBody>
      </p:sp>
      <p:sp>
        <p:nvSpPr>
          <p:cNvPr id="27655" name="Line 28"/>
          <p:cNvSpPr>
            <a:spLocks noChangeShapeType="1"/>
          </p:cNvSpPr>
          <p:nvPr/>
        </p:nvSpPr>
        <p:spPr bwMode="auto">
          <a:xfrm flipV="1">
            <a:off x="6091239" y="3695700"/>
            <a:ext cx="800100" cy="1066800"/>
          </a:xfrm>
          <a:prstGeom prst="line">
            <a:avLst/>
          </a:prstGeom>
          <a:noFill/>
          <a:ln w="9525">
            <a:solidFill>
              <a:schemeClr val="tx1"/>
            </a:solidFill>
            <a:round/>
            <a:headEnd/>
            <a:tailEnd/>
          </a:ln>
        </p:spPr>
        <p:txBody>
          <a:bodyPr lIns="91430" tIns="45715" rIns="91430" bIns="45715"/>
          <a:lstStyle/>
          <a:p>
            <a:endParaRPr lang="en-US"/>
          </a:p>
        </p:txBody>
      </p:sp>
      <p:sp>
        <p:nvSpPr>
          <p:cNvPr id="27656" name="Line 29"/>
          <p:cNvSpPr>
            <a:spLocks noChangeShapeType="1"/>
          </p:cNvSpPr>
          <p:nvPr/>
        </p:nvSpPr>
        <p:spPr bwMode="auto">
          <a:xfrm flipH="1" flipV="1">
            <a:off x="6891339" y="3768726"/>
            <a:ext cx="863600" cy="792163"/>
          </a:xfrm>
          <a:prstGeom prst="line">
            <a:avLst/>
          </a:prstGeom>
          <a:noFill/>
          <a:ln w="9525">
            <a:solidFill>
              <a:schemeClr val="tx1"/>
            </a:solidFill>
            <a:round/>
            <a:headEnd/>
            <a:tailEnd/>
          </a:ln>
        </p:spPr>
        <p:txBody>
          <a:bodyPr lIns="91430" tIns="45715" rIns="91430" bIns="45715"/>
          <a:lstStyle/>
          <a:p>
            <a:endParaRPr lang="en-US"/>
          </a:p>
        </p:txBody>
      </p:sp>
      <p:sp>
        <p:nvSpPr>
          <p:cNvPr id="29706" name="Title 17"/>
          <p:cNvSpPr>
            <a:spLocks noGrp="1"/>
          </p:cNvSpPr>
          <p:nvPr>
            <p:ph type="title"/>
          </p:nvPr>
        </p:nvSpPr>
        <p:spPr/>
        <p:txBody>
          <a:bodyPr/>
          <a:lstStyle/>
          <a:p>
            <a:r>
              <a:rPr lang="en-US" smtClean="0"/>
              <a:t>Soporte de Periféricos</a:t>
            </a:r>
            <a:endParaRPr lang="en-US" dirty="0" smtClean="0"/>
          </a:p>
        </p:txBody>
      </p:sp>
      <p:sp>
        <p:nvSpPr>
          <p:cNvPr id="27658" name="Content Placeholder 15"/>
          <p:cNvSpPr>
            <a:spLocks noGrp="1"/>
          </p:cNvSpPr>
          <p:nvPr>
            <p:ph idx="1"/>
          </p:nvPr>
        </p:nvSpPr>
        <p:spPr/>
        <p:txBody>
          <a:bodyPr>
            <a:normAutofit fontScale="92500" lnSpcReduction="20000"/>
          </a:bodyPr>
          <a:lstStyle/>
          <a:p>
            <a:r>
              <a:rPr lang="en-US" dirty="0" smtClean="0"/>
              <a:t> </a:t>
            </a:r>
            <a:r>
              <a:rPr lang="en-US" dirty="0" err="1" smtClean="0"/>
              <a:t>Puertos</a:t>
            </a:r>
            <a:r>
              <a:rPr lang="en-US" dirty="0" smtClean="0"/>
              <a:t> de </a:t>
            </a:r>
            <a:r>
              <a:rPr lang="en-US" dirty="0" err="1" smtClean="0"/>
              <a:t>entrada</a:t>
            </a:r>
            <a:endParaRPr lang="en-US" dirty="0" smtClean="0"/>
          </a:p>
          <a:p>
            <a:pPr lvl="1"/>
            <a:r>
              <a:rPr lang="en-US" dirty="0" smtClean="0"/>
              <a:t> </a:t>
            </a:r>
            <a:r>
              <a:rPr lang="en-US" dirty="0" err="1" smtClean="0"/>
              <a:t>Hasta</a:t>
            </a:r>
            <a:r>
              <a:rPr lang="en-US" dirty="0" smtClean="0"/>
              <a:t> 4 </a:t>
            </a:r>
            <a:r>
              <a:rPr lang="en-US" dirty="0" err="1" smtClean="0"/>
              <a:t>puertos</a:t>
            </a:r>
            <a:r>
              <a:rPr lang="en-US" dirty="0" smtClean="0"/>
              <a:t> de </a:t>
            </a:r>
            <a:r>
              <a:rPr lang="en-US" dirty="0" err="1" smtClean="0"/>
              <a:t>entrada</a:t>
            </a:r>
            <a:endParaRPr lang="en-US" dirty="0" smtClean="0"/>
          </a:p>
          <a:p>
            <a:pPr lvl="1"/>
            <a:r>
              <a:rPr lang="en-US" dirty="0" smtClean="0"/>
              <a:t> </a:t>
            </a:r>
            <a:r>
              <a:rPr lang="en-US" dirty="0" err="1" smtClean="0"/>
              <a:t>Usos</a:t>
            </a:r>
            <a:r>
              <a:rPr lang="en-US" dirty="0" smtClean="0"/>
              <a:t> </a:t>
            </a:r>
            <a:r>
              <a:rPr lang="en-US" dirty="0" err="1" smtClean="0"/>
              <a:t>posibles</a:t>
            </a:r>
            <a:r>
              <a:rPr lang="en-US" dirty="0" smtClean="0"/>
              <a:t>:</a:t>
            </a:r>
          </a:p>
          <a:p>
            <a:pPr lvl="2"/>
            <a:r>
              <a:rPr lang="en-US" dirty="0" err="1" smtClean="0"/>
              <a:t>Integraci</a:t>
            </a:r>
            <a:r>
              <a:rPr lang="es-AR" dirty="0" err="1" smtClean="0"/>
              <a:t>ón</a:t>
            </a:r>
            <a:r>
              <a:rPr lang="es-AR" dirty="0" smtClean="0"/>
              <a:t> con </a:t>
            </a:r>
            <a:r>
              <a:rPr lang="es-AR" dirty="0" err="1" smtClean="0"/>
              <a:t>sist</a:t>
            </a:r>
            <a:r>
              <a:rPr lang="es-AR" dirty="0" smtClean="0"/>
              <a:t>. de a</a:t>
            </a:r>
            <a:r>
              <a:rPr lang="en-US" dirty="0" err="1" smtClean="0"/>
              <a:t>larmas</a:t>
            </a:r>
            <a:r>
              <a:rPr lang="en-US" dirty="0"/>
              <a:t>,</a:t>
            </a:r>
            <a:endParaRPr lang="en-US" dirty="0" smtClean="0"/>
          </a:p>
          <a:p>
            <a:pPr marL="914400" lvl="2" indent="0">
              <a:buNone/>
            </a:pPr>
            <a:r>
              <a:rPr lang="en-US" dirty="0"/>
              <a:t> </a:t>
            </a:r>
            <a:r>
              <a:rPr lang="en-US" dirty="0" smtClean="0"/>
              <a:t>   de </a:t>
            </a:r>
            <a:r>
              <a:rPr lang="en-US" dirty="0" err="1" smtClean="0"/>
              <a:t>incendio</a:t>
            </a:r>
            <a:endParaRPr lang="en-US" dirty="0" smtClean="0"/>
          </a:p>
          <a:p>
            <a:pPr lvl="2"/>
            <a:r>
              <a:rPr lang="en-US" dirty="0" err="1" smtClean="0"/>
              <a:t>Portero</a:t>
            </a:r>
            <a:r>
              <a:rPr lang="en-US" dirty="0" smtClean="0"/>
              <a:t>/</a:t>
            </a:r>
            <a:r>
              <a:rPr lang="en-US" dirty="0" err="1" smtClean="0"/>
              <a:t>intercomunicador</a:t>
            </a:r>
            <a:endParaRPr lang="en-US" dirty="0" smtClean="0"/>
          </a:p>
          <a:p>
            <a:r>
              <a:rPr lang="en-US" dirty="0" err="1" smtClean="0"/>
              <a:t>Puertos</a:t>
            </a:r>
            <a:r>
              <a:rPr lang="en-US" dirty="0" smtClean="0"/>
              <a:t> de </a:t>
            </a:r>
            <a:r>
              <a:rPr lang="en-US" dirty="0" err="1" smtClean="0"/>
              <a:t>salida</a:t>
            </a:r>
            <a:endParaRPr lang="en-US" dirty="0" smtClean="0"/>
          </a:p>
          <a:p>
            <a:pPr lvl="1"/>
            <a:r>
              <a:rPr lang="en-US" dirty="0" smtClean="0"/>
              <a:t> </a:t>
            </a:r>
            <a:r>
              <a:rPr lang="en-US" dirty="0" err="1" smtClean="0"/>
              <a:t>Hasta</a:t>
            </a:r>
            <a:r>
              <a:rPr lang="en-US" dirty="0" smtClean="0"/>
              <a:t> 2 </a:t>
            </a:r>
            <a:r>
              <a:rPr lang="en-US" dirty="0" err="1" smtClean="0"/>
              <a:t>puertos</a:t>
            </a:r>
            <a:endParaRPr lang="en-US" dirty="0" smtClean="0"/>
          </a:p>
          <a:p>
            <a:pPr lvl="1"/>
            <a:r>
              <a:rPr lang="en-US" dirty="0" smtClean="0"/>
              <a:t> </a:t>
            </a:r>
            <a:r>
              <a:rPr lang="en-US" dirty="0" err="1" smtClean="0"/>
              <a:t>Usos</a:t>
            </a:r>
            <a:r>
              <a:rPr lang="en-US" dirty="0" smtClean="0"/>
              <a:t> </a:t>
            </a:r>
            <a:r>
              <a:rPr lang="en-US" dirty="0" err="1" smtClean="0"/>
              <a:t>posibles</a:t>
            </a:r>
            <a:r>
              <a:rPr lang="en-US" dirty="0" smtClean="0"/>
              <a:t>:</a:t>
            </a:r>
          </a:p>
          <a:p>
            <a:pPr lvl="2"/>
            <a:r>
              <a:rPr lang="en-US" dirty="0" smtClean="0"/>
              <a:t> </a:t>
            </a:r>
            <a:r>
              <a:rPr lang="en-US" dirty="0" err="1" smtClean="0"/>
              <a:t>Apertura</a:t>
            </a:r>
            <a:r>
              <a:rPr lang="en-US" dirty="0" smtClean="0"/>
              <a:t> de </a:t>
            </a:r>
            <a:r>
              <a:rPr lang="en-US" dirty="0" err="1" smtClean="0"/>
              <a:t>cerradura</a:t>
            </a:r>
            <a:r>
              <a:rPr lang="en-US" dirty="0" smtClean="0"/>
              <a:t> el</a:t>
            </a:r>
            <a:r>
              <a:rPr lang="es-AR" dirty="0" err="1" smtClean="0"/>
              <a:t>éctrica</a:t>
            </a:r>
            <a:endParaRPr lang="en-US" dirty="0" smtClean="0"/>
          </a:p>
          <a:p>
            <a:pPr lvl="2"/>
            <a:r>
              <a:rPr lang="en-US" dirty="0" smtClean="0"/>
              <a:t> </a:t>
            </a:r>
            <a:r>
              <a:rPr lang="en-US" dirty="0" err="1" smtClean="0"/>
              <a:t>Portón</a:t>
            </a:r>
            <a:r>
              <a:rPr lang="en-US" dirty="0" smtClean="0"/>
              <a:t> de </a:t>
            </a:r>
            <a:r>
              <a:rPr lang="en-US" dirty="0" err="1" smtClean="0"/>
              <a:t>entrada</a:t>
            </a:r>
            <a:endParaRPr lang="en-US" dirty="0" smtClean="0"/>
          </a:p>
          <a:p>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8">
                                            <p:txEl>
                                              <p:pRg st="0" end="0"/>
                                            </p:txEl>
                                          </p:spTgt>
                                        </p:tgtEl>
                                        <p:attrNameLst>
                                          <p:attrName>style.visibility</p:attrName>
                                        </p:attrNameLst>
                                      </p:cBhvr>
                                      <p:to>
                                        <p:strVal val="visible"/>
                                      </p:to>
                                    </p:set>
                                    <p:animEffect transition="in" filter="wipe(up)">
                                      <p:cBhvr>
                                        <p:cTn id="7" dur="500"/>
                                        <p:tgtEl>
                                          <p:spTgt spid="27658">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658">
                                            <p:txEl>
                                              <p:pRg st="1" end="1"/>
                                            </p:txEl>
                                          </p:spTgt>
                                        </p:tgtEl>
                                        <p:attrNameLst>
                                          <p:attrName>style.visibility</p:attrName>
                                        </p:attrNameLst>
                                      </p:cBhvr>
                                      <p:to>
                                        <p:strVal val="visible"/>
                                      </p:to>
                                    </p:set>
                                    <p:animEffect transition="in" filter="wipe(up)">
                                      <p:cBhvr>
                                        <p:cTn id="11" dur="500"/>
                                        <p:tgtEl>
                                          <p:spTgt spid="27658">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7658">
                                            <p:txEl>
                                              <p:pRg st="2" end="2"/>
                                            </p:txEl>
                                          </p:spTgt>
                                        </p:tgtEl>
                                        <p:attrNameLst>
                                          <p:attrName>style.visibility</p:attrName>
                                        </p:attrNameLst>
                                      </p:cBhvr>
                                      <p:to>
                                        <p:strVal val="visible"/>
                                      </p:to>
                                    </p:set>
                                    <p:animEffect transition="in" filter="wipe(up)">
                                      <p:cBhvr>
                                        <p:cTn id="15" dur="500"/>
                                        <p:tgtEl>
                                          <p:spTgt spid="27658">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658">
                                            <p:txEl>
                                              <p:pRg st="3" end="3"/>
                                            </p:txEl>
                                          </p:spTgt>
                                        </p:tgtEl>
                                        <p:attrNameLst>
                                          <p:attrName>style.visibility</p:attrName>
                                        </p:attrNameLst>
                                      </p:cBhvr>
                                      <p:to>
                                        <p:strVal val="visible"/>
                                      </p:to>
                                    </p:set>
                                    <p:animEffect transition="in" filter="wipe(up)">
                                      <p:cBhvr>
                                        <p:cTn id="19" dur="500"/>
                                        <p:tgtEl>
                                          <p:spTgt spid="27658">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658">
                                            <p:txEl>
                                              <p:pRg st="4" end="4"/>
                                            </p:txEl>
                                          </p:spTgt>
                                        </p:tgtEl>
                                        <p:attrNameLst>
                                          <p:attrName>style.visibility</p:attrName>
                                        </p:attrNameLst>
                                      </p:cBhvr>
                                      <p:to>
                                        <p:strVal val="visible"/>
                                      </p:to>
                                    </p:set>
                                    <p:animEffect transition="in" filter="wipe(up)">
                                      <p:cBhvr>
                                        <p:cTn id="23" dur="500"/>
                                        <p:tgtEl>
                                          <p:spTgt spid="27658">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7658">
                                            <p:txEl>
                                              <p:pRg st="5" end="5"/>
                                            </p:txEl>
                                          </p:spTgt>
                                        </p:tgtEl>
                                        <p:attrNameLst>
                                          <p:attrName>style.visibility</p:attrName>
                                        </p:attrNameLst>
                                      </p:cBhvr>
                                      <p:to>
                                        <p:strVal val="visible"/>
                                      </p:to>
                                    </p:set>
                                    <p:animEffect transition="in" filter="wipe(up)">
                                      <p:cBhvr>
                                        <p:cTn id="27" dur="500"/>
                                        <p:tgtEl>
                                          <p:spTgt spid="2765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7658">
                                            <p:txEl>
                                              <p:pRg st="6" end="6"/>
                                            </p:txEl>
                                          </p:spTgt>
                                        </p:tgtEl>
                                        <p:attrNameLst>
                                          <p:attrName>style.visibility</p:attrName>
                                        </p:attrNameLst>
                                      </p:cBhvr>
                                      <p:to>
                                        <p:strVal val="visible"/>
                                      </p:to>
                                    </p:set>
                                    <p:animEffect transition="in" filter="wipe(up)">
                                      <p:cBhvr>
                                        <p:cTn id="32" dur="500"/>
                                        <p:tgtEl>
                                          <p:spTgt spid="27658">
                                            <p:txEl>
                                              <p:pRg st="6" end="6"/>
                                            </p:txEl>
                                          </p:spTgt>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27658">
                                            <p:txEl>
                                              <p:pRg st="7" end="7"/>
                                            </p:txEl>
                                          </p:spTgt>
                                        </p:tgtEl>
                                        <p:attrNameLst>
                                          <p:attrName>style.visibility</p:attrName>
                                        </p:attrNameLst>
                                      </p:cBhvr>
                                      <p:to>
                                        <p:strVal val="visible"/>
                                      </p:to>
                                    </p:set>
                                    <p:animEffect transition="in" filter="wipe(up)">
                                      <p:cBhvr>
                                        <p:cTn id="36" dur="500"/>
                                        <p:tgtEl>
                                          <p:spTgt spid="27658">
                                            <p:txEl>
                                              <p:pRg st="7" end="7"/>
                                            </p:txEl>
                                          </p:spTgt>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27658">
                                            <p:txEl>
                                              <p:pRg st="8" end="8"/>
                                            </p:txEl>
                                          </p:spTgt>
                                        </p:tgtEl>
                                        <p:attrNameLst>
                                          <p:attrName>style.visibility</p:attrName>
                                        </p:attrNameLst>
                                      </p:cBhvr>
                                      <p:to>
                                        <p:strVal val="visible"/>
                                      </p:to>
                                    </p:set>
                                    <p:animEffect transition="in" filter="wipe(up)">
                                      <p:cBhvr>
                                        <p:cTn id="40" dur="500"/>
                                        <p:tgtEl>
                                          <p:spTgt spid="27658">
                                            <p:txEl>
                                              <p:pRg st="8" end="8"/>
                                            </p:txEl>
                                          </p:spTgt>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27658">
                                            <p:txEl>
                                              <p:pRg st="9" end="9"/>
                                            </p:txEl>
                                          </p:spTgt>
                                        </p:tgtEl>
                                        <p:attrNameLst>
                                          <p:attrName>style.visibility</p:attrName>
                                        </p:attrNameLst>
                                      </p:cBhvr>
                                      <p:to>
                                        <p:strVal val="visible"/>
                                      </p:to>
                                    </p:set>
                                    <p:animEffect transition="in" filter="wipe(up)">
                                      <p:cBhvr>
                                        <p:cTn id="44" dur="500"/>
                                        <p:tgtEl>
                                          <p:spTgt spid="27658">
                                            <p:txEl>
                                              <p:pRg st="9" end="9"/>
                                            </p:txEl>
                                          </p:spTgt>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27658">
                                            <p:txEl>
                                              <p:pRg st="10" end="10"/>
                                            </p:txEl>
                                          </p:spTgt>
                                        </p:tgtEl>
                                        <p:attrNameLst>
                                          <p:attrName>style.visibility</p:attrName>
                                        </p:attrNameLst>
                                      </p:cBhvr>
                                      <p:to>
                                        <p:strVal val="visible"/>
                                      </p:to>
                                    </p:set>
                                    <p:animEffect transition="in" filter="wipe(up)">
                                      <p:cBhvr>
                                        <p:cTn id="48" dur="500"/>
                                        <p:tgtEl>
                                          <p:spTgt spid="276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9" descr="MCj04346090000[1]"/>
          <p:cNvPicPr>
            <a:picLocks noChangeAspect="1" noChangeArrowheads="1"/>
          </p:cNvPicPr>
          <p:nvPr/>
        </p:nvPicPr>
        <p:blipFill>
          <a:blip r:embed="rId4" cstate="print"/>
          <a:srcRect/>
          <a:stretch>
            <a:fillRect/>
          </a:stretch>
        </p:blipFill>
        <p:spPr bwMode="auto">
          <a:xfrm>
            <a:off x="6948489" y="1125538"/>
            <a:ext cx="1311275" cy="1936750"/>
          </a:xfrm>
          <a:prstGeom prst="rect">
            <a:avLst/>
          </a:prstGeom>
          <a:noFill/>
          <a:ln w="9525">
            <a:noFill/>
            <a:miter lim="800000"/>
            <a:headEnd/>
            <a:tailEnd/>
          </a:ln>
        </p:spPr>
      </p:pic>
      <p:sp>
        <p:nvSpPr>
          <p:cNvPr id="12" name="Title 11"/>
          <p:cNvSpPr>
            <a:spLocks noGrp="1"/>
          </p:cNvSpPr>
          <p:nvPr>
            <p:ph type="title"/>
          </p:nvPr>
        </p:nvSpPr>
        <p:spPr/>
        <p:txBody>
          <a:bodyPr/>
          <a:lstStyle/>
          <a:p>
            <a:r>
              <a:rPr lang="en-US" smtClean="0"/>
              <a:t>Interfase de usuario y Administración</a:t>
            </a:r>
            <a:endParaRPr lang="en-US" dirty="0"/>
          </a:p>
        </p:txBody>
      </p:sp>
      <p:sp>
        <p:nvSpPr>
          <p:cNvPr id="44036" name="Content Placeholder 12"/>
          <p:cNvSpPr>
            <a:spLocks noGrp="1"/>
          </p:cNvSpPr>
          <p:nvPr>
            <p:ph idx="1"/>
          </p:nvPr>
        </p:nvSpPr>
        <p:spPr/>
        <p:txBody>
          <a:bodyPr/>
          <a:lstStyle/>
          <a:p>
            <a:r>
              <a:rPr lang="en-US" dirty="0" smtClean="0"/>
              <a:t>A </a:t>
            </a:r>
            <a:r>
              <a:rPr lang="en-US" dirty="0" err="1" smtClean="0"/>
              <a:t>elección</a:t>
            </a:r>
            <a:r>
              <a:rPr lang="en-US" dirty="0" smtClean="0"/>
              <a:t> </a:t>
            </a:r>
          </a:p>
          <a:p>
            <a:pPr lvl="1"/>
            <a:r>
              <a:rPr lang="en-US" dirty="0" smtClean="0"/>
              <a:t>Elastix (</a:t>
            </a:r>
            <a:r>
              <a:rPr lang="en-US" dirty="0" err="1" smtClean="0"/>
              <a:t>por</a:t>
            </a:r>
            <a:r>
              <a:rPr lang="en-US" dirty="0" smtClean="0"/>
              <a:t> </a:t>
            </a:r>
            <a:r>
              <a:rPr lang="en-US" dirty="0" err="1" smtClean="0"/>
              <a:t>defecto</a:t>
            </a:r>
            <a:r>
              <a:rPr lang="en-US" dirty="0" smtClean="0"/>
              <a:t>)</a:t>
            </a:r>
          </a:p>
          <a:p>
            <a:pPr lvl="1"/>
            <a:r>
              <a:rPr lang="en-US" dirty="0" smtClean="0"/>
              <a:t>o...?</a:t>
            </a:r>
          </a:p>
          <a:p>
            <a:endParaRPr lang="en-US" dirty="0" smtClean="0"/>
          </a:p>
        </p:txBody>
      </p:sp>
      <p:grpSp>
        <p:nvGrpSpPr>
          <p:cNvPr id="2" name="Group 13"/>
          <p:cNvGrpSpPr>
            <a:grpSpLocks/>
          </p:cNvGrpSpPr>
          <p:nvPr/>
        </p:nvGrpSpPr>
        <p:grpSpPr bwMode="auto">
          <a:xfrm>
            <a:off x="1187450" y="3644900"/>
            <a:ext cx="5761038" cy="2725738"/>
            <a:chOff x="1187450" y="3644900"/>
            <a:chExt cx="5761038" cy="2725738"/>
          </a:xfrm>
        </p:grpSpPr>
        <p:sp>
          <p:nvSpPr>
            <p:cNvPr id="44044" name="AutoShape 10"/>
            <p:cNvSpPr>
              <a:spLocks noChangeArrowheads="1"/>
            </p:cNvSpPr>
            <p:nvPr/>
          </p:nvSpPr>
          <p:spPr bwMode="auto">
            <a:xfrm>
              <a:off x="1187450" y="3644900"/>
              <a:ext cx="5761038" cy="2725738"/>
            </a:xfrm>
            <a:prstGeom prst="cloudCallout">
              <a:avLst>
                <a:gd name="adj1" fmla="val 49421"/>
                <a:gd name="adj2" fmla="val -105514"/>
              </a:avLst>
            </a:prstGeom>
            <a:noFill/>
            <a:ln w="9525">
              <a:solidFill>
                <a:schemeClr val="tx1"/>
              </a:solidFill>
              <a:round/>
              <a:headEnd/>
              <a:tailEnd/>
            </a:ln>
          </p:spPr>
          <p:txBody>
            <a:bodyPr/>
            <a:lstStyle/>
            <a:p>
              <a:pPr algn="ctr"/>
              <a:endParaRPr lang="en-US"/>
            </a:p>
          </p:txBody>
        </p:sp>
        <p:sp>
          <p:nvSpPr>
            <p:cNvPr id="11" name="Rectangle 10"/>
            <p:cNvSpPr/>
            <p:nvPr/>
          </p:nvSpPr>
          <p:spPr>
            <a:xfrm>
              <a:off x="3429000" y="4038600"/>
              <a:ext cx="914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cs typeface="Arial" charset="0"/>
              </a:endParaRPr>
            </a:p>
          </p:txBody>
        </p:sp>
      </p:grpSp>
      <p:pic>
        <p:nvPicPr>
          <p:cNvPr id="16" name="Picture 8" descr="2U-digital-left-full.jpg"/>
          <p:cNvPicPr>
            <a:picLocks noChangeAspect="1"/>
          </p:cNvPicPr>
          <p:nvPr/>
        </p:nvPicPr>
        <p:blipFill>
          <a:blip r:embed="rId5" cstate="print"/>
          <a:srcRect/>
          <a:stretch>
            <a:fillRect/>
          </a:stretch>
        </p:blipFill>
        <p:spPr bwMode="auto">
          <a:xfrm>
            <a:off x="2133600" y="4191000"/>
            <a:ext cx="4094162" cy="1295400"/>
          </a:xfrm>
          <a:prstGeom prst="rect">
            <a:avLst/>
          </a:prstGeom>
          <a:noFill/>
          <a:ln w="9525">
            <a:noFill/>
            <a:miter lim="800000"/>
            <a:headEnd/>
            <a:tailEnd/>
          </a:ln>
        </p:spPr>
      </p:pic>
      <p:pic>
        <p:nvPicPr>
          <p:cNvPr id="10" name="Picture 9" descr="elastix-certified-hardware-small.png"/>
          <p:cNvPicPr>
            <a:picLocks noChangeAspect="1"/>
          </p:cNvPicPr>
          <p:nvPr/>
        </p:nvPicPr>
        <p:blipFill>
          <a:blip r:embed="rId6" cstate="print"/>
          <a:stretch>
            <a:fillRect/>
          </a:stretch>
        </p:blipFill>
        <p:spPr>
          <a:xfrm>
            <a:off x="4275268" y="1752600"/>
            <a:ext cx="1287332" cy="1248713"/>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XE2000 </a:t>
            </a:r>
            <a:r>
              <a:rPr lang="en-US" dirty="0"/>
              <a:t>y</a:t>
            </a:r>
            <a:r>
              <a:rPr lang="en-US" dirty="0" smtClean="0"/>
              <a:t> XE3000</a:t>
            </a:r>
            <a:endParaRPr lang="en-US" dirty="0"/>
          </a:p>
        </p:txBody>
      </p:sp>
      <p:sp>
        <p:nvSpPr>
          <p:cNvPr id="7" name="Content Placeholder 6"/>
          <p:cNvSpPr>
            <a:spLocks noGrp="1"/>
          </p:cNvSpPr>
          <p:nvPr>
            <p:ph idx="1"/>
          </p:nvPr>
        </p:nvSpPr>
        <p:spPr/>
        <p:txBody>
          <a:bodyPr/>
          <a:lstStyle/>
          <a:p>
            <a:r>
              <a:rPr lang="en-US" sz="2500" dirty="0" err="1" smtClean="0"/>
              <a:t>Pánel</a:t>
            </a:r>
            <a:r>
              <a:rPr lang="en-US" sz="2500" dirty="0" smtClean="0"/>
              <a:t> LCD </a:t>
            </a:r>
            <a:r>
              <a:rPr lang="en-US" sz="2500" dirty="0" err="1" smtClean="0"/>
              <a:t>táctil</a:t>
            </a:r>
            <a:endParaRPr lang="en-US" sz="2500" dirty="0" smtClean="0"/>
          </a:p>
          <a:p>
            <a:pPr lvl="1"/>
            <a:r>
              <a:rPr lang="en-US" sz="2500" dirty="0" err="1" smtClean="0"/>
              <a:t>Configuración</a:t>
            </a:r>
            <a:r>
              <a:rPr lang="en-US" sz="2500" dirty="0" smtClean="0"/>
              <a:t> de Red</a:t>
            </a:r>
          </a:p>
          <a:p>
            <a:pPr lvl="1"/>
            <a:r>
              <a:rPr lang="en-US" sz="2500" dirty="0" smtClean="0"/>
              <a:t>Estado: de Red, de HW, </a:t>
            </a:r>
            <a:br>
              <a:rPr lang="en-US" sz="2500" dirty="0" smtClean="0"/>
            </a:br>
            <a:r>
              <a:rPr lang="en-US" sz="2500" dirty="0" err="1" smtClean="0"/>
              <a:t>monitoreo</a:t>
            </a:r>
            <a:r>
              <a:rPr lang="en-US" sz="2500" dirty="0" smtClean="0"/>
              <a:t> de </a:t>
            </a:r>
            <a:r>
              <a:rPr lang="en-US" sz="2500" dirty="0" err="1" smtClean="0"/>
              <a:t>fuente</a:t>
            </a:r>
            <a:r>
              <a:rPr lang="en-US" sz="2500" dirty="0" smtClean="0"/>
              <a:t> </a:t>
            </a:r>
            <a:r>
              <a:rPr lang="en-US" sz="2500" dirty="0" err="1" smtClean="0"/>
              <a:t>redundante</a:t>
            </a:r>
            <a:r>
              <a:rPr lang="en-US" sz="2500" dirty="0" smtClean="0"/>
              <a:t> (de Astribank)</a:t>
            </a:r>
          </a:p>
          <a:p>
            <a:pPr lvl="1"/>
            <a:r>
              <a:rPr lang="en-US" sz="2500" dirty="0" err="1" smtClean="0"/>
              <a:t>Mantenimiento</a:t>
            </a:r>
            <a:r>
              <a:rPr lang="en-US" sz="2500" dirty="0" smtClean="0"/>
              <a:t> – </a:t>
            </a:r>
            <a:r>
              <a:rPr lang="en-US" sz="2500" dirty="0" err="1" smtClean="0"/>
              <a:t>rebuteo</a:t>
            </a:r>
            <a:r>
              <a:rPr lang="en-US" sz="2500" dirty="0" smtClean="0"/>
              <a:t>, </a:t>
            </a:r>
            <a:r>
              <a:rPr lang="en-US" sz="2500" dirty="0" err="1" smtClean="0"/>
              <a:t>proceso</a:t>
            </a:r>
            <a:r>
              <a:rPr lang="en-US" sz="2500" dirty="0" smtClean="0"/>
              <a:t> de </a:t>
            </a:r>
            <a:r>
              <a:rPr lang="en-US" sz="2500" dirty="0" err="1" smtClean="0"/>
              <a:t>reinicialización</a:t>
            </a:r>
            <a:endParaRPr lang="en-US" sz="2500" dirty="0" smtClean="0"/>
          </a:p>
          <a:p>
            <a:r>
              <a:rPr lang="en-US" sz="2500" dirty="0" smtClean="0"/>
              <a:t>RAID1</a:t>
            </a:r>
          </a:p>
          <a:p>
            <a:r>
              <a:rPr lang="en-US" sz="2500" dirty="0" err="1" smtClean="0"/>
              <a:t>Ventiladores</a:t>
            </a:r>
            <a:r>
              <a:rPr lang="en-US" sz="2500" dirty="0" smtClean="0"/>
              <a:t> </a:t>
            </a:r>
            <a:r>
              <a:rPr lang="en-US" sz="2500" dirty="0" err="1" smtClean="0"/>
              <a:t>redundantes</a:t>
            </a:r>
            <a:endParaRPr lang="en-US" sz="2500" dirty="0" smtClean="0"/>
          </a:p>
          <a:p>
            <a:r>
              <a:rPr lang="en-US" sz="2500" dirty="0" smtClean="0"/>
              <a:t>Puerto Ethernet </a:t>
            </a:r>
            <a:r>
              <a:rPr lang="en-US" sz="2500" dirty="0" err="1" smtClean="0"/>
              <a:t>adicional</a:t>
            </a:r>
            <a:endParaRPr lang="en-US" sz="2500" dirty="0" smtClean="0"/>
          </a:p>
          <a:p>
            <a:r>
              <a:rPr lang="en-US" sz="2500" dirty="0" smtClean="0"/>
              <a:t>Backup y </a:t>
            </a:r>
            <a:r>
              <a:rPr lang="en-US" sz="2500" dirty="0" err="1" smtClean="0"/>
              <a:t>restauración</a:t>
            </a:r>
            <a:r>
              <a:rPr lang="en-US" sz="2500" dirty="0" smtClean="0"/>
              <a:t> </a:t>
            </a:r>
            <a:r>
              <a:rPr lang="en-US" sz="2500" dirty="0" err="1" smtClean="0"/>
              <a:t>interna</a:t>
            </a:r>
            <a:endParaRPr lang="en-US" sz="2500" dirty="0" smtClean="0"/>
          </a:p>
          <a:p>
            <a:r>
              <a:rPr lang="en-US" sz="2500" dirty="0" smtClean="0"/>
              <a:t>XE3000 – </a:t>
            </a:r>
            <a:r>
              <a:rPr lang="en-US" sz="2500" dirty="0" err="1" smtClean="0"/>
              <a:t>procesador</a:t>
            </a:r>
            <a:r>
              <a:rPr lang="en-US" sz="2500" dirty="0" smtClean="0"/>
              <a:t> quad-core; 4GB RAM</a:t>
            </a:r>
          </a:p>
        </p:txBody>
      </p:sp>
      <p:pic>
        <p:nvPicPr>
          <p:cNvPr id="8" name="Picture 7" descr="2u-analog-side-full.png"/>
          <p:cNvPicPr>
            <a:picLocks noChangeAspect="1"/>
          </p:cNvPicPr>
          <p:nvPr/>
        </p:nvPicPr>
        <p:blipFill>
          <a:blip r:embed="rId2" cstate="print"/>
          <a:stretch>
            <a:fillRect/>
          </a:stretch>
        </p:blipFill>
        <p:spPr>
          <a:xfrm>
            <a:off x="4552309" y="1524000"/>
            <a:ext cx="4591691" cy="1362265"/>
          </a:xfrm>
          <a:prstGeom prst="rect">
            <a:avLst/>
          </a:prstGeom>
        </p:spPr>
      </p:pic>
    </p:spTree>
    <p:extLst>
      <p:ext uri="{BB962C8B-B14F-4D97-AF65-F5344CB8AC3E}">
        <p14:creationId xmlns="" xmlns:p14="http://schemas.microsoft.com/office/powerpoint/2010/main" val="10917585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000"/>
                                        <p:tgtEl>
                                          <p:spTgt spid="7">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1000"/>
                                        <p:tgtEl>
                                          <p:spTgt spid="7">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1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up)">
                                      <p:cBhvr>
                                        <p:cTn id="24" dur="10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1000"/>
                                        <p:tgtEl>
                                          <p:spTgt spid="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wipe(up)">
                                      <p:cBhvr>
                                        <p:cTn id="34" dur="1000"/>
                                        <p:tgtEl>
                                          <p:spTgt spid="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wipe(up)">
                                      <p:cBhvr>
                                        <p:cTn id="39" dur="1000"/>
                                        <p:tgtEl>
                                          <p:spTgt spid="7">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7">
                                            <p:txEl>
                                              <p:pRg st="8" end="8"/>
                                            </p:txEl>
                                          </p:spTgt>
                                        </p:tgtEl>
                                        <p:attrNameLst>
                                          <p:attrName>style.visibility</p:attrName>
                                        </p:attrNameLst>
                                      </p:cBhvr>
                                      <p:to>
                                        <p:strVal val="visible"/>
                                      </p:to>
                                    </p:set>
                                    <p:animEffect transition="in" filter="wipe(up)">
                                      <p:cBhvr>
                                        <p:cTn id="44"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XE o XR? cuándo optar por cuál…</a:t>
            </a:r>
            <a:endParaRPr lang="en-US" dirty="0"/>
          </a:p>
        </p:txBody>
      </p:sp>
      <p:sp>
        <p:nvSpPr>
          <p:cNvPr id="3" name="Text Placeholder 2"/>
          <p:cNvSpPr>
            <a:spLocks noGrp="1"/>
          </p:cNvSpPr>
          <p:nvPr>
            <p:ph type="body" idx="1"/>
          </p:nvPr>
        </p:nvSpPr>
        <p:spPr/>
        <p:txBody>
          <a:bodyPr/>
          <a:lstStyle/>
          <a:p>
            <a:r>
              <a:rPr lang="en-US" dirty="0" err="1" smtClean="0"/>
              <a:t>Serie</a:t>
            </a:r>
            <a:r>
              <a:rPr lang="en-US" dirty="0" smtClean="0"/>
              <a:t> XR</a:t>
            </a:r>
            <a:endParaRPr lang="en-US" dirty="0"/>
          </a:p>
        </p:txBody>
      </p:sp>
      <p:sp>
        <p:nvSpPr>
          <p:cNvPr id="4" name="Content Placeholder 3"/>
          <p:cNvSpPr>
            <a:spLocks noGrp="1"/>
          </p:cNvSpPr>
          <p:nvPr>
            <p:ph sz="half" idx="2"/>
          </p:nvPr>
        </p:nvSpPr>
        <p:spPr/>
        <p:txBody>
          <a:bodyPr/>
          <a:lstStyle/>
          <a:p>
            <a:r>
              <a:rPr lang="en-US" dirty="0" smtClean="0"/>
              <a:t>Para </a:t>
            </a:r>
            <a:r>
              <a:rPr lang="en-US" dirty="0" err="1" smtClean="0"/>
              <a:t>empresas</a:t>
            </a:r>
            <a:r>
              <a:rPr lang="en-US" dirty="0" smtClean="0"/>
              <a:t> con </a:t>
            </a:r>
            <a:r>
              <a:rPr lang="en-US" dirty="0" err="1" smtClean="0"/>
              <a:t>requerimientos</a:t>
            </a:r>
            <a:r>
              <a:rPr lang="en-US" dirty="0" smtClean="0"/>
              <a:t> de </a:t>
            </a:r>
            <a:r>
              <a:rPr lang="en-US" dirty="0" err="1" smtClean="0"/>
              <a:t>telefonía</a:t>
            </a:r>
            <a:r>
              <a:rPr lang="en-US" dirty="0" smtClean="0"/>
              <a:t> </a:t>
            </a:r>
            <a:r>
              <a:rPr lang="en-US" dirty="0" err="1" smtClean="0"/>
              <a:t>estándar</a:t>
            </a:r>
            <a:r>
              <a:rPr lang="en-US" dirty="0" smtClean="0"/>
              <a:t>, </a:t>
            </a:r>
            <a:r>
              <a:rPr lang="en-US" dirty="0" err="1" smtClean="0"/>
              <a:t>donde</a:t>
            </a:r>
            <a:r>
              <a:rPr lang="en-US" dirty="0" smtClean="0"/>
              <a:t> el </a:t>
            </a:r>
            <a:r>
              <a:rPr lang="en-US" dirty="0" err="1" smtClean="0"/>
              <a:t>tráfico</a:t>
            </a:r>
            <a:r>
              <a:rPr lang="en-US" dirty="0" smtClean="0"/>
              <a:t> de </a:t>
            </a:r>
            <a:r>
              <a:rPr lang="en-US" dirty="0" err="1" smtClean="0"/>
              <a:t>llamadas</a:t>
            </a:r>
            <a:r>
              <a:rPr lang="en-US" dirty="0" smtClean="0"/>
              <a:t> no </a:t>
            </a:r>
            <a:r>
              <a:rPr lang="en-US" dirty="0" err="1" smtClean="0"/>
              <a:t>excede</a:t>
            </a:r>
            <a:r>
              <a:rPr lang="en-US" dirty="0" smtClean="0"/>
              <a:t> el 40% de la </a:t>
            </a:r>
            <a:r>
              <a:rPr lang="en-US" dirty="0" err="1" smtClean="0"/>
              <a:t>capacidad</a:t>
            </a:r>
            <a:r>
              <a:rPr lang="en-US" dirty="0" smtClean="0"/>
              <a:t> </a:t>
            </a:r>
            <a:r>
              <a:rPr lang="en-US" dirty="0" err="1" smtClean="0"/>
              <a:t>instalada</a:t>
            </a:r>
            <a:endParaRPr lang="en-US" dirty="0" smtClean="0"/>
          </a:p>
          <a:p>
            <a:r>
              <a:rPr lang="en-US" dirty="0" err="1" smtClean="0"/>
              <a:t>Donde</a:t>
            </a:r>
            <a:r>
              <a:rPr lang="en-US" dirty="0" smtClean="0"/>
              <a:t> el </a:t>
            </a:r>
            <a:r>
              <a:rPr lang="en-US" dirty="0" err="1" smtClean="0"/>
              <a:t>costo</a:t>
            </a:r>
            <a:r>
              <a:rPr lang="en-US" dirty="0" smtClean="0"/>
              <a:t> </a:t>
            </a:r>
            <a:r>
              <a:rPr lang="en-US" dirty="0" err="1" smtClean="0"/>
              <a:t>es</a:t>
            </a:r>
            <a:r>
              <a:rPr lang="en-US" dirty="0" smtClean="0"/>
              <a:t> un factor fundamental</a:t>
            </a:r>
          </a:p>
        </p:txBody>
      </p:sp>
      <p:sp>
        <p:nvSpPr>
          <p:cNvPr id="5" name="Text Placeholder 4"/>
          <p:cNvSpPr>
            <a:spLocks noGrp="1"/>
          </p:cNvSpPr>
          <p:nvPr>
            <p:ph type="body" sz="quarter" idx="3"/>
          </p:nvPr>
        </p:nvSpPr>
        <p:spPr/>
        <p:txBody>
          <a:bodyPr/>
          <a:lstStyle/>
          <a:p>
            <a:r>
              <a:rPr lang="en-US" dirty="0" err="1" smtClean="0"/>
              <a:t>Serie</a:t>
            </a:r>
            <a:r>
              <a:rPr lang="en-US" dirty="0" smtClean="0"/>
              <a:t> XE</a:t>
            </a:r>
            <a:endParaRPr lang="en-US" dirty="0"/>
          </a:p>
        </p:txBody>
      </p:sp>
      <p:sp>
        <p:nvSpPr>
          <p:cNvPr id="6" name="Content Placeholder 5"/>
          <p:cNvSpPr>
            <a:spLocks noGrp="1"/>
          </p:cNvSpPr>
          <p:nvPr>
            <p:ph sz="quarter" idx="4"/>
          </p:nvPr>
        </p:nvSpPr>
        <p:spPr/>
        <p:txBody>
          <a:bodyPr/>
          <a:lstStyle/>
          <a:p>
            <a:r>
              <a:rPr lang="en-US" dirty="0" smtClean="0"/>
              <a:t>Para </a:t>
            </a:r>
            <a:r>
              <a:rPr lang="en-US" dirty="0" err="1" smtClean="0"/>
              <a:t>empresas</a:t>
            </a:r>
            <a:r>
              <a:rPr lang="en-US" dirty="0" smtClean="0"/>
              <a:t> con un </a:t>
            </a:r>
            <a:r>
              <a:rPr lang="en-US" dirty="0" err="1" smtClean="0"/>
              <a:t>volúmen</a:t>
            </a:r>
            <a:r>
              <a:rPr lang="en-US" dirty="0" smtClean="0"/>
              <a:t> de </a:t>
            </a:r>
            <a:r>
              <a:rPr lang="en-US" dirty="0" err="1" smtClean="0"/>
              <a:t>llamadas</a:t>
            </a:r>
            <a:r>
              <a:rPr lang="en-US" dirty="0" smtClean="0"/>
              <a:t> superior al 40% de la </a:t>
            </a:r>
            <a:r>
              <a:rPr lang="en-US" dirty="0" err="1" smtClean="0"/>
              <a:t>capacidad</a:t>
            </a:r>
            <a:r>
              <a:rPr lang="en-US" dirty="0" smtClean="0"/>
              <a:t> </a:t>
            </a:r>
            <a:r>
              <a:rPr lang="en-US" dirty="0" err="1" smtClean="0"/>
              <a:t>instalada</a:t>
            </a:r>
            <a:r>
              <a:rPr lang="en-US" dirty="0" smtClean="0"/>
              <a:t>, y/o </a:t>
            </a:r>
          </a:p>
          <a:p>
            <a:r>
              <a:rPr lang="en-US" dirty="0" err="1" smtClean="0"/>
              <a:t>Utilizan</a:t>
            </a:r>
            <a:r>
              <a:rPr lang="en-US" dirty="0" smtClean="0"/>
              <a:t> </a:t>
            </a:r>
            <a:r>
              <a:rPr lang="en-US" dirty="0" err="1" smtClean="0"/>
              <a:t>otras</a:t>
            </a:r>
            <a:r>
              <a:rPr lang="en-US" dirty="0" smtClean="0"/>
              <a:t> </a:t>
            </a:r>
            <a:r>
              <a:rPr lang="en-US" dirty="0" err="1" smtClean="0"/>
              <a:t>aplicaciones</a:t>
            </a:r>
            <a:r>
              <a:rPr lang="en-US" dirty="0" smtClean="0"/>
              <a:t> </a:t>
            </a:r>
            <a:r>
              <a:rPr lang="en-US" dirty="0" err="1" smtClean="0"/>
              <a:t>que</a:t>
            </a:r>
            <a:r>
              <a:rPr lang="en-US" dirty="0" smtClean="0"/>
              <a:t> </a:t>
            </a:r>
            <a:r>
              <a:rPr lang="en-US" dirty="0" err="1" smtClean="0"/>
              <a:t>requieren</a:t>
            </a:r>
            <a:r>
              <a:rPr lang="en-US" dirty="0" smtClean="0"/>
              <a:t> un </a:t>
            </a:r>
            <a:r>
              <a:rPr lang="en-US" dirty="0" err="1" smtClean="0"/>
              <a:t>sistema</a:t>
            </a:r>
            <a:r>
              <a:rPr lang="en-US" dirty="0" smtClean="0"/>
              <a:t> </a:t>
            </a:r>
            <a:r>
              <a:rPr lang="en-US" dirty="0" err="1" smtClean="0"/>
              <a:t>telefónico</a:t>
            </a:r>
            <a:r>
              <a:rPr lang="en-US" dirty="0" smtClean="0"/>
              <a:t> </a:t>
            </a:r>
            <a:r>
              <a:rPr lang="en-US" dirty="0" err="1" smtClean="0"/>
              <a:t>más</a:t>
            </a:r>
            <a:r>
              <a:rPr lang="en-US" dirty="0" smtClean="0"/>
              <a:t> </a:t>
            </a:r>
            <a:r>
              <a:rPr lang="en-US" dirty="0" err="1" smtClean="0"/>
              <a:t>potente</a:t>
            </a:r>
            <a:r>
              <a:rPr lang="en-US" dirty="0" smtClean="0"/>
              <a:t>, y/o </a:t>
            </a:r>
          </a:p>
          <a:p>
            <a:r>
              <a:rPr lang="en-US" dirty="0" err="1" smtClean="0"/>
              <a:t>Tienen</a:t>
            </a:r>
            <a:r>
              <a:rPr lang="en-US" dirty="0" smtClean="0"/>
              <a:t> </a:t>
            </a:r>
            <a:r>
              <a:rPr lang="en-US" dirty="0" err="1" smtClean="0"/>
              <a:t>una</a:t>
            </a:r>
            <a:r>
              <a:rPr lang="en-US" dirty="0" smtClean="0"/>
              <a:t> </a:t>
            </a:r>
            <a:r>
              <a:rPr lang="en-US" dirty="0" err="1" smtClean="0"/>
              <a:t>política</a:t>
            </a:r>
            <a:r>
              <a:rPr lang="en-US" dirty="0" smtClean="0"/>
              <a:t> </a:t>
            </a:r>
            <a:r>
              <a:rPr lang="en-US" dirty="0" err="1" smtClean="0"/>
              <a:t>estricta</a:t>
            </a:r>
            <a:r>
              <a:rPr lang="en-US" dirty="0" smtClean="0"/>
              <a:t> en </a:t>
            </a:r>
            <a:r>
              <a:rPr lang="en-US" dirty="0" err="1" smtClean="0"/>
              <a:t>cuanto</a:t>
            </a:r>
            <a:r>
              <a:rPr lang="en-US" dirty="0" smtClean="0"/>
              <a:t> a </a:t>
            </a:r>
            <a:r>
              <a:rPr lang="en-US" dirty="0" err="1" smtClean="0"/>
              <a:t>conectividad</a:t>
            </a:r>
            <a:r>
              <a:rPr lang="en-US" dirty="0" smtClean="0"/>
              <a:t> y </a:t>
            </a:r>
            <a:r>
              <a:rPr lang="en-US" dirty="0" err="1" smtClean="0"/>
              <a:t>eficiencia</a:t>
            </a:r>
            <a:endParaRPr lang="en-US"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1000"/>
                                        <p:tgtEl>
                                          <p:spTgt spid="4">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up)">
                                      <p:cBhvr>
                                        <p:cTn id="20" dur="1000"/>
                                        <p:tgtEl>
                                          <p:spTgt spid="5">
                                            <p:txEl>
                                              <p:pRg st="0" end="0"/>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up)">
                                      <p:cBhvr>
                                        <p:cTn id="24" dur="1000"/>
                                        <p:tgtEl>
                                          <p:spTgt spid="6">
                                            <p:txEl>
                                              <p:pRg st="0" end="0"/>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up)">
                                      <p:cBhvr>
                                        <p:cTn id="28" dur="1000"/>
                                        <p:tgtEl>
                                          <p:spTgt spid="6">
                                            <p:txEl>
                                              <p:pRg st="1" end="1"/>
                                            </p:txEl>
                                          </p:spTgt>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up)">
                                      <p:cBhvr>
                                        <p:cTn id="3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7859" name="Rectangle 3"/>
          <p:cNvSpPr>
            <a:spLocks noGrp="1" noChangeArrowheads="1"/>
          </p:cNvSpPr>
          <p:nvPr>
            <p:ph type="title"/>
          </p:nvPr>
        </p:nvSpPr>
        <p:spPr/>
        <p:txBody>
          <a:bodyPr/>
          <a:lstStyle/>
          <a:p>
            <a:r>
              <a:rPr lang="en-US" smtClean="0"/>
              <a:t>Compatibilidad/Interoperabilidad</a:t>
            </a:r>
            <a:endParaRPr lang="en-US" dirty="0"/>
          </a:p>
        </p:txBody>
      </p:sp>
      <p:sp>
        <p:nvSpPr>
          <p:cNvPr id="7" name="Content Placeholder 6"/>
          <p:cNvSpPr>
            <a:spLocks noGrp="1"/>
          </p:cNvSpPr>
          <p:nvPr>
            <p:ph idx="1"/>
          </p:nvPr>
        </p:nvSpPr>
        <p:spPr/>
        <p:txBody>
          <a:bodyPr>
            <a:normAutofit lnSpcReduction="10000"/>
          </a:bodyPr>
          <a:lstStyle/>
          <a:p>
            <a:r>
              <a:rPr lang="en-US" altLang="ja-JP" dirty="0" smtClean="0"/>
              <a:t>Tel</a:t>
            </a:r>
            <a:r>
              <a:rPr lang="es-AR" altLang="ja-JP" dirty="0" err="1" smtClean="0"/>
              <a:t>éfonos</a:t>
            </a:r>
            <a:r>
              <a:rPr lang="es-AR" altLang="ja-JP" dirty="0" smtClean="0"/>
              <a:t> </a:t>
            </a:r>
            <a:r>
              <a:rPr lang="en-US" altLang="ja-JP" dirty="0" smtClean="0"/>
              <a:t>SIP (</a:t>
            </a:r>
            <a:r>
              <a:rPr lang="en-US" altLang="ja-JP" dirty="0" err="1" smtClean="0"/>
              <a:t>principales</a:t>
            </a:r>
            <a:r>
              <a:rPr lang="en-US" altLang="ja-JP" dirty="0" smtClean="0"/>
              <a:t>):</a:t>
            </a:r>
          </a:p>
          <a:p>
            <a:pPr lvl="1"/>
            <a:r>
              <a:rPr lang="en-US" altLang="ja-JP" dirty="0" err="1" smtClean="0"/>
              <a:t>Aastra</a:t>
            </a:r>
            <a:r>
              <a:rPr lang="en-US" altLang="ja-JP" dirty="0" smtClean="0"/>
              <a:t> </a:t>
            </a:r>
          </a:p>
          <a:p>
            <a:pPr lvl="1"/>
            <a:r>
              <a:rPr lang="en-US" altLang="ja-JP" dirty="0" smtClean="0"/>
              <a:t>Yealink</a:t>
            </a:r>
          </a:p>
          <a:p>
            <a:pPr lvl="1"/>
            <a:r>
              <a:rPr lang="en-US" altLang="ja-JP" dirty="0" smtClean="0"/>
              <a:t>SNOM</a:t>
            </a:r>
          </a:p>
          <a:p>
            <a:pPr lvl="1"/>
            <a:r>
              <a:rPr lang="en-US" altLang="ja-JP" dirty="0" smtClean="0"/>
              <a:t>Polycom</a:t>
            </a:r>
          </a:p>
          <a:p>
            <a:pPr lvl="1"/>
            <a:r>
              <a:rPr lang="en-US" altLang="ja-JP" dirty="0" smtClean="0"/>
              <a:t>Linksys</a:t>
            </a:r>
          </a:p>
          <a:p>
            <a:pPr lvl="1"/>
            <a:r>
              <a:rPr lang="en-US" altLang="ja-JP" dirty="0" smtClean="0"/>
              <a:t>Grandstream</a:t>
            </a:r>
          </a:p>
          <a:p>
            <a:pPr lvl="1"/>
            <a:r>
              <a:rPr lang="en-US" altLang="ja-JP" dirty="0" smtClean="0"/>
              <a:t>Cisco/Linksys</a:t>
            </a:r>
          </a:p>
          <a:p>
            <a:pPr lvl="1"/>
            <a:r>
              <a:rPr lang="en-US" altLang="ja-JP" dirty="0" smtClean="0"/>
              <a:t>Aksys KONNECT</a:t>
            </a:r>
          </a:p>
        </p:txBody>
      </p:sp>
      <p:sp>
        <p:nvSpPr>
          <p:cNvPr id="378159" name="Rectangle 303"/>
          <p:cNvSpPr>
            <a:spLocks noChangeArrowheads="1"/>
          </p:cNvSpPr>
          <p:nvPr/>
        </p:nvSpPr>
        <p:spPr bwMode="auto">
          <a:xfrm>
            <a:off x="5562600" y="1524000"/>
            <a:ext cx="3889375" cy="48244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290513" indent="-290513" algn="l">
              <a:lnSpc>
                <a:spcPct val="130000"/>
              </a:lnSpc>
              <a:spcBef>
                <a:spcPct val="30000"/>
              </a:spcBef>
              <a:buClr>
                <a:srgbClr val="F14F12"/>
              </a:buClr>
              <a:buSzPct val="90000"/>
              <a:buFont typeface="CommonBullets" pitchFamily="34" charset="2"/>
              <a:buChar char="l"/>
            </a:pPr>
            <a:endParaRPr lang="en-US" altLang="ja-JP" sz="1600" b="1" dirty="0">
              <a:solidFill>
                <a:srgbClr val="00024D"/>
              </a:solidFill>
              <a:ea typeface="MS PGothic" pitchFamily="34" charset="-128"/>
              <a:cs typeface="Arial" charset="0"/>
            </a:endParaRPr>
          </a:p>
        </p:txBody>
      </p:sp>
    </p:spTree>
    <p:extLst>
      <p:ext uri="{BB962C8B-B14F-4D97-AF65-F5344CB8AC3E}">
        <p14:creationId xmlns="" xmlns:p14="http://schemas.microsoft.com/office/powerpoint/2010/main" val="2980574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500"/>
                                        <p:tgtEl>
                                          <p:spTgt spid="7">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500"/>
                                        <p:tgtEl>
                                          <p:spTgt spid="7">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up)">
                                      <p:cBhvr>
                                        <p:cTn id="23" dur="500"/>
                                        <p:tgtEl>
                                          <p:spTgt spid="7">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up)">
                                      <p:cBhvr>
                                        <p:cTn id="31" dur="500"/>
                                        <p:tgtEl>
                                          <p:spTgt spid="7">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500"/>
                                        <p:tgtEl>
                                          <p:spTgt spid="7">
                                            <p:txEl>
                                              <p:pRg st="7" end="7"/>
                                            </p:tx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wipe(up)">
                                      <p:cBhvr>
                                        <p:cTn id="3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Rectangle 3"/>
          <p:cNvSpPr>
            <a:spLocks noGrp="1" noChangeArrowheads="1"/>
          </p:cNvSpPr>
          <p:nvPr>
            <p:ph type="title"/>
          </p:nvPr>
        </p:nvSpPr>
        <p:spPr/>
        <p:txBody>
          <a:bodyPr/>
          <a:lstStyle/>
          <a:p>
            <a:r>
              <a:rPr lang="en-US" smtClean="0"/>
              <a:t>Beneficios para canal y el usuario</a:t>
            </a:r>
            <a:endParaRPr lang="en-US" dirty="0"/>
          </a:p>
        </p:txBody>
      </p:sp>
      <p:sp>
        <p:nvSpPr>
          <p:cNvPr id="398340" name="Rectangle 4"/>
          <p:cNvSpPr>
            <a:spLocks noGrp="1" noChangeArrowheads="1"/>
          </p:cNvSpPr>
          <p:nvPr>
            <p:ph type="body" idx="1"/>
          </p:nvPr>
        </p:nvSpPr>
        <p:spPr/>
        <p:txBody>
          <a:bodyPr>
            <a:normAutofit fontScale="77500" lnSpcReduction="20000"/>
          </a:bodyPr>
          <a:lstStyle/>
          <a:p>
            <a:r>
              <a:rPr lang="en-US" altLang="ja-JP" dirty="0" err="1" smtClean="0"/>
              <a:t>Menor</a:t>
            </a:r>
            <a:r>
              <a:rPr lang="en-US" altLang="ja-JP" dirty="0" smtClean="0"/>
              <a:t> </a:t>
            </a:r>
            <a:r>
              <a:rPr lang="en-US" altLang="ja-JP" dirty="0" err="1" smtClean="0"/>
              <a:t>costo</a:t>
            </a:r>
            <a:r>
              <a:rPr lang="en-US" altLang="ja-JP" dirty="0" smtClean="0"/>
              <a:t> de Xorcom </a:t>
            </a:r>
            <a:r>
              <a:rPr lang="en-US" altLang="ja-JP" dirty="0" err="1" smtClean="0"/>
              <a:t>comparado</a:t>
            </a:r>
            <a:r>
              <a:rPr lang="en-US" altLang="ja-JP" dirty="0" smtClean="0"/>
              <a:t> a </a:t>
            </a:r>
            <a:r>
              <a:rPr lang="en-US" altLang="ja-JP" dirty="0" err="1" smtClean="0"/>
              <a:t>otras</a:t>
            </a:r>
            <a:r>
              <a:rPr lang="en-US" altLang="ja-JP" dirty="0" smtClean="0"/>
              <a:t> </a:t>
            </a:r>
            <a:r>
              <a:rPr lang="en-US" altLang="ja-JP" dirty="0" err="1" smtClean="0"/>
              <a:t>plataformas</a:t>
            </a:r>
            <a:r>
              <a:rPr lang="en-US" altLang="ja-JP" dirty="0" smtClean="0"/>
              <a:t> VoIP e </a:t>
            </a:r>
            <a:r>
              <a:rPr lang="en-US" altLang="ja-JP" dirty="0" err="1" smtClean="0"/>
              <a:t>Híbridas</a:t>
            </a:r>
            <a:endParaRPr lang="en-US" altLang="ja-JP" dirty="0" smtClean="0"/>
          </a:p>
          <a:p>
            <a:r>
              <a:rPr lang="en-US" altLang="ja-JP" dirty="0" err="1" smtClean="0"/>
              <a:t>Menor</a:t>
            </a:r>
            <a:r>
              <a:rPr lang="en-US" altLang="ja-JP" dirty="0" smtClean="0"/>
              <a:t> </a:t>
            </a:r>
            <a:r>
              <a:rPr lang="en-US" altLang="ja-JP" dirty="0" err="1" smtClean="0"/>
              <a:t>costo</a:t>
            </a:r>
            <a:r>
              <a:rPr lang="en-US" altLang="ja-JP" dirty="0" smtClean="0"/>
              <a:t> de </a:t>
            </a:r>
            <a:r>
              <a:rPr lang="en-US" altLang="ja-JP" dirty="0" err="1" smtClean="0"/>
              <a:t>mantenimiento</a:t>
            </a:r>
            <a:endParaRPr lang="en-US" altLang="ja-JP" dirty="0" smtClean="0"/>
          </a:p>
          <a:p>
            <a:r>
              <a:rPr lang="en-US" altLang="ja-JP" dirty="0" smtClean="0"/>
              <a:t>Simple de </a:t>
            </a:r>
            <a:r>
              <a:rPr lang="en-US" altLang="ja-JP" dirty="0" err="1" smtClean="0"/>
              <a:t>instalar</a:t>
            </a:r>
            <a:r>
              <a:rPr lang="en-US" altLang="ja-JP" dirty="0" smtClean="0"/>
              <a:t>. </a:t>
            </a:r>
            <a:r>
              <a:rPr lang="en-US" altLang="ja-JP" dirty="0" err="1" smtClean="0"/>
              <a:t>Oficina</a:t>
            </a:r>
            <a:r>
              <a:rPr lang="en-US" altLang="ja-JP" dirty="0" smtClean="0"/>
              <a:t> </a:t>
            </a:r>
            <a:r>
              <a:rPr lang="en-US" altLang="ja-JP" dirty="0" err="1" smtClean="0"/>
              <a:t>funcionando</a:t>
            </a:r>
            <a:r>
              <a:rPr lang="en-US" altLang="ja-JP" dirty="0" smtClean="0"/>
              <a:t> r</a:t>
            </a:r>
            <a:r>
              <a:rPr lang="es-AR" altLang="ja-JP" dirty="0" err="1" smtClean="0"/>
              <a:t>ápidamente</a:t>
            </a:r>
            <a:endParaRPr lang="es-AR" altLang="ja-JP" dirty="0" smtClean="0"/>
          </a:p>
          <a:p>
            <a:r>
              <a:rPr lang="es-AR" altLang="ja-JP" dirty="0"/>
              <a:t>Fácil de </a:t>
            </a:r>
            <a:r>
              <a:rPr lang="es-AR" altLang="ja-JP" dirty="0" smtClean="0"/>
              <a:t>integrar con soluciones de terceros</a:t>
            </a:r>
          </a:p>
          <a:p>
            <a:r>
              <a:rPr lang="es-AR" altLang="ja-JP" dirty="0" smtClean="0"/>
              <a:t>HW optimizado para telefonía entorno </a:t>
            </a:r>
            <a:r>
              <a:rPr lang="es-AR" altLang="ja-JP" dirty="0" err="1" smtClean="0"/>
              <a:t>Asterisk</a:t>
            </a:r>
            <a:endParaRPr lang="en-US" altLang="ja-JP" dirty="0" smtClean="0"/>
          </a:p>
          <a:p>
            <a:r>
              <a:rPr lang="es-AR" altLang="ja-JP" dirty="0" smtClean="0"/>
              <a:t>Fácil de agregar usuarios</a:t>
            </a:r>
            <a:endParaRPr lang="en-US" altLang="ja-JP" dirty="0" smtClean="0"/>
          </a:p>
          <a:p>
            <a:r>
              <a:rPr lang="en-US" altLang="ja-JP" dirty="0" err="1" smtClean="0"/>
              <a:t>Reducci</a:t>
            </a:r>
            <a:r>
              <a:rPr lang="es-AR" altLang="ja-JP" dirty="0" err="1" smtClean="0"/>
              <a:t>ón</a:t>
            </a:r>
            <a:r>
              <a:rPr lang="es-AR" altLang="ja-JP" dirty="0" smtClean="0"/>
              <a:t> drástica del costo de las comunicaciones</a:t>
            </a:r>
            <a:endParaRPr lang="en-US" altLang="ja-JP" dirty="0" smtClean="0"/>
          </a:p>
          <a:p>
            <a:r>
              <a:rPr lang="en-US" altLang="ja-JP" dirty="0" err="1" smtClean="0"/>
              <a:t>Continuidad</a:t>
            </a:r>
            <a:r>
              <a:rPr lang="en-US" altLang="ja-JP" dirty="0" smtClean="0"/>
              <a:t> de los </a:t>
            </a:r>
            <a:r>
              <a:rPr lang="en-US" altLang="ja-JP" dirty="0" err="1" smtClean="0"/>
              <a:t>servicios</a:t>
            </a:r>
            <a:r>
              <a:rPr lang="en-US" altLang="ja-JP" dirty="0" smtClean="0"/>
              <a:t>, </a:t>
            </a:r>
            <a:r>
              <a:rPr lang="en-US" altLang="ja-JP" dirty="0" err="1" smtClean="0"/>
              <a:t>supervivencia</a:t>
            </a:r>
            <a:endParaRPr lang="en-US" altLang="ja-JP" dirty="0" smtClean="0"/>
          </a:p>
          <a:p>
            <a:r>
              <a:rPr lang="es-AR" altLang="ja-JP" dirty="0" smtClean="0"/>
              <a:t>Todas las funciones sin licencias por usuario</a:t>
            </a:r>
          </a:p>
          <a:p>
            <a:r>
              <a:rPr lang="es-AR" altLang="ja-JP" dirty="0" smtClean="0"/>
              <a:t>Teletrabajo</a:t>
            </a:r>
          </a:p>
          <a:p>
            <a:r>
              <a:rPr lang="es-AR" altLang="ja-JP" dirty="0" smtClean="0"/>
              <a:t>Oficina descentralizada</a:t>
            </a:r>
            <a:endParaRPr lang="en-US" altLang="ja-JP" dirty="0"/>
          </a:p>
        </p:txBody>
      </p:sp>
    </p:spTree>
    <p:extLst>
      <p:ext uri="{BB962C8B-B14F-4D97-AF65-F5344CB8AC3E}">
        <p14:creationId xmlns="" xmlns:p14="http://schemas.microsoft.com/office/powerpoint/2010/main" val="2307827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8340">
                                            <p:txEl>
                                              <p:pRg st="0" end="0"/>
                                            </p:txEl>
                                          </p:spTgt>
                                        </p:tgtEl>
                                        <p:attrNameLst>
                                          <p:attrName>style.visibility</p:attrName>
                                        </p:attrNameLst>
                                      </p:cBhvr>
                                      <p:to>
                                        <p:strVal val="visible"/>
                                      </p:to>
                                    </p:set>
                                    <p:animEffect transition="in" filter="wipe(up)">
                                      <p:cBhvr>
                                        <p:cTn id="7" dur="1000"/>
                                        <p:tgtEl>
                                          <p:spTgt spid="398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8340">
                                            <p:txEl>
                                              <p:pRg st="1" end="1"/>
                                            </p:txEl>
                                          </p:spTgt>
                                        </p:tgtEl>
                                        <p:attrNameLst>
                                          <p:attrName>style.visibility</p:attrName>
                                        </p:attrNameLst>
                                      </p:cBhvr>
                                      <p:to>
                                        <p:strVal val="visible"/>
                                      </p:to>
                                    </p:set>
                                    <p:animEffect transition="in" filter="wipe(up)">
                                      <p:cBhvr>
                                        <p:cTn id="12" dur="1000"/>
                                        <p:tgtEl>
                                          <p:spTgt spid="398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8340">
                                            <p:txEl>
                                              <p:pRg st="2" end="2"/>
                                            </p:txEl>
                                          </p:spTgt>
                                        </p:tgtEl>
                                        <p:attrNameLst>
                                          <p:attrName>style.visibility</p:attrName>
                                        </p:attrNameLst>
                                      </p:cBhvr>
                                      <p:to>
                                        <p:strVal val="visible"/>
                                      </p:to>
                                    </p:set>
                                    <p:animEffect transition="in" filter="wipe(up)">
                                      <p:cBhvr>
                                        <p:cTn id="17" dur="1000"/>
                                        <p:tgtEl>
                                          <p:spTgt spid="3983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98340">
                                            <p:txEl>
                                              <p:pRg st="3" end="3"/>
                                            </p:txEl>
                                          </p:spTgt>
                                        </p:tgtEl>
                                        <p:attrNameLst>
                                          <p:attrName>style.visibility</p:attrName>
                                        </p:attrNameLst>
                                      </p:cBhvr>
                                      <p:to>
                                        <p:strVal val="visible"/>
                                      </p:to>
                                    </p:set>
                                    <p:animEffect transition="in" filter="wipe(up)">
                                      <p:cBhvr>
                                        <p:cTn id="22" dur="1000"/>
                                        <p:tgtEl>
                                          <p:spTgt spid="3983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8340">
                                            <p:txEl>
                                              <p:pRg st="4" end="4"/>
                                            </p:txEl>
                                          </p:spTgt>
                                        </p:tgtEl>
                                        <p:attrNameLst>
                                          <p:attrName>style.visibility</p:attrName>
                                        </p:attrNameLst>
                                      </p:cBhvr>
                                      <p:to>
                                        <p:strVal val="visible"/>
                                      </p:to>
                                    </p:set>
                                    <p:animEffect transition="in" filter="wipe(up)">
                                      <p:cBhvr>
                                        <p:cTn id="27" dur="1000"/>
                                        <p:tgtEl>
                                          <p:spTgt spid="3983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98340">
                                            <p:txEl>
                                              <p:pRg st="5" end="5"/>
                                            </p:txEl>
                                          </p:spTgt>
                                        </p:tgtEl>
                                        <p:attrNameLst>
                                          <p:attrName>style.visibility</p:attrName>
                                        </p:attrNameLst>
                                      </p:cBhvr>
                                      <p:to>
                                        <p:strVal val="visible"/>
                                      </p:to>
                                    </p:set>
                                    <p:animEffect transition="in" filter="wipe(up)">
                                      <p:cBhvr>
                                        <p:cTn id="32" dur="1000"/>
                                        <p:tgtEl>
                                          <p:spTgt spid="39834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98340">
                                            <p:txEl>
                                              <p:pRg st="6" end="6"/>
                                            </p:txEl>
                                          </p:spTgt>
                                        </p:tgtEl>
                                        <p:attrNameLst>
                                          <p:attrName>style.visibility</p:attrName>
                                        </p:attrNameLst>
                                      </p:cBhvr>
                                      <p:to>
                                        <p:strVal val="visible"/>
                                      </p:to>
                                    </p:set>
                                    <p:animEffect transition="in" filter="wipe(up)">
                                      <p:cBhvr>
                                        <p:cTn id="37" dur="1000"/>
                                        <p:tgtEl>
                                          <p:spTgt spid="39834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98340">
                                            <p:txEl>
                                              <p:pRg st="7" end="7"/>
                                            </p:txEl>
                                          </p:spTgt>
                                        </p:tgtEl>
                                        <p:attrNameLst>
                                          <p:attrName>style.visibility</p:attrName>
                                        </p:attrNameLst>
                                      </p:cBhvr>
                                      <p:to>
                                        <p:strVal val="visible"/>
                                      </p:to>
                                    </p:set>
                                    <p:animEffect transition="in" filter="wipe(up)">
                                      <p:cBhvr>
                                        <p:cTn id="42" dur="1000"/>
                                        <p:tgtEl>
                                          <p:spTgt spid="39834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98340">
                                            <p:txEl>
                                              <p:pRg st="8" end="8"/>
                                            </p:txEl>
                                          </p:spTgt>
                                        </p:tgtEl>
                                        <p:attrNameLst>
                                          <p:attrName>style.visibility</p:attrName>
                                        </p:attrNameLst>
                                      </p:cBhvr>
                                      <p:to>
                                        <p:strVal val="visible"/>
                                      </p:to>
                                    </p:set>
                                    <p:animEffect transition="in" filter="wipe(up)">
                                      <p:cBhvr>
                                        <p:cTn id="47" dur="1000"/>
                                        <p:tgtEl>
                                          <p:spTgt spid="39834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98340">
                                            <p:txEl>
                                              <p:pRg st="9" end="9"/>
                                            </p:txEl>
                                          </p:spTgt>
                                        </p:tgtEl>
                                        <p:attrNameLst>
                                          <p:attrName>style.visibility</p:attrName>
                                        </p:attrNameLst>
                                      </p:cBhvr>
                                      <p:to>
                                        <p:strVal val="visible"/>
                                      </p:to>
                                    </p:set>
                                    <p:animEffect transition="in" filter="wipe(up)">
                                      <p:cBhvr>
                                        <p:cTn id="52" dur="1000"/>
                                        <p:tgtEl>
                                          <p:spTgt spid="39834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98340">
                                            <p:txEl>
                                              <p:pRg st="10" end="10"/>
                                            </p:txEl>
                                          </p:spTgt>
                                        </p:tgtEl>
                                        <p:attrNameLst>
                                          <p:attrName>style.visibility</p:attrName>
                                        </p:attrNameLst>
                                      </p:cBhvr>
                                      <p:to>
                                        <p:strVal val="visible"/>
                                      </p:to>
                                    </p:set>
                                    <p:animEffect transition="in" filter="wipe(up)">
                                      <p:cBhvr>
                                        <p:cTn id="57" dur="1000"/>
                                        <p:tgtEl>
                                          <p:spTgt spid="39834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40"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52726"/>
            <a:ext cx="7772400" cy="1362075"/>
          </a:xfrm>
        </p:spPr>
        <p:txBody>
          <a:bodyPr/>
          <a:lstStyle/>
          <a:p>
            <a:pPr>
              <a:defRPr/>
            </a:pPr>
            <a:r>
              <a:rPr lang="en-US" dirty="0" err="1" smtClean="0"/>
              <a:t>Soluciones</a:t>
            </a:r>
            <a:r>
              <a:rPr lang="en-US" dirty="0" smtClean="0"/>
              <a:t> </a:t>
            </a:r>
            <a:r>
              <a:rPr lang="en-US" dirty="0" err="1" smtClean="0"/>
              <a:t>Adicionales</a:t>
            </a:r>
            <a:endParaRPr lang="en-US" dirty="0"/>
          </a:p>
        </p:txBody>
      </p:sp>
      <p:sp>
        <p:nvSpPr>
          <p:cNvPr id="5" name="Text Placeholder 4"/>
          <p:cNvSpPr>
            <a:spLocks noGrp="1"/>
          </p:cNvSpPr>
          <p:nvPr>
            <p:ph type="body" idx="1"/>
          </p:nvPr>
        </p:nvSpPr>
        <p:spPr>
          <a:xfrm>
            <a:off x="685800" y="3886200"/>
            <a:ext cx="7772400" cy="685800"/>
          </a:xfrm>
        </p:spPr>
        <p:txBody>
          <a:bodyPr/>
          <a:lstStyle/>
          <a:p>
            <a:pPr>
              <a:defRPr/>
            </a:pPr>
            <a:r>
              <a:rPr lang="en-US" dirty="0" err="1" smtClean="0"/>
              <a:t>Simplificando</a:t>
            </a:r>
            <a:r>
              <a:rPr lang="en-US" dirty="0" smtClean="0"/>
              <a:t> y </a:t>
            </a:r>
            <a:r>
              <a:rPr lang="en-US" dirty="0" err="1" smtClean="0"/>
              <a:t>extensiendo</a:t>
            </a:r>
            <a:r>
              <a:rPr lang="en-US" dirty="0" smtClean="0"/>
              <a:t> la </a:t>
            </a:r>
            <a:r>
              <a:rPr lang="en-US" dirty="0" err="1" smtClean="0"/>
              <a:t>utilización</a:t>
            </a:r>
            <a:r>
              <a:rPr lang="en-US" dirty="0" smtClean="0"/>
              <a:t> de la </a:t>
            </a:r>
            <a:r>
              <a:rPr lang="en-US" dirty="0" err="1" smtClean="0"/>
              <a:t>telefonía</a:t>
            </a:r>
            <a:r>
              <a:rPr lang="en-US" dirty="0" smtClean="0"/>
              <a:t> </a:t>
            </a:r>
            <a:r>
              <a:rPr lang="en-US" dirty="0" err="1" smtClean="0"/>
              <a:t>basada</a:t>
            </a:r>
            <a:r>
              <a:rPr lang="en-US" dirty="0" smtClean="0"/>
              <a:t> en </a:t>
            </a:r>
            <a:r>
              <a:rPr lang="en-US" dirty="0" err="1" smtClean="0"/>
              <a:t>código</a:t>
            </a:r>
            <a:r>
              <a:rPr lang="en-US" dirty="0" smtClean="0"/>
              <a:t> </a:t>
            </a:r>
            <a:r>
              <a:rPr lang="en-US" dirty="0" err="1" smtClean="0"/>
              <a:t>abierto</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Cancelación de Eco por HW</a:t>
            </a:r>
            <a:endParaRPr lang="en-US" dirty="0"/>
          </a:p>
        </p:txBody>
      </p:sp>
      <p:sp>
        <p:nvSpPr>
          <p:cNvPr id="7" name="Content Placeholder 6"/>
          <p:cNvSpPr>
            <a:spLocks noGrp="1"/>
          </p:cNvSpPr>
          <p:nvPr>
            <p:ph idx="1"/>
          </p:nvPr>
        </p:nvSpPr>
        <p:spPr>
          <a:xfrm>
            <a:off x="457200" y="1447800"/>
            <a:ext cx="8229600" cy="4525963"/>
          </a:xfrm>
        </p:spPr>
        <p:txBody>
          <a:bodyPr>
            <a:normAutofit fontScale="85000" lnSpcReduction="10000"/>
          </a:bodyPr>
          <a:lstStyle/>
          <a:p>
            <a:r>
              <a:rPr lang="en-US" dirty="0" err="1" smtClean="0"/>
              <a:t>Cancelación</a:t>
            </a:r>
            <a:r>
              <a:rPr lang="en-US" dirty="0" smtClean="0"/>
              <a:t> de Eco y </a:t>
            </a:r>
            <a:r>
              <a:rPr lang="en-US" dirty="0" err="1" smtClean="0"/>
              <a:t>voz</a:t>
            </a:r>
            <a:r>
              <a:rPr lang="en-US" dirty="0" smtClean="0"/>
              <a:t> de </a:t>
            </a:r>
            <a:r>
              <a:rPr lang="en-US" dirty="0" err="1" smtClean="0"/>
              <a:t>alta</a:t>
            </a:r>
            <a:r>
              <a:rPr lang="en-US" dirty="0" smtClean="0"/>
              <a:t> </a:t>
            </a:r>
            <a:r>
              <a:rPr lang="en-US" dirty="0" err="1" smtClean="0"/>
              <a:t>calidad</a:t>
            </a:r>
            <a:endParaRPr lang="en-US" dirty="0" smtClean="0"/>
          </a:p>
          <a:p>
            <a:r>
              <a:rPr lang="en-US" dirty="0" smtClean="0"/>
              <a:t>Un </a:t>
            </a:r>
            <a:r>
              <a:rPr lang="en-US" dirty="0" err="1" smtClean="0"/>
              <a:t>módulo</a:t>
            </a:r>
            <a:r>
              <a:rPr lang="en-US" dirty="0" smtClean="0"/>
              <a:t> </a:t>
            </a:r>
            <a:r>
              <a:rPr lang="en-US" dirty="0" err="1" smtClean="0"/>
              <a:t>por</a:t>
            </a:r>
            <a:r>
              <a:rPr lang="en-US" dirty="0" smtClean="0"/>
              <a:t> Astribank o PBX IP (con </a:t>
            </a:r>
            <a:r>
              <a:rPr lang="en-US" dirty="0" err="1" smtClean="0"/>
              <a:t>puertos</a:t>
            </a:r>
            <a:r>
              <a:rPr lang="en-US" dirty="0" smtClean="0"/>
              <a:t> </a:t>
            </a:r>
            <a:r>
              <a:rPr lang="en-US" dirty="0" err="1" smtClean="0"/>
              <a:t>telefónicos</a:t>
            </a:r>
            <a:r>
              <a:rPr lang="en-US" dirty="0" smtClean="0"/>
              <a:t>)</a:t>
            </a:r>
          </a:p>
          <a:p>
            <a:r>
              <a:rPr lang="en-US" dirty="0" smtClean="0"/>
              <a:t>32 a 144 </a:t>
            </a:r>
            <a:r>
              <a:rPr lang="en-US" dirty="0" err="1" smtClean="0"/>
              <a:t>canales</a:t>
            </a:r>
            <a:r>
              <a:rPr lang="en-US" dirty="0" smtClean="0"/>
              <a:t> de </a:t>
            </a:r>
            <a:r>
              <a:rPr lang="en-US" dirty="0" err="1" smtClean="0"/>
              <a:t>voz</a:t>
            </a:r>
            <a:r>
              <a:rPr lang="en-US" dirty="0" smtClean="0"/>
              <a:t> </a:t>
            </a:r>
            <a:r>
              <a:rPr lang="en-US" dirty="0" err="1" smtClean="0"/>
              <a:t>por</a:t>
            </a:r>
            <a:r>
              <a:rPr lang="en-US" dirty="0" smtClean="0"/>
              <a:t> </a:t>
            </a:r>
            <a:r>
              <a:rPr lang="en-US" dirty="0" err="1" smtClean="0"/>
              <a:t>módulo</a:t>
            </a:r>
            <a:endParaRPr lang="en-US" dirty="0" smtClean="0"/>
          </a:p>
          <a:p>
            <a:r>
              <a:rPr lang="en-US" dirty="0" smtClean="0"/>
              <a:t>Reduce la </a:t>
            </a:r>
            <a:r>
              <a:rPr lang="en-US" dirty="0" err="1" smtClean="0"/>
              <a:t>carga</a:t>
            </a:r>
            <a:r>
              <a:rPr lang="en-US" dirty="0" smtClean="0"/>
              <a:t> </a:t>
            </a:r>
            <a:r>
              <a:rPr lang="en-US" dirty="0" err="1" smtClean="0"/>
              <a:t>sobre</a:t>
            </a:r>
            <a:r>
              <a:rPr lang="en-US" dirty="0" smtClean="0"/>
              <a:t> la CPU; </a:t>
            </a:r>
            <a:r>
              <a:rPr lang="en-US" dirty="0" err="1" smtClean="0"/>
              <a:t>aumento</a:t>
            </a:r>
            <a:r>
              <a:rPr lang="en-US" dirty="0" smtClean="0"/>
              <a:t> de </a:t>
            </a:r>
            <a:r>
              <a:rPr lang="en-US" dirty="0" err="1" smtClean="0"/>
              <a:t>llamadas</a:t>
            </a:r>
            <a:r>
              <a:rPr lang="en-US" dirty="0" smtClean="0"/>
              <a:t> </a:t>
            </a:r>
            <a:r>
              <a:rPr lang="en-US" dirty="0" err="1" smtClean="0"/>
              <a:t>simultáneas</a:t>
            </a:r>
            <a:endParaRPr lang="en-US" dirty="0" smtClean="0"/>
          </a:p>
          <a:p>
            <a:r>
              <a:rPr lang="en-US" dirty="0" smtClean="0"/>
              <a:t>Cola de 128 ms (</a:t>
            </a:r>
            <a:r>
              <a:rPr lang="en-US" dirty="0" err="1" smtClean="0"/>
              <a:t>vs</a:t>
            </a:r>
            <a:r>
              <a:rPr lang="en-US" dirty="0" smtClean="0"/>
              <a:t> max 32 ms con OSLEC)</a:t>
            </a:r>
          </a:p>
          <a:p>
            <a:r>
              <a:rPr lang="en-US" dirty="0" err="1" smtClean="0"/>
              <a:t>Módulo</a:t>
            </a:r>
            <a:r>
              <a:rPr lang="en-US" dirty="0" smtClean="0"/>
              <a:t> </a:t>
            </a:r>
            <a:r>
              <a:rPr lang="en-US" dirty="0" err="1" smtClean="0"/>
              <a:t>básico</a:t>
            </a:r>
            <a:r>
              <a:rPr lang="en-US" dirty="0" smtClean="0"/>
              <a:t> </a:t>
            </a:r>
            <a:r>
              <a:rPr lang="en-US" dirty="0" err="1" smtClean="0"/>
              <a:t>soporta</a:t>
            </a:r>
            <a:r>
              <a:rPr lang="en-US" dirty="0" smtClean="0"/>
              <a:t> 32 </a:t>
            </a:r>
            <a:r>
              <a:rPr lang="en-US" dirty="0" err="1" smtClean="0"/>
              <a:t>canales</a:t>
            </a:r>
            <a:endParaRPr lang="en-US" dirty="0" smtClean="0"/>
          </a:p>
          <a:p>
            <a:r>
              <a:rPr lang="en-US" dirty="0" smtClean="0"/>
              <a:t>Se </a:t>
            </a:r>
            <a:r>
              <a:rPr lang="en-US" dirty="0" err="1" smtClean="0"/>
              <a:t>pueden</a:t>
            </a:r>
            <a:r>
              <a:rPr lang="en-US" dirty="0" smtClean="0"/>
              <a:t> </a:t>
            </a:r>
            <a:r>
              <a:rPr lang="en-US" dirty="0" err="1" smtClean="0"/>
              <a:t>agregar</a:t>
            </a:r>
            <a:r>
              <a:rPr lang="en-US" dirty="0" smtClean="0"/>
              <a:t> </a:t>
            </a:r>
            <a:r>
              <a:rPr lang="en-US" dirty="0" err="1" smtClean="0"/>
              <a:t>canales</a:t>
            </a:r>
            <a:r>
              <a:rPr lang="en-US" dirty="0" smtClean="0"/>
              <a:t> </a:t>
            </a:r>
            <a:r>
              <a:rPr lang="en-US" dirty="0" err="1" smtClean="0"/>
              <a:t>mediante</a:t>
            </a:r>
            <a:r>
              <a:rPr lang="en-US" dirty="0" smtClean="0"/>
              <a:t> </a:t>
            </a:r>
            <a:r>
              <a:rPr lang="en-US" dirty="0" err="1" smtClean="0"/>
              <a:t>aplicación</a:t>
            </a:r>
            <a:r>
              <a:rPr lang="en-US" dirty="0" smtClean="0"/>
              <a:t> de </a:t>
            </a:r>
            <a:r>
              <a:rPr lang="en-US" dirty="0" err="1" smtClean="0"/>
              <a:t>paquetes</a:t>
            </a:r>
            <a:r>
              <a:rPr lang="en-US" dirty="0" smtClean="0"/>
              <a:t> de </a:t>
            </a:r>
            <a:r>
              <a:rPr lang="en-US" dirty="0" err="1" smtClean="0"/>
              <a:t>licencias</a:t>
            </a:r>
            <a:r>
              <a:rPr lang="en-US" dirty="0" smtClean="0"/>
              <a:t> </a:t>
            </a:r>
            <a:r>
              <a:rPr lang="en-US" dirty="0" err="1" smtClean="0"/>
              <a:t>dependiendo</a:t>
            </a:r>
            <a:r>
              <a:rPr lang="en-US" dirty="0" smtClean="0"/>
              <a:t> del </a:t>
            </a:r>
            <a:r>
              <a:rPr lang="en-US" dirty="0" err="1" smtClean="0"/>
              <a:t>tipo</a:t>
            </a:r>
            <a:r>
              <a:rPr lang="en-US" dirty="0" smtClean="0"/>
              <a:t> de </a:t>
            </a:r>
            <a:r>
              <a:rPr lang="en-US" dirty="0" err="1" smtClean="0"/>
              <a:t>puerto</a:t>
            </a:r>
            <a:endParaRPr lang="en-US" dirty="0" smtClean="0"/>
          </a:p>
        </p:txBody>
      </p:sp>
      <p:pic>
        <p:nvPicPr>
          <p:cNvPr id="5" name="Content Placeholder 3" descr="hardware-echo-canceller-module.jpg"/>
          <p:cNvPicPr>
            <a:picLocks noChangeAspect="1"/>
          </p:cNvPicPr>
          <p:nvPr/>
        </p:nvPicPr>
        <p:blipFill>
          <a:blip r:embed="rId2" cstate="print"/>
          <a:stretch>
            <a:fillRect/>
          </a:stretch>
        </p:blipFill>
        <p:spPr bwMode="auto">
          <a:xfrm>
            <a:off x="2379959" y="5697703"/>
            <a:ext cx="2115841" cy="1236497"/>
          </a:xfrm>
          <a:prstGeom prst="rect">
            <a:avLst/>
          </a:prstGeom>
          <a:noFill/>
          <a:ln w="9525">
            <a:noFill/>
            <a:miter lim="800000"/>
            <a:headEnd/>
            <a:tailEnd/>
          </a:ln>
          <a:effectLst>
            <a:softEdge rad="112500"/>
          </a:effectLst>
        </p:spPr>
      </p:pic>
      <p:pic>
        <p:nvPicPr>
          <p:cNvPr id="6" name="Picture 5" descr="hardware-echo-canceller-on-mainboard.jpg"/>
          <p:cNvPicPr>
            <a:picLocks noChangeAspect="1"/>
          </p:cNvPicPr>
          <p:nvPr/>
        </p:nvPicPr>
        <p:blipFill>
          <a:blip r:embed="rId3" cstate="print"/>
          <a:stretch>
            <a:fillRect/>
          </a:stretch>
        </p:blipFill>
        <p:spPr>
          <a:xfrm>
            <a:off x="5029200" y="5562600"/>
            <a:ext cx="1846133" cy="1362953"/>
          </a:xfrm>
          <a:prstGeom prst="rect">
            <a:avLst/>
          </a:prstGeom>
          <a:ln>
            <a:noFill/>
          </a:ln>
          <a:effectLst>
            <a:softEdge rad="112500"/>
          </a:effectLst>
        </p:spPr>
      </p:pic>
    </p:spTree>
    <p:extLst>
      <p:ext uri="{BB962C8B-B14F-4D97-AF65-F5344CB8AC3E}">
        <p14:creationId xmlns="" xmlns:p14="http://schemas.microsoft.com/office/powerpoint/2010/main" val="10251764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Introducci</a:t>
            </a:r>
            <a:r>
              <a:rPr lang="es-AR" smtClean="0"/>
              <a:t>ón a</a:t>
            </a:r>
            <a:r>
              <a:rPr lang="en-US" smtClean="0"/>
              <a:t> Xorcom</a:t>
            </a:r>
            <a:endParaRPr lang="en-US" dirty="0"/>
          </a:p>
        </p:txBody>
      </p:sp>
      <p:sp>
        <p:nvSpPr>
          <p:cNvPr id="15363" name="Content Placeholder 2"/>
          <p:cNvSpPr>
            <a:spLocks noGrp="1"/>
          </p:cNvSpPr>
          <p:nvPr>
            <p:ph idx="1"/>
          </p:nvPr>
        </p:nvSpPr>
        <p:spPr>
          <a:xfrm>
            <a:off x="457200" y="1295400"/>
            <a:ext cx="8229600" cy="4525963"/>
          </a:xfrm>
        </p:spPr>
        <p:txBody>
          <a:bodyPr>
            <a:noAutofit/>
          </a:bodyPr>
          <a:lstStyle/>
          <a:p>
            <a:r>
              <a:rPr lang="en-US" sz="2800" dirty="0" smtClean="0"/>
              <a:t>Interfaces y </a:t>
            </a:r>
            <a:r>
              <a:rPr lang="en-US" sz="2800" dirty="0" err="1" smtClean="0"/>
              <a:t>soluciones</a:t>
            </a:r>
            <a:r>
              <a:rPr lang="en-US" sz="2800" dirty="0" smtClean="0"/>
              <a:t> </a:t>
            </a:r>
            <a:r>
              <a:rPr lang="en-US" sz="2800" dirty="0" err="1" smtClean="0"/>
              <a:t>telef</a:t>
            </a:r>
            <a:r>
              <a:rPr lang="es-AR" sz="2800" dirty="0" err="1" smtClean="0"/>
              <a:t>ónicas</a:t>
            </a:r>
            <a:r>
              <a:rPr lang="es-AR" sz="2800" dirty="0" smtClean="0"/>
              <a:t>, </a:t>
            </a:r>
            <a:r>
              <a:rPr lang="en-US" sz="2800" dirty="0" err="1" smtClean="0"/>
              <a:t>flexibles</a:t>
            </a:r>
            <a:r>
              <a:rPr lang="en-US" sz="2800" dirty="0" smtClean="0"/>
              <a:t>, </a:t>
            </a:r>
            <a:r>
              <a:rPr lang="en-US" sz="2800" dirty="0" err="1" smtClean="0"/>
              <a:t>modulares</a:t>
            </a:r>
            <a:r>
              <a:rPr lang="en-US" sz="2800" dirty="0" smtClean="0"/>
              <a:t>; </a:t>
            </a:r>
            <a:r>
              <a:rPr lang="en-US" sz="2800" dirty="0" err="1" smtClean="0"/>
              <a:t>basadas</a:t>
            </a:r>
            <a:r>
              <a:rPr lang="en-US" sz="2800" dirty="0" smtClean="0"/>
              <a:t> en </a:t>
            </a:r>
            <a:r>
              <a:rPr lang="en-US" sz="2800" dirty="0" err="1" smtClean="0"/>
              <a:t>tecnolog</a:t>
            </a:r>
            <a:r>
              <a:rPr lang="es-AR" sz="2800" dirty="0" err="1" smtClean="0"/>
              <a:t>ía</a:t>
            </a:r>
            <a:r>
              <a:rPr lang="es-AR" sz="2800" dirty="0" smtClean="0"/>
              <a:t> XPP</a:t>
            </a:r>
            <a:r>
              <a:rPr lang="en-US" sz="2800" dirty="0" smtClean="0"/>
              <a:t> (USB2)</a:t>
            </a:r>
          </a:p>
          <a:p>
            <a:r>
              <a:rPr lang="en-US" sz="2800" dirty="0" smtClean="0"/>
              <a:t>5 </a:t>
            </a:r>
            <a:r>
              <a:rPr lang="es-AR" sz="2800" dirty="0" smtClean="0"/>
              <a:t>líneas de PBX IP </a:t>
            </a:r>
            <a:r>
              <a:rPr lang="en-US" sz="2800" dirty="0" smtClean="0"/>
              <a:t>(</a:t>
            </a:r>
            <a:r>
              <a:rPr lang="en-US" sz="2800" dirty="0" err="1" smtClean="0"/>
              <a:t>clase</a:t>
            </a:r>
            <a:r>
              <a:rPr lang="en-US" sz="2800" dirty="0" smtClean="0"/>
              <a:t>/tama</a:t>
            </a:r>
            <a:r>
              <a:rPr lang="es-AR" sz="2800" dirty="0" err="1" smtClean="0"/>
              <a:t>ño</a:t>
            </a:r>
            <a:r>
              <a:rPr lang="es-AR" sz="2800" dirty="0" smtClean="0"/>
              <a:t> de</a:t>
            </a:r>
            <a:r>
              <a:rPr lang="en-US" sz="2800" dirty="0" smtClean="0"/>
              <a:t> </a:t>
            </a:r>
            <a:r>
              <a:rPr lang="en-US" sz="2800" dirty="0" err="1" smtClean="0"/>
              <a:t>empresa</a:t>
            </a:r>
            <a:r>
              <a:rPr lang="en-US" sz="2800" dirty="0" smtClean="0"/>
              <a:t>)</a:t>
            </a:r>
          </a:p>
          <a:p>
            <a:r>
              <a:rPr lang="en-US" sz="2800" dirty="0" err="1" smtClean="0"/>
              <a:t>Bancos</a:t>
            </a:r>
            <a:r>
              <a:rPr lang="en-US" sz="2800" dirty="0" smtClean="0"/>
              <a:t> de </a:t>
            </a:r>
            <a:r>
              <a:rPr lang="en-US" sz="2800" dirty="0" err="1" smtClean="0"/>
              <a:t>canales</a:t>
            </a:r>
            <a:r>
              <a:rPr lang="en-US" sz="2800" dirty="0" smtClean="0"/>
              <a:t> </a:t>
            </a:r>
            <a:r>
              <a:rPr lang="en-US" sz="2800" dirty="0" err="1" smtClean="0"/>
              <a:t>conectados</a:t>
            </a:r>
            <a:r>
              <a:rPr lang="en-US" sz="2800" dirty="0" smtClean="0"/>
              <a:t> </a:t>
            </a:r>
            <a:r>
              <a:rPr lang="en-US" sz="2800" dirty="0" err="1" smtClean="0"/>
              <a:t>por</a:t>
            </a:r>
            <a:r>
              <a:rPr lang="en-US" sz="2800" dirty="0" smtClean="0"/>
              <a:t> USB</a:t>
            </a:r>
          </a:p>
          <a:p>
            <a:r>
              <a:rPr lang="en-US" sz="2800" dirty="0" smtClean="0"/>
              <a:t>Interface </a:t>
            </a:r>
            <a:r>
              <a:rPr lang="en-US" sz="2800" dirty="0" err="1" smtClean="0"/>
              <a:t>para</a:t>
            </a:r>
            <a:r>
              <a:rPr lang="en-US" sz="2800" dirty="0" smtClean="0"/>
              <a:t> </a:t>
            </a:r>
            <a:r>
              <a:rPr lang="en-US" sz="2800" dirty="0" err="1" smtClean="0"/>
              <a:t>Sistema</a:t>
            </a:r>
            <a:r>
              <a:rPr lang="en-US" sz="2800" dirty="0" smtClean="0"/>
              <a:t> de </a:t>
            </a:r>
            <a:r>
              <a:rPr lang="en-US" sz="2800" dirty="0" err="1" smtClean="0"/>
              <a:t>Administrac</a:t>
            </a:r>
            <a:r>
              <a:rPr lang="es-AR" sz="2800" dirty="0" smtClean="0"/>
              <a:t>ión </a:t>
            </a:r>
            <a:br>
              <a:rPr lang="es-AR" sz="2800" dirty="0" smtClean="0"/>
            </a:br>
            <a:r>
              <a:rPr lang="es-AR" sz="2800" dirty="0" smtClean="0"/>
              <a:t>de Propiedades (PMS) para Hotelería</a:t>
            </a:r>
          </a:p>
          <a:p>
            <a:r>
              <a:rPr lang="en-US" sz="2800" dirty="0" err="1" smtClean="0"/>
              <a:t>Mecanismos</a:t>
            </a:r>
            <a:r>
              <a:rPr lang="en-US" sz="2800" dirty="0" smtClean="0"/>
              <a:t> de </a:t>
            </a:r>
            <a:r>
              <a:rPr lang="en-US" sz="2800" dirty="0" err="1" smtClean="0"/>
              <a:t>redundancia</a:t>
            </a:r>
            <a:r>
              <a:rPr lang="en-US" sz="2800" dirty="0" smtClean="0"/>
              <a:t> </a:t>
            </a:r>
            <a:r>
              <a:rPr lang="en-US" sz="2800" dirty="0" err="1" smtClean="0"/>
              <a:t>incorporados</a:t>
            </a:r>
            <a:endParaRPr lang="en-US" sz="2800" dirty="0" smtClean="0"/>
          </a:p>
          <a:p>
            <a:pPr lvl="1"/>
            <a:r>
              <a:rPr lang="en-US" sz="2200" dirty="0" smtClean="0"/>
              <a:t>TwinStar™, Rapid Recovery™, </a:t>
            </a:r>
            <a:r>
              <a:rPr lang="en-US" sz="2200" dirty="0" err="1" smtClean="0"/>
              <a:t>Alimentación</a:t>
            </a:r>
            <a:r>
              <a:rPr lang="en-US" sz="2200" dirty="0" smtClean="0"/>
              <a:t> </a:t>
            </a:r>
            <a:r>
              <a:rPr lang="en-US" sz="2200" dirty="0" err="1" smtClean="0"/>
              <a:t>redundante</a:t>
            </a:r>
            <a:endParaRPr lang="en-US" sz="2200" dirty="0" smtClean="0"/>
          </a:p>
          <a:p>
            <a:r>
              <a:rPr lang="en-US" sz="2800" dirty="0" smtClean="0"/>
              <a:t>Drivers de Xorcom: son </a:t>
            </a:r>
            <a:r>
              <a:rPr lang="en-US" sz="2800" dirty="0" err="1" smtClean="0"/>
              <a:t>componentes</a:t>
            </a:r>
            <a:r>
              <a:rPr lang="en-US" sz="2800" dirty="0" smtClean="0"/>
              <a:t> </a:t>
            </a:r>
            <a:r>
              <a:rPr lang="en-US" sz="2800" dirty="0" err="1" smtClean="0"/>
              <a:t>est</a:t>
            </a:r>
            <a:r>
              <a:rPr lang="es-AR" sz="2800" dirty="0" err="1" smtClean="0"/>
              <a:t>ándar</a:t>
            </a:r>
            <a:r>
              <a:rPr lang="es-AR" sz="2800" dirty="0" smtClean="0"/>
              <a:t> </a:t>
            </a:r>
            <a:br>
              <a:rPr lang="es-AR" sz="2800" dirty="0" smtClean="0"/>
            </a:br>
            <a:r>
              <a:rPr lang="es-AR" sz="2800" dirty="0" smtClean="0"/>
              <a:t>en </a:t>
            </a:r>
            <a:r>
              <a:rPr lang="en-US" sz="2800" dirty="0" smtClean="0"/>
              <a:t>Asterisk </a:t>
            </a:r>
            <a:r>
              <a:rPr lang="en-US" sz="2800" dirty="0" err="1" smtClean="0"/>
              <a:t>desde</a:t>
            </a:r>
            <a:r>
              <a:rPr lang="en-US" sz="2800" dirty="0" smtClean="0"/>
              <a:t> la </a:t>
            </a:r>
            <a:r>
              <a:rPr lang="en-US" sz="2800" dirty="0" err="1" smtClean="0"/>
              <a:t>vers</a:t>
            </a:r>
            <a:r>
              <a:rPr lang="es-AR" sz="2800" dirty="0" smtClean="0"/>
              <a:t>ión</a:t>
            </a:r>
            <a:r>
              <a:rPr lang="en-US" sz="2800" dirty="0" smtClean="0"/>
              <a:t> 1.2.4 (Feb ‘06)</a:t>
            </a:r>
          </a:p>
        </p:txBody>
      </p:sp>
      <p:pic>
        <p:nvPicPr>
          <p:cNvPr id="10" name="Picture 5" descr="XPP_logo.jpg"/>
          <p:cNvPicPr>
            <a:picLocks noChangeAspect="1"/>
          </p:cNvPicPr>
          <p:nvPr/>
        </p:nvPicPr>
        <p:blipFill>
          <a:blip r:embed="rId3" cstate="screen"/>
          <a:srcRect/>
          <a:stretch>
            <a:fillRect/>
          </a:stretch>
        </p:blipFill>
        <p:spPr bwMode="auto">
          <a:xfrm>
            <a:off x="7848600" y="1371600"/>
            <a:ext cx="1100328" cy="728386"/>
          </a:xfrm>
          <a:prstGeom prst="roundRect">
            <a:avLst>
              <a:gd name="adj" fmla="val 0"/>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BOS-ITEXPO-2009-WEST-SMALL.png"/>
          <p:cNvPicPr>
            <a:picLocks noChangeAspect="1"/>
          </p:cNvPicPr>
          <p:nvPr/>
        </p:nvPicPr>
        <p:blipFill>
          <a:blip r:embed="rId4" cstate="print"/>
          <a:stretch>
            <a:fillRect/>
          </a:stretch>
        </p:blipFill>
        <p:spPr>
          <a:xfrm>
            <a:off x="7924800" y="3810000"/>
            <a:ext cx="1224989" cy="730912"/>
          </a:xfrm>
          <a:prstGeom prst="rect">
            <a:avLst/>
          </a:prstGeom>
          <a:ln>
            <a:noFill/>
          </a:ln>
          <a:effectLst>
            <a:outerShdw blurRad="292100" dist="139700" dir="2700000" algn="tl" rotWithShape="0">
              <a:srgbClr val="333333">
                <a:alpha val="65000"/>
              </a:srgbClr>
            </a:outerShdw>
          </a:effectLst>
        </p:spPr>
      </p:pic>
      <p:pic>
        <p:nvPicPr>
          <p:cNvPr id="11" name="Picture 10" descr="IT_09_East_BOS.png"/>
          <p:cNvPicPr>
            <a:picLocks noChangeAspect="1"/>
          </p:cNvPicPr>
          <p:nvPr/>
        </p:nvPicPr>
        <p:blipFill>
          <a:blip r:embed="rId5" cstate="print"/>
          <a:stretch>
            <a:fillRect/>
          </a:stretch>
        </p:blipFill>
        <p:spPr>
          <a:xfrm>
            <a:off x="7787640" y="5486400"/>
            <a:ext cx="1280160" cy="627337"/>
          </a:xfrm>
          <a:prstGeom prst="rect">
            <a:avLst/>
          </a:prstGeom>
          <a:ln>
            <a:noFill/>
          </a:ln>
          <a:effectLst>
            <a:outerShdw blurRad="292100" dist="139700" dir="2700000" algn="tl" rotWithShape="0">
              <a:srgbClr val="333333">
                <a:alpha val="65000"/>
              </a:srgbClr>
            </a:outerShdw>
          </a:effectLst>
        </p:spPr>
      </p:pic>
      <p:pic>
        <p:nvPicPr>
          <p:cNvPr id="7" name="Picture 6" descr="itexpo-west-2010-bos.png"/>
          <p:cNvPicPr>
            <a:picLocks noChangeAspect="1"/>
          </p:cNvPicPr>
          <p:nvPr/>
        </p:nvPicPr>
        <p:blipFill>
          <a:blip r:embed="rId6" cstate="print"/>
          <a:stretch>
            <a:fillRect/>
          </a:stretch>
        </p:blipFill>
        <p:spPr>
          <a:xfrm>
            <a:off x="7970520" y="2209800"/>
            <a:ext cx="1097280" cy="751637"/>
          </a:xfrm>
          <a:prstGeom prst="rect">
            <a:avLst/>
          </a:prstGeom>
          <a:ln>
            <a:noFill/>
          </a:ln>
          <a:effectLst>
            <a:outerShdw blurRad="292100" dist="139700" dir="2700000" algn="tl" rotWithShape="0">
              <a:srgbClr val="333333">
                <a:alpha val="65000"/>
              </a:srgbClr>
            </a:outerShdw>
          </a:effectLst>
        </p:spPr>
      </p:pic>
      <p:pic>
        <p:nvPicPr>
          <p:cNvPr id="12" name="Picture 11" descr="bos-itexpo-2010-east-small.png"/>
          <p:cNvPicPr>
            <a:picLocks noChangeAspect="1"/>
          </p:cNvPicPr>
          <p:nvPr/>
        </p:nvPicPr>
        <p:blipFill>
          <a:blip r:embed="rId7" cstate="print"/>
          <a:stretch>
            <a:fillRect/>
          </a:stretch>
        </p:blipFill>
        <p:spPr>
          <a:xfrm>
            <a:off x="8001000" y="4648200"/>
            <a:ext cx="1066800" cy="704089"/>
          </a:xfrm>
          <a:prstGeom prst="rect">
            <a:avLst/>
          </a:prstGeom>
          <a:ln>
            <a:noFill/>
          </a:ln>
          <a:effectLst>
            <a:outerShdw blurRad="292100" dist="139700" dir="2700000" algn="tl" rotWithShape="0">
              <a:srgbClr val="333333">
                <a:alpha val="65000"/>
              </a:srgbClr>
            </a:outerShdw>
          </a:effectLst>
        </p:spPr>
      </p:pic>
      <p:pic>
        <p:nvPicPr>
          <p:cNvPr id="15" name="Picture 14" descr="itexpo-bos-2011-east-small.png"/>
          <p:cNvPicPr>
            <a:picLocks noChangeAspect="1"/>
          </p:cNvPicPr>
          <p:nvPr/>
        </p:nvPicPr>
        <p:blipFill>
          <a:blip r:embed="rId8" cstate="print"/>
          <a:stretch>
            <a:fillRect/>
          </a:stretch>
        </p:blipFill>
        <p:spPr>
          <a:xfrm>
            <a:off x="7970520" y="2971800"/>
            <a:ext cx="1097280" cy="7516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up)">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up)">
                                      <p:cBhvr>
                                        <p:cTn id="12" dur="10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up)">
                                      <p:cBhvr>
                                        <p:cTn id="17" dur="10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up)">
                                      <p:cBhvr>
                                        <p:cTn id="22" dur="10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wipe(up)">
                                      <p:cBhvr>
                                        <p:cTn id="27" dur="1000"/>
                                        <p:tgtEl>
                                          <p:spTgt spid="15363">
                                            <p:txEl>
                                              <p:pRg st="4" end="4"/>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5363">
                                            <p:txEl>
                                              <p:pRg st="5" end="5"/>
                                            </p:txEl>
                                          </p:spTgt>
                                        </p:tgtEl>
                                        <p:attrNameLst>
                                          <p:attrName>style.visibility</p:attrName>
                                        </p:attrNameLst>
                                      </p:cBhvr>
                                      <p:to>
                                        <p:strVal val="visible"/>
                                      </p:to>
                                    </p:set>
                                    <p:animEffect transition="in" filter="wipe(up)">
                                      <p:cBhvr>
                                        <p:cTn id="30" dur="1000"/>
                                        <p:tgtEl>
                                          <p:spTgt spid="1536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Effect transition="in" filter="wipe(up)">
                                      <p:cBhvr>
                                        <p:cTn id="35" dur="10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Fuente</a:t>
            </a:r>
            <a:r>
              <a:rPr lang="en-US" sz="3600" dirty="0" smtClean="0"/>
              <a:t> de </a:t>
            </a:r>
            <a:r>
              <a:rPr lang="en-US" sz="3600" dirty="0" err="1" smtClean="0"/>
              <a:t>Alimentación</a:t>
            </a:r>
            <a:r>
              <a:rPr lang="en-US" sz="3600" dirty="0" smtClean="0"/>
              <a:t> </a:t>
            </a:r>
            <a:r>
              <a:rPr lang="en-US" sz="3600" dirty="0" err="1" smtClean="0"/>
              <a:t>Redundante</a:t>
            </a:r>
            <a:endParaRPr lang="en-US" sz="3600" dirty="0"/>
          </a:p>
        </p:txBody>
      </p:sp>
      <p:sp>
        <p:nvSpPr>
          <p:cNvPr id="7" name="Content Placeholder 6"/>
          <p:cNvSpPr>
            <a:spLocks noGrp="1"/>
          </p:cNvSpPr>
          <p:nvPr>
            <p:ph idx="1"/>
          </p:nvPr>
        </p:nvSpPr>
        <p:spPr/>
        <p:txBody>
          <a:bodyPr/>
          <a:lstStyle/>
          <a:p>
            <a:r>
              <a:rPr lang="en-US" sz="2500" dirty="0" err="1" smtClean="0"/>
              <a:t>Sistema</a:t>
            </a:r>
            <a:r>
              <a:rPr lang="en-US" sz="2500" dirty="0" smtClean="0"/>
              <a:t> </a:t>
            </a:r>
            <a:r>
              <a:rPr lang="en-US" sz="2500" dirty="0" err="1" smtClean="0"/>
              <a:t>controlado</a:t>
            </a:r>
            <a:r>
              <a:rPr lang="en-US" sz="2500" dirty="0" smtClean="0"/>
              <a:t> </a:t>
            </a:r>
            <a:r>
              <a:rPr lang="en-US" sz="2500" dirty="0" err="1" smtClean="0"/>
              <a:t>por</a:t>
            </a:r>
            <a:r>
              <a:rPr lang="en-US" sz="2500" dirty="0" smtClean="0"/>
              <a:t> Micro-</a:t>
            </a:r>
            <a:r>
              <a:rPr lang="en-US" sz="2500" dirty="0" err="1" smtClean="0"/>
              <a:t>Ordenador</a:t>
            </a:r>
            <a:endParaRPr lang="en-US" sz="2500" dirty="0" smtClean="0"/>
          </a:p>
          <a:p>
            <a:r>
              <a:rPr lang="en-US" sz="2500" dirty="0" err="1" smtClean="0"/>
              <a:t>Soporta</a:t>
            </a:r>
            <a:r>
              <a:rPr lang="en-US" sz="2500" dirty="0" smtClean="0"/>
              <a:t> hasta 16 Astribanks (512 </a:t>
            </a:r>
            <a:r>
              <a:rPr lang="en-US" sz="2500" dirty="0" err="1" smtClean="0"/>
              <a:t>puertos</a:t>
            </a:r>
            <a:r>
              <a:rPr lang="en-US" sz="2500" dirty="0" smtClean="0"/>
              <a:t> </a:t>
            </a:r>
            <a:r>
              <a:rPr lang="en-US" sz="2500" dirty="0" err="1" smtClean="0"/>
              <a:t>analógicos</a:t>
            </a:r>
            <a:r>
              <a:rPr lang="en-US" sz="2500" dirty="0" smtClean="0"/>
              <a:t>)</a:t>
            </a:r>
          </a:p>
          <a:p>
            <a:r>
              <a:rPr lang="en-US" sz="2500" dirty="0" err="1" smtClean="0"/>
              <a:t>Monitoreo</a:t>
            </a:r>
            <a:r>
              <a:rPr lang="en-US" sz="2500" dirty="0" smtClean="0"/>
              <a:t> </a:t>
            </a:r>
            <a:r>
              <a:rPr lang="en-US" sz="2500" dirty="0" err="1" smtClean="0"/>
              <a:t>constante</a:t>
            </a:r>
            <a:r>
              <a:rPr lang="en-US" sz="2500" dirty="0" smtClean="0"/>
              <a:t> de </a:t>
            </a:r>
            <a:r>
              <a:rPr lang="en-US" sz="2500" dirty="0" err="1" smtClean="0"/>
              <a:t>las</a:t>
            </a:r>
            <a:r>
              <a:rPr lang="en-US" sz="2500" dirty="0" smtClean="0"/>
              <a:t> </a:t>
            </a:r>
            <a:r>
              <a:rPr lang="en-US" sz="2500" dirty="0" err="1" smtClean="0"/>
              <a:t>necesidades</a:t>
            </a:r>
            <a:r>
              <a:rPr lang="en-US" sz="2500" dirty="0" smtClean="0"/>
              <a:t> de </a:t>
            </a:r>
            <a:r>
              <a:rPr lang="en-US" sz="2500" dirty="0" err="1" smtClean="0"/>
              <a:t>alimentación</a:t>
            </a:r>
            <a:endParaRPr lang="en-US" sz="2500" dirty="0" smtClean="0"/>
          </a:p>
          <a:p>
            <a:r>
              <a:rPr lang="en-US" sz="2500" dirty="0" smtClean="0"/>
              <a:t>En </a:t>
            </a:r>
            <a:r>
              <a:rPr lang="en-US" sz="2500" dirty="0" err="1" smtClean="0"/>
              <a:t>caso</a:t>
            </a:r>
            <a:r>
              <a:rPr lang="en-US" sz="2500" dirty="0" smtClean="0"/>
              <a:t> de </a:t>
            </a:r>
            <a:r>
              <a:rPr lang="en-US" sz="2500" dirty="0" err="1" smtClean="0"/>
              <a:t>desperfecto</a:t>
            </a:r>
            <a:r>
              <a:rPr lang="en-US" sz="2500" dirty="0" smtClean="0"/>
              <a:t>:</a:t>
            </a:r>
          </a:p>
          <a:p>
            <a:pPr lvl="1"/>
            <a:r>
              <a:rPr lang="en-US" sz="2500" dirty="0" err="1" smtClean="0"/>
              <a:t>Alerta</a:t>
            </a:r>
            <a:r>
              <a:rPr lang="en-US" sz="2500" dirty="0" smtClean="0"/>
              <a:t> </a:t>
            </a:r>
            <a:r>
              <a:rPr lang="en-US" sz="2500" dirty="0" err="1" smtClean="0"/>
              <a:t>automática</a:t>
            </a:r>
            <a:r>
              <a:rPr lang="en-US" sz="2500" dirty="0" smtClean="0"/>
              <a:t> al </a:t>
            </a:r>
            <a:r>
              <a:rPr lang="en-US" sz="2500" dirty="0" err="1" smtClean="0"/>
              <a:t>administrador</a:t>
            </a:r>
            <a:r>
              <a:rPr lang="en-US" sz="2500" dirty="0" smtClean="0"/>
              <a:t> del </a:t>
            </a:r>
            <a:r>
              <a:rPr lang="en-US" sz="2500" dirty="0" err="1" smtClean="0"/>
              <a:t>sistema</a:t>
            </a:r>
            <a:endParaRPr lang="en-US" sz="2500" dirty="0" smtClean="0"/>
          </a:p>
          <a:p>
            <a:pPr lvl="1"/>
            <a:r>
              <a:rPr lang="en-US" sz="2500" dirty="0" smtClean="0"/>
              <a:t>Balance de </a:t>
            </a:r>
            <a:r>
              <a:rPr lang="en-US" sz="2500" dirty="0" err="1" smtClean="0"/>
              <a:t>carga</a:t>
            </a:r>
            <a:r>
              <a:rPr lang="en-US" sz="2500" dirty="0" smtClean="0"/>
              <a:t> entre </a:t>
            </a:r>
            <a:r>
              <a:rPr lang="en-US" sz="2500" dirty="0" err="1" smtClean="0"/>
              <a:t>las</a:t>
            </a:r>
            <a:r>
              <a:rPr lang="en-US" sz="2500" dirty="0" smtClean="0"/>
              <a:t> </a:t>
            </a:r>
            <a:r>
              <a:rPr lang="en-US" sz="2500" dirty="0" err="1" smtClean="0"/>
              <a:t>unidades</a:t>
            </a:r>
            <a:r>
              <a:rPr lang="en-US" sz="2500" dirty="0" smtClean="0"/>
              <a:t> </a:t>
            </a:r>
            <a:r>
              <a:rPr lang="en-US" sz="2500" dirty="0" err="1" smtClean="0"/>
              <a:t>restantes</a:t>
            </a:r>
            <a:endParaRPr lang="en-US" sz="2500" dirty="0" smtClean="0"/>
          </a:p>
          <a:p>
            <a:r>
              <a:rPr lang="en-US" sz="2500" dirty="0" err="1" smtClean="0"/>
              <a:t>Soporta</a:t>
            </a:r>
            <a:r>
              <a:rPr lang="en-US" sz="2500" dirty="0" smtClean="0"/>
              <a:t> hasta 8 hubs de 4 </a:t>
            </a:r>
            <a:r>
              <a:rPr lang="en-US" sz="2500" dirty="0" err="1" smtClean="0"/>
              <a:t>puertos</a:t>
            </a:r>
            <a:r>
              <a:rPr lang="en-US" sz="2500" dirty="0" smtClean="0"/>
              <a:t> USB 2.0 </a:t>
            </a:r>
            <a:r>
              <a:rPr lang="en-US" sz="2500" dirty="0" err="1" smtClean="0"/>
              <a:t>cada</a:t>
            </a:r>
            <a:r>
              <a:rPr lang="en-US" sz="2500" dirty="0" smtClean="0"/>
              <a:t> </a:t>
            </a:r>
            <a:r>
              <a:rPr lang="en-US" sz="2500" dirty="0" err="1" smtClean="0"/>
              <a:t>uno</a:t>
            </a:r>
            <a:r>
              <a:rPr lang="en-US" sz="2500" dirty="0" smtClean="0"/>
              <a:t>; 32 </a:t>
            </a:r>
            <a:r>
              <a:rPr lang="en-US" sz="2500" dirty="0" err="1" smtClean="0"/>
              <a:t>conexiones</a:t>
            </a:r>
            <a:r>
              <a:rPr lang="en-US" sz="2500" dirty="0" smtClean="0"/>
              <a:t> USB 2.0</a:t>
            </a:r>
          </a:p>
        </p:txBody>
      </p:sp>
      <p:pic>
        <p:nvPicPr>
          <p:cNvPr id="5" name="Picture 4" descr="transparent.png"/>
          <p:cNvPicPr>
            <a:picLocks noChangeAspect="1"/>
          </p:cNvPicPr>
          <p:nvPr/>
        </p:nvPicPr>
        <p:blipFill>
          <a:blip r:embed="rId2" cstate="print"/>
          <a:stretch>
            <a:fillRect/>
          </a:stretch>
        </p:blipFill>
        <p:spPr>
          <a:xfrm>
            <a:off x="3810000" y="4953000"/>
            <a:ext cx="4972744" cy="1276528"/>
          </a:xfrm>
          <a:prstGeom prst="rect">
            <a:avLst/>
          </a:prstGeom>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1000"/>
                                        <p:tgtEl>
                                          <p:spTgt spid="7">
                                            <p:txEl>
                                              <p:pRg st="3" end="3"/>
                                            </p:txEl>
                                          </p:spTgt>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1000"/>
                                        <p:tgtEl>
                                          <p:spTgt spid="7">
                                            <p:txEl>
                                              <p:pRg st="4" end="4"/>
                                            </p:txEl>
                                          </p:spTgt>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up)">
                                      <p:cBhvr>
                                        <p:cTn id="30" dur="10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wipe(up)">
                                      <p:cBhvr>
                                        <p:cTn id="35"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err="1" smtClean="0"/>
              <a:t>Cálculo</a:t>
            </a:r>
            <a:r>
              <a:rPr lang="en-US" dirty="0" smtClean="0"/>
              <a:t> de # de </a:t>
            </a:r>
            <a:r>
              <a:rPr lang="en-US" dirty="0" err="1" smtClean="0"/>
              <a:t>fuentes</a:t>
            </a:r>
            <a:r>
              <a:rPr lang="en-US" dirty="0" smtClean="0"/>
              <a:t> de </a:t>
            </a:r>
            <a:r>
              <a:rPr lang="en-US" dirty="0" err="1" smtClean="0"/>
              <a:t>alimentación</a:t>
            </a:r>
            <a:r>
              <a:rPr lang="en-US" dirty="0" smtClean="0"/>
              <a:t> </a:t>
            </a:r>
            <a:r>
              <a:rPr lang="en-US" dirty="0" err="1" smtClean="0"/>
              <a:t>necesarias</a:t>
            </a:r>
            <a:endParaRPr lang="en-US" dirty="0"/>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158217068"/>
              </p:ext>
            </p:extLst>
          </p:nvPr>
        </p:nvGraphicFramePr>
        <p:xfrm>
          <a:off x="1752600" y="1389380"/>
          <a:ext cx="5676900" cy="4079240"/>
        </p:xfrm>
        <a:graphic>
          <a:graphicData uri="http://schemas.openxmlformats.org/drawingml/2006/table">
            <a:tbl>
              <a:tblPr firstRow="1" bandRow="1">
                <a:tableStyleId>{5C22544A-7EE6-4342-B048-85BDC9FD1C3A}</a:tableStyleId>
              </a:tblPr>
              <a:tblGrid>
                <a:gridCol w="2838450"/>
                <a:gridCol w="2838450"/>
              </a:tblGrid>
              <a:tr h="370840">
                <a:tc gridSpan="2">
                  <a:txBody>
                    <a:bodyPr/>
                    <a:lstStyle/>
                    <a:p>
                      <a:pPr algn="ctr"/>
                      <a:r>
                        <a:rPr lang="en-US" dirty="0" smtClean="0"/>
                        <a:t>Call Center  (100% de</a:t>
                      </a:r>
                      <a:r>
                        <a:rPr lang="en-US" baseline="0" dirty="0" smtClean="0"/>
                        <a:t> </a:t>
                      </a:r>
                      <a:r>
                        <a:rPr lang="en-US" baseline="0" dirty="0" err="1" smtClean="0"/>
                        <a:t>utilización</a:t>
                      </a:r>
                      <a:r>
                        <a:rPr lang="en-US" dirty="0" smtClean="0"/>
                        <a:t>)</a:t>
                      </a:r>
                    </a:p>
                  </a:txBody>
                  <a:tcPr/>
                </a:tc>
                <a:tc hMerge="1">
                  <a:txBody>
                    <a:bodyPr/>
                    <a:lstStyle/>
                    <a:p>
                      <a:endParaRPr lang="en-US" dirty="0"/>
                    </a:p>
                  </a:txBody>
                  <a:tcPr/>
                </a:tc>
              </a:tr>
              <a:tr h="370840">
                <a:tc>
                  <a:txBody>
                    <a:bodyPr/>
                    <a:lstStyle/>
                    <a:p>
                      <a:pPr algn="ctr"/>
                      <a:r>
                        <a:rPr lang="en-US" b="1" dirty="0" smtClean="0"/>
                        <a:t># de Astribanks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 </a:t>
                      </a:r>
                      <a:r>
                        <a:rPr lang="en-US" sz="1800" b="1" kern="1200" noProof="0" dirty="0" err="1" smtClean="0">
                          <a:solidFill>
                            <a:schemeClr val="dk1"/>
                          </a:solidFill>
                          <a:latin typeface="+mn-lt"/>
                          <a:ea typeface="+mn-ea"/>
                          <a:cs typeface="+mn-cs"/>
                        </a:rPr>
                        <a:t>fuentes</a:t>
                      </a:r>
                      <a:r>
                        <a:rPr lang="en-US" sz="1800" b="1" kern="1200" noProof="0" dirty="0" smtClean="0">
                          <a:solidFill>
                            <a:schemeClr val="dk1"/>
                          </a:solidFill>
                          <a:latin typeface="+mn-lt"/>
                          <a:ea typeface="+mn-ea"/>
                          <a:cs typeface="+mn-cs"/>
                        </a:rPr>
                        <a:t> de </a:t>
                      </a:r>
                      <a:r>
                        <a:rPr lang="en-US" sz="1800" b="1" kern="1200" noProof="0" dirty="0" err="1" smtClean="0">
                          <a:solidFill>
                            <a:schemeClr val="dk1"/>
                          </a:solidFill>
                          <a:latin typeface="+mn-lt"/>
                          <a:ea typeface="+mn-ea"/>
                          <a:cs typeface="+mn-cs"/>
                        </a:rPr>
                        <a:t>alimentación</a:t>
                      </a:r>
                      <a:r>
                        <a:rPr lang="en-US" sz="1800" b="1" kern="1200" noProof="0" dirty="0" smtClean="0">
                          <a:solidFill>
                            <a:schemeClr val="dk1"/>
                          </a:solidFill>
                          <a:latin typeface="+mn-lt"/>
                          <a:ea typeface="+mn-ea"/>
                          <a:cs typeface="+mn-cs"/>
                        </a:rPr>
                        <a:t> </a:t>
                      </a:r>
                      <a:endParaRPr lang="en-US" sz="1800" b="1" kern="1200" dirty="0">
                        <a:solidFill>
                          <a:schemeClr val="dk1"/>
                        </a:solidFill>
                        <a:latin typeface="+mn-lt"/>
                        <a:ea typeface="+mn-ea"/>
                        <a:cs typeface="+mn-cs"/>
                      </a:endParaRPr>
                    </a:p>
                  </a:txBody>
                  <a:tcPr/>
                </a:tc>
              </a:tr>
              <a:tr h="370840">
                <a:tc>
                  <a:txBody>
                    <a:bodyPr/>
                    <a:lstStyle/>
                    <a:p>
                      <a:pPr algn="ctr"/>
                      <a:r>
                        <a:rPr lang="en-US" dirty="0" smtClean="0"/>
                        <a:t>4</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5-8</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     9-12	</a:t>
                      </a:r>
                      <a:endParaRPr lang="en-US" dirty="0"/>
                    </a:p>
                  </a:txBody>
                  <a:tcPr/>
                </a:tc>
                <a:tc>
                  <a:txBody>
                    <a:bodyPr/>
                    <a:lstStyle/>
                    <a:p>
                      <a:pPr algn="ctr"/>
                      <a:r>
                        <a:rPr lang="en-US" dirty="0" smtClean="0"/>
                        <a:t>4</a:t>
                      </a:r>
                      <a:endParaRPr lang="en-US" dirty="0"/>
                    </a:p>
                  </a:txBody>
                  <a:tcPr/>
                </a:tc>
              </a:tr>
              <a:tr h="370840">
                <a:tc>
                  <a:txBody>
                    <a:bodyPr/>
                    <a:lstStyle/>
                    <a:p>
                      <a:endParaRPr lang="en-US" dirty="0"/>
                    </a:p>
                  </a:txBody>
                  <a:tcPr/>
                </a:tc>
                <a:tc>
                  <a:txBody>
                    <a:bodyPr/>
                    <a:lstStyle/>
                    <a:p>
                      <a:endParaRPr lang="en-US" dirty="0"/>
                    </a:p>
                  </a:txBody>
                  <a:tcPr/>
                </a:tc>
              </a:tr>
              <a:tr h="370840">
                <a:tc gridSpan="2">
                  <a:txBody>
                    <a:bodyPr/>
                    <a:lstStyle/>
                    <a:p>
                      <a:pPr algn="ctr"/>
                      <a:r>
                        <a:rPr lang="en-US" b="1" dirty="0" err="1" smtClean="0">
                          <a:solidFill>
                            <a:schemeClr val="bg1"/>
                          </a:solidFill>
                        </a:rPr>
                        <a:t>Oficina</a:t>
                      </a:r>
                      <a:r>
                        <a:rPr lang="en-US" b="1" baseline="0" dirty="0" smtClean="0">
                          <a:solidFill>
                            <a:schemeClr val="bg1"/>
                          </a:solidFill>
                        </a:rPr>
                        <a:t> </a:t>
                      </a:r>
                      <a:r>
                        <a:rPr lang="en-US" b="1" baseline="0" dirty="0" err="1" smtClean="0">
                          <a:solidFill>
                            <a:schemeClr val="bg1"/>
                          </a:solidFill>
                        </a:rPr>
                        <a:t>Estándar</a:t>
                      </a:r>
                      <a:r>
                        <a:rPr lang="en-US" b="1" baseline="0" dirty="0" smtClean="0">
                          <a:solidFill>
                            <a:schemeClr val="bg1"/>
                          </a:solidFill>
                        </a:rPr>
                        <a:t>  </a:t>
                      </a:r>
                      <a:r>
                        <a:rPr lang="en-US" b="1" dirty="0" smtClean="0">
                          <a:solidFill>
                            <a:schemeClr val="bg1"/>
                          </a:solidFill>
                        </a:rPr>
                        <a:t>(40% de </a:t>
                      </a:r>
                      <a:r>
                        <a:rPr lang="en-US" b="1" dirty="0" err="1" smtClean="0">
                          <a:solidFill>
                            <a:schemeClr val="bg1"/>
                          </a:solidFill>
                        </a:rPr>
                        <a:t>utilización</a:t>
                      </a:r>
                      <a:r>
                        <a:rPr lang="en-US" b="1" dirty="0" smtClean="0">
                          <a:solidFill>
                            <a:schemeClr val="bg1"/>
                          </a:solidFill>
                        </a:rPr>
                        <a:t>)</a:t>
                      </a:r>
                      <a:endParaRPr lang="en-US" b="1" dirty="0">
                        <a:solidFill>
                          <a:schemeClr val="bg1"/>
                        </a:solidFill>
                      </a:endParaRPr>
                    </a:p>
                  </a:txBody>
                  <a:tcPr>
                    <a:solidFill>
                      <a:schemeClr val="accent1"/>
                    </a:solidFill>
                  </a:tcPr>
                </a:tc>
                <a:tc hMerge="1">
                  <a:txBody>
                    <a:bodyPr/>
                    <a:lstStyle/>
                    <a:p>
                      <a:endParaRPr lang="en-US" dirty="0"/>
                    </a:p>
                  </a:txBody>
                  <a:tcPr/>
                </a:tc>
              </a:tr>
              <a:tr h="370840">
                <a:tc>
                  <a:txBody>
                    <a:bodyPr/>
                    <a:lstStyle/>
                    <a:p>
                      <a:pPr algn="ctr"/>
                      <a:r>
                        <a:rPr lang="en-US" b="1" dirty="0" smtClean="0"/>
                        <a:t># de Astribanks</a:t>
                      </a:r>
                      <a:endParaRPr lang="en-US" b="1" dirty="0"/>
                    </a:p>
                  </a:txBody>
                  <a:tcPr/>
                </a:tc>
                <a:tc>
                  <a:txBody>
                    <a:bodyPr/>
                    <a:lstStyle/>
                    <a:p>
                      <a:pPr algn="ctr"/>
                      <a:r>
                        <a:rPr lang="en-US" b="1" dirty="0" smtClean="0"/>
                        <a:t># </a:t>
                      </a:r>
                      <a:r>
                        <a:rPr lang="en-US" sz="1800" b="1" kern="1200" noProof="0" dirty="0" err="1" smtClean="0">
                          <a:solidFill>
                            <a:schemeClr val="dk1"/>
                          </a:solidFill>
                          <a:latin typeface="+mn-lt"/>
                          <a:ea typeface="+mn-ea"/>
                          <a:cs typeface="+mn-cs"/>
                        </a:rPr>
                        <a:t>fuentes</a:t>
                      </a:r>
                      <a:r>
                        <a:rPr lang="en-US" sz="1800" b="1" kern="1200" noProof="0" dirty="0" smtClean="0">
                          <a:solidFill>
                            <a:schemeClr val="dk1"/>
                          </a:solidFill>
                          <a:latin typeface="+mn-lt"/>
                          <a:ea typeface="+mn-ea"/>
                          <a:cs typeface="+mn-cs"/>
                        </a:rPr>
                        <a:t> de </a:t>
                      </a:r>
                      <a:r>
                        <a:rPr lang="en-US" sz="1800" b="1" kern="1200" noProof="0" dirty="0" err="1" smtClean="0">
                          <a:solidFill>
                            <a:schemeClr val="dk1"/>
                          </a:solidFill>
                          <a:latin typeface="+mn-lt"/>
                          <a:ea typeface="+mn-ea"/>
                          <a:cs typeface="+mn-cs"/>
                        </a:rPr>
                        <a:t>alimentación</a:t>
                      </a:r>
                      <a:r>
                        <a:rPr lang="en-US" sz="1800" b="1" kern="1200" noProof="0" dirty="0" smtClean="0">
                          <a:solidFill>
                            <a:schemeClr val="dk1"/>
                          </a:solidFill>
                          <a:latin typeface="+mn-lt"/>
                          <a:ea typeface="+mn-ea"/>
                          <a:cs typeface="+mn-cs"/>
                        </a:rPr>
                        <a:t> </a:t>
                      </a:r>
                      <a:endParaRPr lang="en-US" b="1" dirty="0"/>
                    </a:p>
                  </a:txBody>
                  <a:tcPr/>
                </a:tc>
              </a:tr>
              <a:tr h="370840">
                <a:tc>
                  <a:txBody>
                    <a:bodyPr/>
                    <a:lstStyle/>
                    <a:p>
                      <a:pPr algn="ctr"/>
                      <a:r>
                        <a:rPr lang="en-US" dirty="0" smtClean="0"/>
                        <a:t>8</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9-12</a:t>
                      </a:r>
                      <a:endParaRPr lang="en-US" dirty="0"/>
                    </a:p>
                  </a:txBody>
                  <a:tcPr/>
                </a:tc>
                <a:tc>
                  <a:txBody>
                    <a:bodyPr/>
                    <a:lstStyle/>
                    <a:p>
                      <a:pPr algn="ctr"/>
                      <a:r>
                        <a:rPr lang="en-US" dirty="0" smtClean="0"/>
                        <a:t>3</a:t>
                      </a:r>
                      <a:endParaRPr lang="en-US" dirty="0"/>
                    </a:p>
                  </a:txBody>
                  <a:tcPr/>
                </a:tc>
              </a:tr>
              <a:tr h="370840">
                <a:tc>
                  <a:txBody>
                    <a:bodyPr/>
                    <a:lstStyle/>
                    <a:p>
                      <a:pPr algn="ctr"/>
                      <a:r>
                        <a:rPr lang="en-US" dirty="0" smtClean="0"/>
                        <a:t>13-16</a:t>
                      </a:r>
                      <a:endParaRPr lang="en-US" dirty="0"/>
                    </a:p>
                  </a:txBody>
                  <a:tcPr/>
                </a:tc>
                <a:tc>
                  <a:txBody>
                    <a:bodyPr/>
                    <a:lstStyle/>
                    <a:p>
                      <a:pPr algn="ctr"/>
                      <a:r>
                        <a:rPr lang="en-US" dirty="0" smtClean="0"/>
                        <a:t>4</a:t>
                      </a:r>
                      <a:endParaRPr lang="en-US" dirty="0"/>
                    </a:p>
                  </a:txBody>
                  <a:tcPr/>
                </a:tc>
              </a:tr>
            </a:tbl>
          </a:graphicData>
        </a:graphic>
      </p:graphicFrame>
    </p:spTree>
  </p:cSld>
  <p:clrMapOvr>
    <a:masterClrMapping/>
  </p:clrMapOvr>
  <p:transition advClick="0" advTm="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Fácil recuperación ante desastre</a:t>
            </a:r>
            <a:endParaRPr lang="en-US" dirty="0"/>
          </a:p>
        </p:txBody>
      </p:sp>
      <p:sp>
        <p:nvSpPr>
          <p:cNvPr id="49155" name="Content Placeholder 2"/>
          <p:cNvSpPr>
            <a:spLocks noGrp="1"/>
          </p:cNvSpPr>
          <p:nvPr>
            <p:ph idx="1"/>
          </p:nvPr>
        </p:nvSpPr>
        <p:spPr/>
        <p:txBody>
          <a:bodyPr/>
          <a:lstStyle/>
          <a:p>
            <a:r>
              <a:rPr lang="en-US" dirty="0" err="1" smtClean="0"/>
              <a:t>Ya</a:t>
            </a:r>
            <a:r>
              <a:rPr lang="en-US" dirty="0" smtClean="0"/>
              <a:t> no </a:t>
            </a:r>
            <a:r>
              <a:rPr lang="en-US" dirty="0" err="1" smtClean="0"/>
              <a:t>debe</a:t>
            </a:r>
            <a:r>
              <a:rPr lang="en-US" dirty="0" smtClean="0"/>
              <a:t> </a:t>
            </a:r>
            <a:r>
              <a:rPr lang="en-US" dirty="0" err="1" smtClean="0"/>
              <a:t>preocuparse</a:t>
            </a:r>
            <a:r>
              <a:rPr lang="en-US" dirty="0" smtClean="0"/>
              <a:t> </a:t>
            </a:r>
            <a:r>
              <a:rPr lang="en-US" dirty="0" err="1" smtClean="0"/>
              <a:t>por</a:t>
            </a:r>
            <a:r>
              <a:rPr lang="en-US" dirty="0" smtClean="0"/>
              <a:t>:</a:t>
            </a:r>
          </a:p>
          <a:p>
            <a:pPr lvl="1"/>
            <a:r>
              <a:rPr lang="en-US" dirty="0" err="1" smtClean="0"/>
              <a:t>Desastre</a:t>
            </a:r>
            <a:r>
              <a:rPr lang="en-US" dirty="0" smtClean="0"/>
              <a:t> natural</a:t>
            </a:r>
          </a:p>
          <a:p>
            <a:pPr lvl="1"/>
            <a:r>
              <a:rPr lang="en-US" dirty="0" err="1" smtClean="0"/>
              <a:t>Falla</a:t>
            </a:r>
            <a:r>
              <a:rPr lang="en-US" dirty="0" smtClean="0"/>
              <a:t> de HW</a:t>
            </a:r>
          </a:p>
          <a:p>
            <a:pPr lvl="1"/>
            <a:r>
              <a:rPr lang="en-US" dirty="0" smtClean="0"/>
              <a:t>Error </a:t>
            </a:r>
            <a:r>
              <a:rPr lang="en-US" dirty="0" err="1" smtClean="0"/>
              <a:t>humano</a:t>
            </a:r>
            <a:endParaRPr lang="en-US" dirty="0" smtClean="0">
              <a:hlinkClick r:id="rId3"/>
            </a:endParaRPr>
          </a:p>
          <a:p>
            <a:endParaRPr lang="en-US" dirty="0" smtClean="0">
              <a:hlinkClick r:id="rId3"/>
            </a:endParaRPr>
          </a:p>
          <a:p>
            <a:r>
              <a:rPr lang="en-US" dirty="0" err="1" smtClean="0">
                <a:hlinkClick r:id="rId4"/>
              </a:rPr>
              <a:t>Ahora</a:t>
            </a:r>
            <a:r>
              <a:rPr lang="en-US" dirty="0" smtClean="0">
                <a:hlinkClick r:id="rId4"/>
              </a:rPr>
              <a:t> </a:t>
            </a:r>
            <a:r>
              <a:rPr lang="en-US" dirty="0" err="1" smtClean="0">
                <a:hlinkClick r:id="rId4"/>
              </a:rPr>
              <a:t>puede</a:t>
            </a:r>
            <a:r>
              <a:rPr lang="en-US" dirty="0" smtClean="0">
                <a:hlinkClick r:id="rId4"/>
              </a:rPr>
              <a:t> </a:t>
            </a:r>
            <a:r>
              <a:rPr lang="en-US" dirty="0" err="1" smtClean="0">
                <a:hlinkClick r:id="rId4"/>
              </a:rPr>
              <a:t>crear</a:t>
            </a:r>
            <a:r>
              <a:rPr lang="en-US" dirty="0" smtClean="0">
                <a:hlinkClick r:id="rId4"/>
              </a:rPr>
              <a:t> en </a:t>
            </a:r>
            <a:r>
              <a:rPr lang="en-US" dirty="0" err="1" smtClean="0">
                <a:hlinkClick r:id="rId4"/>
              </a:rPr>
              <a:t>minutos</a:t>
            </a:r>
            <a:r>
              <a:rPr lang="en-US" dirty="0" smtClean="0">
                <a:hlinkClick r:id="rId4"/>
              </a:rPr>
              <a:t>, </a:t>
            </a:r>
            <a:r>
              <a:rPr lang="en-US" dirty="0" err="1" smtClean="0">
                <a:hlinkClick r:id="rId4"/>
              </a:rPr>
              <a:t>guardar</a:t>
            </a:r>
            <a:r>
              <a:rPr lang="en-US" dirty="0" smtClean="0">
                <a:hlinkClick r:id="rId4"/>
              </a:rPr>
              <a:t> y </a:t>
            </a:r>
            <a:r>
              <a:rPr lang="en-US" dirty="0" err="1" smtClean="0">
                <a:hlinkClick r:id="rId4"/>
              </a:rPr>
              <a:t>restaurar</a:t>
            </a:r>
            <a:r>
              <a:rPr lang="en-US" dirty="0" smtClean="0">
                <a:hlinkClick r:id="rId4"/>
              </a:rPr>
              <a:t> los </a:t>
            </a:r>
            <a:r>
              <a:rPr lang="en-US" dirty="0" err="1" smtClean="0">
                <a:hlinkClick r:id="rId4"/>
              </a:rPr>
              <a:t>archivos</a:t>
            </a:r>
            <a:r>
              <a:rPr lang="en-US" dirty="0" smtClean="0">
                <a:hlinkClick r:id="rId4"/>
              </a:rPr>
              <a:t> de </a:t>
            </a:r>
            <a:r>
              <a:rPr lang="en-US" dirty="0" err="1" smtClean="0">
                <a:hlinkClick r:id="rId4"/>
              </a:rPr>
              <a:t>su</a:t>
            </a:r>
            <a:r>
              <a:rPr lang="en-US" dirty="0" smtClean="0">
                <a:hlinkClick r:id="rId4"/>
              </a:rPr>
              <a:t> PBX!</a:t>
            </a:r>
            <a:r>
              <a:rPr lang="en-US" dirty="0" smtClean="0"/>
              <a:t> </a:t>
            </a:r>
          </a:p>
          <a:p>
            <a:endParaRPr lang="en-US" dirty="0" smtClean="0"/>
          </a:p>
        </p:txBody>
      </p:sp>
      <p:pic>
        <p:nvPicPr>
          <p:cNvPr id="116738" name="Picture 2" descr="C:\Documents and Settings\user\Local Settings\Temporary Internet Files\Content.IE5\DC9KPBEY\MCj01605580000[1].wmf"/>
          <p:cNvPicPr>
            <a:picLocks noChangeAspect="1" noChangeArrowheads="1"/>
          </p:cNvPicPr>
          <p:nvPr/>
        </p:nvPicPr>
        <p:blipFill>
          <a:blip r:embed="rId5" cstate="print"/>
          <a:srcRect/>
          <a:stretch>
            <a:fillRect/>
          </a:stretch>
        </p:blipFill>
        <p:spPr bwMode="auto">
          <a:xfrm>
            <a:off x="6934200" y="1066800"/>
            <a:ext cx="2057401" cy="1846200"/>
          </a:xfrm>
          <a:prstGeom prst="ellipse">
            <a:avLst/>
          </a:prstGeom>
          <a:ln>
            <a:noFill/>
          </a:ln>
          <a:effectLst>
            <a:softEdge rad="112500"/>
          </a:effectLst>
        </p:spPr>
      </p:pic>
      <p:pic>
        <p:nvPicPr>
          <p:cNvPr id="116741" name="Picture 5" descr="C:\Documents and Settings\user\Local Settings\Temporary Internet Files\Content.IE5\DC8FD9G1\MCj03009400000[1].wmf"/>
          <p:cNvPicPr>
            <a:picLocks noChangeAspect="1" noChangeArrowheads="1"/>
          </p:cNvPicPr>
          <p:nvPr/>
        </p:nvPicPr>
        <p:blipFill>
          <a:blip r:embed="rId6" cstate="print"/>
          <a:srcRect/>
          <a:stretch>
            <a:fillRect/>
          </a:stretch>
        </p:blipFill>
        <p:spPr bwMode="auto">
          <a:xfrm>
            <a:off x="4724400" y="2297112"/>
            <a:ext cx="1724025" cy="1817688"/>
          </a:xfrm>
          <a:prstGeom prst="rect">
            <a:avLst/>
          </a:prstGeom>
          <a:ln>
            <a:noFill/>
          </a:ln>
          <a:effectLst>
            <a:outerShdw blurRad="292100" dist="139700" dir="2700000" algn="tl" rotWithShape="0">
              <a:srgbClr val="333333">
                <a:alpha val="65000"/>
              </a:srgbClr>
            </a:outerShdw>
          </a:effectLst>
        </p:spPr>
      </p:pic>
      <p:pic>
        <p:nvPicPr>
          <p:cNvPr id="116742" name="Picture 6" descr="C:\Documents and Settings\user\Local Settings\Temporary Internet Files\Content.IE5\C7VFUCTL\MCBD08154_0000[1].wmf"/>
          <p:cNvPicPr>
            <a:picLocks noChangeAspect="1" noChangeArrowheads="1"/>
          </p:cNvPicPr>
          <p:nvPr/>
        </p:nvPicPr>
        <p:blipFill>
          <a:blip r:embed="rId7" cstate="print"/>
          <a:srcRect/>
          <a:stretch>
            <a:fillRect/>
          </a:stretch>
        </p:blipFill>
        <p:spPr bwMode="auto">
          <a:xfrm>
            <a:off x="6858000" y="4935537"/>
            <a:ext cx="1809750" cy="1236663"/>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flipH="1">
            <a:off x="7162800" y="5410200"/>
            <a:ext cx="46037" cy="76200"/>
          </a:xfrm>
          <a:prstGeom prst="ellipse">
            <a:avLst/>
          </a:prstGeom>
          <a:solidFill>
            <a:schemeClr val="accent6">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endParaRPr lang="en-US">
              <a:solidFill>
                <a:srgbClr val="FFFFFF"/>
              </a:solidFill>
              <a:cs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Rapid Recovery: </a:t>
            </a:r>
            <a:br>
              <a:rPr lang="en-US" smtClean="0"/>
            </a:br>
            <a:r>
              <a:rPr lang="en-US" smtClean="0"/>
              <a:t>Copia de Resguardo y Restauración</a:t>
            </a:r>
            <a:endParaRPr lang="en-US" dirty="0"/>
          </a:p>
        </p:txBody>
      </p:sp>
      <p:sp>
        <p:nvSpPr>
          <p:cNvPr id="50179" name="Content Placeholder 4"/>
          <p:cNvSpPr>
            <a:spLocks noGrp="1"/>
          </p:cNvSpPr>
          <p:nvPr>
            <p:ph idx="1"/>
          </p:nvPr>
        </p:nvSpPr>
        <p:spPr>
          <a:xfrm>
            <a:off x="457200" y="1447800"/>
            <a:ext cx="8229600" cy="4525963"/>
          </a:xfrm>
        </p:spPr>
        <p:txBody>
          <a:bodyPr>
            <a:normAutofit fontScale="77500" lnSpcReduction="20000"/>
          </a:bodyPr>
          <a:lstStyle/>
          <a:p>
            <a:r>
              <a:rPr lang="en-US" dirty="0" err="1" smtClean="0"/>
              <a:t>Utilitario</a:t>
            </a:r>
            <a:r>
              <a:rPr lang="en-US" dirty="0" smtClean="0"/>
              <a:t> y </a:t>
            </a:r>
            <a:r>
              <a:rPr lang="en-US" dirty="0" err="1" smtClean="0"/>
              <a:t>espacio</a:t>
            </a:r>
            <a:r>
              <a:rPr lang="en-US" dirty="0" smtClean="0"/>
              <a:t> de </a:t>
            </a:r>
            <a:r>
              <a:rPr lang="en-US" dirty="0" err="1" smtClean="0"/>
              <a:t>almacenamiento</a:t>
            </a:r>
            <a:r>
              <a:rPr lang="en-US" dirty="0" smtClean="0"/>
              <a:t> en Disk-on-Key USB (DOK) de 2GB</a:t>
            </a:r>
          </a:p>
          <a:p>
            <a:r>
              <a:rPr lang="en-US" dirty="0" err="1" smtClean="0"/>
              <a:t>Soporta</a:t>
            </a:r>
            <a:r>
              <a:rPr lang="en-US" dirty="0" smtClean="0"/>
              <a:t> </a:t>
            </a:r>
            <a:r>
              <a:rPr lang="en-US" dirty="0" err="1" smtClean="0"/>
              <a:t>todos</a:t>
            </a:r>
            <a:r>
              <a:rPr lang="en-US" dirty="0" smtClean="0"/>
              <a:t> los </a:t>
            </a:r>
            <a:r>
              <a:rPr lang="en-US" dirty="0" err="1" smtClean="0"/>
              <a:t>modelos</a:t>
            </a:r>
            <a:r>
              <a:rPr lang="en-US" dirty="0" smtClean="0"/>
              <a:t> de PBX IP de Xorcom</a:t>
            </a:r>
          </a:p>
          <a:p>
            <a:r>
              <a:rPr lang="en-US" dirty="0" err="1" smtClean="0"/>
              <a:t>Estándar</a:t>
            </a:r>
            <a:r>
              <a:rPr lang="en-US" dirty="0" smtClean="0"/>
              <a:t> en XE; </a:t>
            </a:r>
            <a:r>
              <a:rPr lang="en-US" dirty="0" err="1" smtClean="0"/>
              <a:t>opcional</a:t>
            </a:r>
            <a:r>
              <a:rPr lang="en-US" dirty="0" smtClean="0"/>
              <a:t> en XR</a:t>
            </a:r>
          </a:p>
          <a:p>
            <a:r>
              <a:rPr lang="en-US" dirty="0" err="1" smtClean="0"/>
              <a:t>Copia</a:t>
            </a:r>
            <a:r>
              <a:rPr lang="en-US" dirty="0" smtClean="0"/>
              <a:t> </a:t>
            </a:r>
            <a:r>
              <a:rPr lang="en-US" dirty="0" err="1" smtClean="0"/>
              <a:t>todos</a:t>
            </a:r>
            <a:r>
              <a:rPr lang="en-US" dirty="0" smtClean="0"/>
              <a:t> los </a:t>
            </a:r>
            <a:r>
              <a:rPr lang="en-US" dirty="0" err="1" smtClean="0"/>
              <a:t>archivos</a:t>
            </a:r>
            <a:r>
              <a:rPr lang="en-US" dirty="0" smtClean="0"/>
              <a:t> del PBX </a:t>
            </a:r>
            <a:r>
              <a:rPr lang="en-US" dirty="0" err="1" smtClean="0"/>
              <a:t>incluyendo</a:t>
            </a:r>
            <a:r>
              <a:rPr lang="en-US" dirty="0" smtClean="0"/>
              <a:t> </a:t>
            </a:r>
            <a:br>
              <a:rPr lang="en-US" dirty="0" smtClean="0"/>
            </a:br>
            <a:r>
              <a:rPr lang="en-US" dirty="0" smtClean="0"/>
              <a:t>lo </a:t>
            </a:r>
            <a:r>
              <a:rPr lang="en-US" dirty="0" err="1" smtClean="0"/>
              <a:t>siguiente</a:t>
            </a:r>
            <a:r>
              <a:rPr lang="en-US" dirty="0" smtClean="0"/>
              <a:t> (</a:t>
            </a:r>
            <a:r>
              <a:rPr lang="en-US" dirty="0" err="1" smtClean="0"/>
              <a:t>definido</a:t>
            </a:r>
            <a:r>
              <a:rPr lang="en-US" dirty="0" smtClean="0"/>
              <a:t> </a:t>
            </a:r>
            <a:r>
              <a:rPr lang="en-US" dirty="0" err="1" smtClean="0"/>
              <a:t>por</a:t>
            </a:r>
            <a:r>
              <a:rPr lang="en-US" dirty="0" smtClean="0"/>
              <a:t> el </a:t>
            </a:r>
            <a:r>
              <a:rPr lang="en-US" dirty="0" err="1" smtClean="0"/>
              <a:t>usuario</a:t>
            </a:r>
            <a:r>
              <a:rPr lang="en-US" dirty="0" smtClean="0"/>
              <a:t>)</a:t>
            </a:r>
          </a:p>
          <a:p>
            <a:pPr lvl="1"/>
            <a:r>
              <a:rPr lang="en-US" dirty="0" err="1" smtClean="0"/>
              <a:t>Archivos</a:t>
            </a:r>
            <a:r>
              <a:rPr lang="en-US" dirty="0" smtClean="0"/>
              <a:t> de </a:t>
            </a:r>
            <a:r>
              <a:rPr lang="en-US" dirty="0" err="1" smtClean="0"/>
              <a:t>configuración</a:t>
            </a:r>
            <a:endParaRPr lang="en-US" dirty="0" smtClean="0"/>
          </a:p>
          <a:p>
            <a:pPr lvl="1"/>
            <a:r>
              <a:rPr lang="en-US" dirty="0" err="1" smtClean="0"/>
              <a:t>Mensajes</a:t>
            </a:r>
            <a:r>
              <a:rPr lang="en-US" dirty="0" smtClean="0"/>
              <a:t> de </a:t>
            </a:r>
            <a:r>
              <a:rPr lang="en-US" dirty="0" err="1" smtClean="0"/>
              <a:t>voz</a:t>
            </a:r>
            <a:r>
              <a:rPr lang="en-US" dirty="0" smtClean="0"/>
              <a:t> (</a:t>
            </a:r>
            <a:r>
              <a:rPr lang="en-US" dirty="0" err="1" smtClean="0"/>
              <a:t>guía</a:t>
            </a:r>
            <a:r>
              <a:rPr lang="en-US" dirty="0" smtClean="0"/>
              <a:t> y del </a:t>
            </a:r>
            <a:r>
              <a:rPr lang="en-US" dirty="0" err="1" smtClean="0"/>
              <a:t>sistema</a:t>
            </a:r>
            <a:r>
              <a:rPr lang="en-US" dirty="0" smtClean="0"/>
              <a:t>)</a:t>
            </a:r>
          </a:p>
          <a:p>
            <a:pPr lvl="1"/>
            <a:r>
              <a:rPr lang="es-AR" dirty="0" smtClean="0"/>
              <a:t>Correo de voz</a:t>
            </a:r>
            <a:endParaRPr lang="en-US" dirty="0" smtClean="0"/>
          </a:p>
          <a:p>
            <a:r>
              <a:rPr lang="en-US" dirty="0" err="1" smtClean="0"/>
              <a:t>Identificación</a:t>
            </a:r>
            <a:r>
              <a:rPr lang="en-US" dirty="0" smtClean="0"/>
              <a:t> de </a:t>
            </a:r>
            <a:r>
              <a:rPr lang="en-US" dirty="0" err="1" smtClean="0"/>
              <a:t>cada</a:t>
            </a:r>
            <a:r>
              <a:rPr lang="en-US" dirty="0" smtClean="0"/>
              <a:t> </a:t>
            </a:r>
            <a:r>
              <a:rPr lang="en-US" dirty="0" err="1" smtClean="0"/>
              <a:t>archivo</a:t>
            </a:r>
            <a:r>
              <a:rPr lang="en-US" dirty="0" smtClean="0"/>
              <a:t> de </a:t>
            </a:r>
            <a:r>
              <a:rPr lang="en-US" dirty="0" err="1" smtClean="0"/>
              <a:t>resguardo</a:t>
            </a:r>
            <a:endParaRPr lang="en-US" dirty="0" smtClean="0"/>
          </a:p>
          <a:p>
            <a:r>
              <a:rPr lang="en-US" dirty="0" smtClean="0"/>
              <a:t>Un </a:t>
            </a:r>
            <a:r>
              <a:rPr lang="en-US" dirty="0" err="1" smtClean="0"/>
              <a:t>único</a:t>
            </a:r>
            <a:r>
              <a:rPr lang="en-US" dirty="0" smtClean="0"/>
              <a:t> DOK </a:t>
            </a:r>
            <a:r>
              <a:rPr lang="en-US" dirty="0" err="1" smtClean="0"/>
              <a:t>para</a:t>
            </a:r>
            <a:r>
              <a:rPr lang="en-US" dirty="0" smtClean="0"/>
              <a:t> </a:t>
            </a:r>
            <a:r>
              <a:rPr lang="en-US" dirty="0" err="1" smtClean="0"/>
              <a:t>múltiples</a:t>
            </a:r>
            <a:r>
              <a:rPr lang="en-US" dirty="0" smtClean="0"/>
              <a:t> backups del </a:t>
            </a:r>
            <a:r>
              <a:rPr lang="en-US" dirty="0" err="1" smtClean="0"/>
              <a:t>sistema</a:t>
            </a:r>
            <a:r>
              <a:rPr lang="en-US" dirty="0" smtClean="0"/>
              <a:t>; </a:t>
            </a:r>
            <a:br>
              <a:rPr lang="en-US" dirty="0" smtClean="0"/>
            </a:br>
            <a:r>
              <a:rPr lang="en-US" dirty="0" err="1" smtClean="0"/>
              <a:t>hasta</a:t>
            </a:r>
            <a:r>
              <a:rPr lang="en-US" dirty="0" smtClean="0"/>
              <a:t> 4 backups </a:t>
            </a:r>
            <a:r>
              <a:rPr lang="en-US" dirty="0" err="1" smtClean="0"/>
              <a:t>diferentes</a:t>
            </a:r>
            <a:r>
              <a:rPr lang="en-US" dirty="0" smtClean="0"/>
              <a:t> en un </a:t>
            </a:r>
            <a:r>
              <a:rPr lang="en-US" dirty="0" err="1" smtClean="0"/>
              <a:t>sólo</a:t>
            </a:r>
            <a:r>
              <a:rPr lang="en-US" dirty="0" smtClean="0"/>
              <a:t> DOK</a:t>
            </a:r>
          </a:p>
        </p:txBody>
      </p:sp>
      <p:sp>
        <p:nvSpPr>
          <p:cNvPr id="50184" name="Subtitle 8"/>
          <p:cNvSpPr txBox="1">
            <a:spLocks/>
          </p:cNvSpPr>
          <p:nvPr/>
        </p:nvSpPr>
        <p:spPr bwMode="auto">
          <a:xfrm>
            <a:off x="1" y="5715000"/>
            <a:ext cx="8610600" cy="579438"/>
          </a:xfrm>
          <a:prstGeom prst="rect">
            <a:avLst/>
          </a:prstGeom>
          <a:noFill/>
          <a:ln w="9525">
            <a:noFill/>
            <a:miter lim="800000"/>
            <a:headEnd/>
            <a:tailEnd/>
          </a:ln>
        </p:spPr>
        <p:txBody>
          <a:bodyPr lIns="91430" tIns="45715" rIns="91430" bIns="45715"/>
          <a:lstStyle/>
          <a:p>
            <a:pPr algn="ctr">
              <a:spcBef>
                <a:spcPct val="20000"/>
              </a:spcBef>
              <a:buClr>
                <a:srgbClr val="D92331"/>
              </a:buClr>
              <a:buFont typeface="Wingdings" pitchFamily="2" charset="2"/>
              <a:buNone/>
            </a:pPr>
            <a:r>
              <a:rPr lang="en-US" i="1" dirty="0">
                <a:latin typeface="Trebuchet MS" pitchFamily="34" charset="0"/>
              </a:rPr>
              <a:t>* </a:t>
            </a:r>
            <a:r>
              <a:rPr lang="en-US" i="1" dirty="0" smtClean="0">
                <a:latin typeface="Trebuchet MS" pitchFamily="34" charset="0"/>
              </a:rPr>
              <a:t>Para XEx000 </a:t>
            </a:r>
            <a:r>
              <a:rPr lang="en-US" i="1" dirty="0">
                <a:latin typeface="Trebuchet MS" pitchFamily="34" charset="0"/>
              </a:rPr>
              <a:t>y</a:t>
            </a:r>
            <a:r>
              <a:rPr lang="en-US" i="1" dirty="0" smtClean="0">
                <a:latin typeface="Trebuchet MS" pitchFamily="34" charset="0"/>
              </a:rPr>
              <a:t> XRx000</a:t>
            </a:r>
            <a:r>
              <a:rPr lang="en-US" i="1" dirty="0">
                <a:latin typeface="Trebuchet MS" pitchFamily="34" charset="0"/>
              </a:rPr>
              <a:t>. </a:t>
            </a:r>
            <a:r>
              <a:rPr lang="en-US" i="1" dirty="0" err="1" smtClean="0">
                <a:latin typeface="Trebuchet MS" pitchFamily="34" charset="0"/>
              </a:rPr>
              <a:t>Soporta</a:t>
            </a:r>
            <a:r>
              <a:rPr lang="en-US" i="1" dirty="0" smtClean="0">
                <a:latin typeface="Trebuchet MS" pitchFamily="34" charset="0"/>
              </a:rPr>
              <a:t> un </a:t>
            </a:r>
            <a:r>
              <a:rPr lang="en-US" i="1" dirty="0" err="1" smtClean="0">
                <a:latin typeface="Trebuchet MS" pitchFamily="34" charset="0"/>
              </a:rPr>
              <a:t>sólo</a:t>
            </a:r>
            <a:r>
              <a:rPr lang="en-US" i="1" dirty="0" smtClean="0">
                <a:latin typeface="Trebuchet MS" pitchFamily="34" charset="0"/>
              </a:rPr>
              <a:t> backup no </a:t>
            </a:r>
            <a:r>
              <a:rPr lang="en-US" i="1" dirty="0" err="1" smtClean="0">
                <a:latin typeface="Trebuchet MS" pitchFamily="34" charset="0"/>
              </a:rPr>
              <a:t>comprimido</a:t>
            </a:r>
            <a:r>
              <a:rPr lang="en-US" i="1" dirty="0" smtClean="0">
                <a:latin typeface="Trebuchet MS" pitchFamily="34" charset="0"/>
              </a:rPr>
              <a:t> de XR1000</a:t>
            </a:r>
            <a:r>
              <a:rPr lang="en-US" i="1" dirty="0">
                <a:latin typeface="Trebuchet MS" pitchFamily="34" charset="0"/>
              </a:rPr>
              <a:t>.</a:t>
            </a:r>
          </a:p>
        </p:txBody>
      </p:sp>
      <p:pic>
        <p:nvPicPr>
          <p:cNvPr id="41985" name="Picture 1"/>
          <p:cNvPicPr>
            <a:picLocks noChangeAspect="1" noChangeArrowheads="1"/>
          </p:cNvPicPr>
          <p:nvPr/>
        </p:nvPicPr>
        <p:blipFill>
          <a:blip r:embed="rId3" cstate="print"/>
          <a:srcRect/>
          <a:stretch>
            <a:fillRect/>
          </a:stretch>
        </p:blipFill>
        <p:spPr bwMode="auto">
          <a:xfrm>
            <a:off x="6611256" y="2895600"/>
            <a:ext cx="2380344" cy="155198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up)">
                                      <p:cBhvr>
                                        <p:cTn id="7" dur="1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up)">
                                      <p:cBhvr>
                                        <p:cTn id="12" dur="10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up)">
                                      <p:cBhvr>
                                        <p:cTn id="17" dur="10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wipe(up)">
                                      <p:cBhvr>
                                        <p:cTn id="22" dur="1000"/>
                                        <p:tgtEl>
                                          <p:spTgt spid="50179">
                                            <p:txEl>
                                              <p:pRg st="3" end="3"/>
                                            </p:txEl>
                                          </p:spTgt>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50179">
                                            <p:txEl>
                                              <p:pRg st="4" end="4"/>
                                            </p:txEl>
                                          </p:spTgt>
                                        </p:tgtEl>
                                        <p:attrNameLst>
                                          <p:attrName>style.visibility</p:attrName>
                                        </p:attrNameLst>
                                      </p:cBhvr>
                                      <p:to>
                                        <p:strVal val="visible"/>
                                      </p:to>
                                    </p:set>
                                    <p:animEffect transition="in" filter="wipe(up)">
                                      <p:cBhvr>
                                        <p:cTn id="26" dur="1000"/>
                                        <p:tgtEl>
                                          <p:spTgt spid="50179">
                                            <p:txEl>
                                              <p:pRg st="4" end="4"/>
                                            </p:txEl>
                                          </p:spTgt>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0179">
                                            <p:txEl>
                                              <p:pRg st="5" end="5"/>
                                            </p:txEl>
                                          </p:spTgt>
                                        </p:tgtEl>
                                        <p:attrNameLst>
                                          <p:attrName>style.visibility</p:attrName>
                                        </p:attrNameLst>
                                      </p:cBhvr>
                                      <p:to>
                                        <p:strVal val="visible"/>
                                      </p:to>
                                    </p:set>
                                    <p:animEffect transition="in" filter="wipe(up)">
                                      <p:cBhvr>
                                        <p:cTn id="30" dur="1000"/>
                                        <p:tgtEl>
                                          <p:spTgt spid="50179">
                                            <p:txEl>
                                              <p:pRg st="5" end="5"/>
                                            </p:txEl>
                                          </p:spTgt>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0179">
                                            <p:txEl>
                                              <p:pRg st="6" end="6"/>
                                            </p:txEl>
                                          </p:spTgt>
                                        </p:tgtEl>
                                        <p:attrNameLst>
                                          <p:attrName>style.visibility</p:attrName>
                                        </p:attrNameLst>
                                      </p:cBhvr>
                                      <p:to>
                                        <p:strVal val="visible"/>
                                      </p:to>
                                    </p:set>
                                    <p:animEffect transition="in" filter="wipe(up)">
                                      <p:cBhvr>
                                        <p:cTn id="34" dur="1000"/>
                                        <p:tgtEl>
                                          <p:spTgt spid="5017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0179">
                                            <p:txEl>
                                              <p:pRg st="7" end="7"/>
                                            </p:txEl>
                                          </p:spTgt>
                                        </p:tgtEl>
                                        <p:attrNameLst>
                                          <p:attrName>style.visibility</p:attrName>
                                        </p:attrNameLst>
                                      </p:cBhvr>
                                      <p:to>
                                        <p:strVal val="visible"/>
                                      </p:to>
                                    </p:set>
                                    <p:animEffect transition="in" filter="wipe(up)">
                                      <p:cBhvr>
                                        <p:cTn id="39" dur="1000"/>
                                        <p:tgtEl>
                                          <p:spTgt spid="5017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0179">
                                            <p:txEl>
                                              <p:pRg st="8" end="8"/>
                                            </p:txEl>
                                          </p:spTgt>
                                        </p:tgtEl>
                                        <p:attrNameLst>
                                          <p:attrName>style.visibility</p:attrName>
                                        </p:attrNameLst>
                                      </p:cBhvr>
                                      <p:to>
                                        <p:strVal val="visible"/>
                                      </p:to>
                                    </p:set>
                                    <p:animEffect transition="in" filter="wipe(up)">
                                      <p:cBhvr>
                                        <p:cTn id="44" dur="1000"/>
                                        <p:tgtEl>
                                          <p:spTgt spid="50179">
                                            <p:txEl>
                                              <p:pRg st="8" end="8"/>
                                            </p:txEl>
                                          </p:spTgt>
                                        </p:tgtEl>
                                      </p:cBhvr>
                                    </p:animEffec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50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P spid="5018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RAID1 Support</a:t>
            </a:r>
            <a:endParaRPr lang="en-US" dirty="0"/>
          </a:p>
        </p:txBody>
      </p:sp>
      <p:sp>
        <p:nvSpPr>
          <p:cNvPr id="48131" name="Content Placeholder 2"/>
          <p:cNvSpPr>
            <a:spLocks noGrp="1"/>
          </p:cNvSpPr>
          <p:nvPr>
            <p:ph idx="1"/>
          </p:nvPr>
        </p:nvSpPr>
        <p:spPr/>
        <p:txBody>
          <a:bodyPr>
            <a:normAutofit fontScale="92500" lnSpcReduction="20000"/>
          </a:bodyPr>
          <a:lstStyle/>
          <a:p>
            <a:r>
              <a:rPr lang="en-US" dirty="0" err="1" smtClean="0"/>
              <a:t>Incrementa</a:t>
            </a:r>
            <a:r>
              <a:rPr lang="en-US" dirty="0" smtClean="0"/>
              <a:t> de forma </a:t>
            </a:r>
            <a:r>
              <a:rPr lang="en-US" dirty="0" err="1" smtClean="0"/>
              <a:t>geométrica</a:t>
            </a:r>
            <a:r>
              <a:rPr lang="en-US" dirty="0" smtClean="0"/>
              <a:t> la </a:t>
            </a:r>
            <a:br>
              <a:rPr lang="en-US" dirty="0" smtClean="0"/>
            </a:br>
            <a:r>
              <a:rPr lang="en-US" dirty="0" err="1" smtClean="0"/>
              <a:t>confiabilidad</a:t>
            </a:r>
            <a:r>
              <a:rPr lang="en-US" dirty="0" smtClean="0"/>
              <a:t> del Disco </a:t>
            </a:r>
            <a:r>
              <a:rPr lang="en-US" dirty="0" err="1" smtClean="0"/>
              <a:t>Duro</a:t>
            </a:r>
            <a:r>
              <a:rPr lang="en-US" dirty="0" smtClean="0"/>
              <a:t> de la PBX-IP</a:t>
            </a:r>
          </a:p>
          <a:p>
            <a:r>
              <a:rPr lang="en-US" dirty="0" smtClean="0"/>
              <a:t>Se </a:t>
            </a:r>
            <a:r>
              <a:rPr lang="en-US" dirty="0" err="1" smtClean="0"/>
              <a:t>provee</a:t>
            </a:r>
            <a:r>
              <a:rPr lang="en-US" dirty="0" smtClean="0"/>
              <a:t> </a:t>
            </a:r>
            <a:r>
              <a:rPr lang="en-US" dirty="0" err="1" smtClean="0"/>
              <a:t>por</a:t>
            </a:r>
            <a:r>
              <a:rPr lang="en-US" dirty="0" smtClean="0"/>
              <a:t> </a:t>
            </a:r>
            <a:r>
              <a:rPr lang="en-US" dirty="0" err="1" smtClean="0"/>
              <a:t>defecto</a:t>
            </a:r>
            <a:r>
              <a:rPr lang="en-US" dirty="0" smtClean="0"/>
              <a:t> en </a:t>
            </a:r>
            <a:r>
              <a:rPr lang="en-US" dirty="0" err="1" smtClean="0"/>
              <a:t>modelos</a:t>
            </a:r>
            <a:r>
              <a:rPr lang="en-US" dirty="0" smtClean="0"/>
              <a:t> </a:t>
            </a:r>
            <a:br>
              <a:rPr lang="en-US" dirty="0" smtClean="0"/>
            </a:br>
            <a:r>
              <a:rPr lang="en-US" dirty="0" smtClean="0"/>
              <a:t>XE2000 y XE3000</a:t>
            </a:r>
          </a:p>
          <a:p>
            <a:r>
              <a:rPr lang="en-US" dirty="0" err="1" smtClean="0"/>
              <a:t>Incluye</a:t>
            </a:r>
            <a:r>
              <a:rPr lang="en-US" dirty="0" smtClean="0"/>
              <a:t> 2 Discos </a:t>
            </a:r>
            <a:r>
              <a:rPr lang="en-US" dirty="0" err="1" smtClean="0"/>
              <a:t>Duros</a:t>
            </a:r>
            <a:r>
              <a:rPr lang="en-US" dirty="0" smtClean="0"/>
              <a:t>; </a:t>
            </a:r>
            <a:r>
              <a:rPr lang="en-US" dirty="0" err="1" smtClean="0"/>
              <a:t>todos</a:t>
            </a:r>
            <a:r>
              <a:rPr lang="en-US" dirty="0" smtClean="0"/>
              <a:t> los </a:t>
            </a:r>
            <a:r>
              <a:rPr lang="en-US" dirty="0" err="1" smtClean="0"/>
              <a:t>bloques</a:t>
            </a:r>
            <a:r>
              <a:rPr lang="en-US" dirty="0" smtClean="0"/>
              <a:t> </a:t>
            </a:r>
            <a:br>
              <a:rPr lang="en-US" dirty="0" smtClean="0"/>
            </a:br>
            <a:r>
              <a:rPr lang="en-US" dirty="0" err="1" smtClean="0"/>
              <a:t>están</a:t>
            </a:r>
            <a:r>
              <a:rPr lang="en-US" dirty="0" smtClean="0"/>
              <a:t> </a:t>
            </a:r>
            <a:r>
              <a:rPr lang="en-US" dirty="0" err="1" smtClean="0"/>
              <a:t>replicados</a:t>
            </a:r>
            <a:r>
              <a:rPr lang="en-US" dirty="0" smtClean="0"/>
              <a:t> (</a:t>
            </a:r>
            <a:r>
              <a:rPr lang="en-US" dirty="0" err="1" smtClean="0"/>
              <a:t>espejo</a:t>
            </a:r>
            <a:r>
              <a:rPr lang="en-US" dirty="0" smtClean="0"/>
              <a:t>)</a:t>
            </a:r>
          </a:p>
          <a:p>
            <a:r>
              <a:rPr lang="en-US" dirty="0" smtClean="0"/>
              <a:t>Si el Disco </a:t>
            </a:r>
            <a:r>
              <a:rPr lang="en-US" dirty="0" err="1" smtClean="0"/>
              <a:t>activo</a:t>
            </a:r>
            <a:r>
              <a:rPr lang="en-US" dirty="0" smtClean="0"/>
              <a:t> </a:t>
            </a:r>
            <a:r>
              <a:rPr lang="en-US" dirty="0" err="1" smtClean="0"/>
              <a:t>falla</a:t>
            </a:r>
            <a:r>
              <a:rPr lang="en-US" dirty="0" smtClean="0"/>
              <a:t>, el </a:t>
            </a:r>
            <a:r>
              <a:rPr lang="en-US" dirty="0" err="1" smtClean="0"/>
              <a:t>segundo</a:t>
            </a:r>
            <a:r>
              <a:rPr lang="en-US" dirty="0" smtClean="0"/>
              <a:t> </a:t>
            </a:r>
            <a:r>
              <a:rPr lang="en-US" dirty="0" err="1" smtClean="0"/>
              <a:t>toma</a:t>
            </a:r>
            <a:r>
              <a:rPr lang="en-US" dirty="0" smtClean="0"/>
              <a:t> </a:t>
            </a:r>
            <a:r>
              <a:rPr lang="en-US" dirty="0" err="1" smtClean="0"/>
              <a:t>autom</a:t>
            </a:r>
            <a:r>
              <a:rPr lang="es-AR" dirty="0" smtClean="0"/>
              <a:t>áticamente la operación y se envía una alarma por e-mail al administración del sistema</a:t>
            </a:r>
            <a:endParaRPr lang="en-US" dirty="0" smtClean="0"/>
          </a:p>
          <a:p>
            <a:r>
              <a:rPr lang="en-US" dirty="0" smtClean="0"/>
              <a:t>El PBX </a:t>
            </a:r>
            <a:r>
              <a:rPr lang="en-US" dirty="0" err="1" smtClean="0"/>
              <a:t>contin</a:t>
            </a:r>
            <a:r>
              <a:rPr lang="es-AR" dirty="0" smtClean="0"/>
              <a:t>ú</a:t>
            </a:r>
            <a:r>
              <a:rPr lang="en-US" dirty="0" smtClean="0"/>
              <a:t>a </a:t>
            </a:r>
            <a:r>
              <a:rPr lang="en-US" dirty="0" err="1" smtClean="0"/>
              <a:t>funcionando</a:t>
            </a:r>
            <a:r>
              <a:rPr lang="en-US" dirty="0" smtClean="0"/>
              <a:t> </a:t>
            </a:r>
            <a:r>
              <a:rPr lang="en-US" dirty="0" err="1" smtClean="0"/>
              <a:t>normalmente</a:t>
            </a:r>
            <a:endParaRPr lang="en-US" dirty="0" smtClean="0"/>
          </a:p>
        </p:txBody>
      </p:sp>
      <p:pic>
        <p:nvPicPr>
          <p:cNvPr id="48132" name="Picture 7" descr="raid1.png"/>
          <p:cNvPicPr>
            <a:picLocks noChangeAspect="1"/>
          </p:cNvPicPr>
          <p:nvPr/>
        </p:nvPicPr>
        <p:blipFill>
          <a:blip r:embed="rId3" cstate="print"/>
          <a:srcRect/>
          <a:stretch>
            <a:fillRect/>
          </a:stretch>
        </p:blipFill>
        <p:spPr bwMode="auto">
          <a:xfrm>
            <a:off x="7343775" y="1352550"/>
            <a:ext cx="1800225" cy="2762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down)">
                                      <p:cBhvr>
                                        <p:cTn id="7" dur="10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down)">
                                      <p:cBhvr>
                                        <p:cTn id="12" dur="10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down)">
                                      <p:cBhvr>
                                        <p:cTn id="17" dur="10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wipe(down)">
                                      <p:cBhvr>
                                        <p:cTn id="22" dur="10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wipe(down)">
                                      <p:cBhvr>
                                        <p:cTn id="27" dur="10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Rapid PA™ - Megafo</a:t>
            </a:r>
            <a:r>
              <a:rPr lang="es-AR" smtClean="0"/>
              <a:t>nía - Voceo</a:t>
            </a:r>
            <a:endParaRPr lang="en-US" dirty="0"/>
          </a:p>
        </p:txBody>
      </p:sp>
      <p:sp>
        <p:nvSpPr>
          <p:cNvPr id="47107" name="Content Placeholder 2"/>
          <p:cNvSpPr>
            <a:spLocks noGrp="1"/>
          </p:cNvSpPr>
          <p:nvPr>
            <p:ph idx="1"/>
          </p:nvPr>
        </p:nvSpPr>
        <p:spPr/>
        <p:txBody>
          <a:bodyPr>
            <a:normAutofit fontScale="85000" lnSpcReduction="10000"/>
          </a:bodyPr>
          <a:lstStyle/>
          <a:p>
            <a:r>
              <a:rPr lang="en-US" dirty="0" err="1" smtClean="0"/>
              <a:t>Pequeña</a:t>
            </a:r>
            <a:r>
              <a:rPr lang="en-US" dirty="0" smtClean="0"/>
              <a:t> </a:t>
            </a:r>
            <a:r>
              <a:rPr lang="en-US" dirty="0" err="1" smtClean="0"/>
              <a:t>unidad</a:t>
            </a:r>
            <a:r>
              <a:rPr lang="en-US" dirty="0" smtClean="0"/>
              <a:t> </a:t>
            </a:r>
            <a:r>
              <a:rPr lang="en-US" dirty="0" err="1" smtClean="0"/>
              <a:t>independiente</a:t>
            </a:r>
            <a:r>
              <a:rPr lang="en-US" dirty="0" smtClean="0"/>
              <a:t>; se </a:t>
            </a:r>
            <a:br>
              <a:rPr lang="en-US" dirty="0" smtClean="0"/>
            </a:br>
            <a:r>
              <a:rPr lang="en-US" dirty="0" err="1" smtClean="0"/>
              <a:t>activa</a:t>
            </a:r>
            <a:r>
              <a:rPr lang="en-US" dirty="0" smtClean="0"/>
              <a:t> </a:t>
            </a:r>
            <a:r>
              <a:rPr lang="en-US" dirty="0" err="1" smtClean="0"/>
              <a:t>marcando</a:t>
            </a:r>
            <a:r>
              <a:rPr lang="en-US" dirty="0" smtClean="0"/>
              <a:t> al </a:t>
            </a:r>
            <a:r>
              <a:rPr lang="en-US" dirty="0" err="1" smtClean="0"/>
              <a:t>puerto</a:t>
            </a:r>
            <a:r>
              <a:rPr lang="en-US" dirty="0" smtClean="0"/>
              <a:t> de la </a:t>
            </a:r>
            <a:r>
              <a:rPr lang="en-US" dirty="0" err="1" smtClean="0"/>
              <a:t>extens</a:t>
            </a:r>
            <a:r>
              <a:rPr lang="es-AR" dirty="0" smtClean="0"/>
              <a:t>ión</a:t>
            </a:r>
          </a:p>
          <a:p>
            <a:r>
              <a:rPr lang="en-US" dirty="0" smtClean="0"/>
              <a:t>2 </a:t>
            </a:r>
            <a:r>
              <a:rPr lang="en-US" dirty="0" err="1" smtClean="0"/>
              <a:t>puertos</a:t>
            </a:r>
            <a:r>
              <a:rPr lang="en-US" dirty="0" smtClean="0"/>
              <a:t> RJ11 </a:t>
            </a:r>
            <a:r>
              <a:rPr lang="en-US" dirty="0" err="1" smtClean="0"/>
              <a:t>por</a:t>
            </a:r>
            <a:r>
              <a:rPr lang="en-US" dirty="0" smtClean="0"/>
              <a:t> Rapid PA </a:t>
            </a:r>
          </a:p>
          <a:p>
            <a:pPr lvl="1"/>
            <a:r>
              <a:rPr lang="en-US" dirty="0" smtClean="0"/>
              <a:t>El </a:t>
            </a:r>
            <a:r>
              <a:rPr lang="en-US" dirty="0" err="1" smtClean="0"/>
              <a:t>puerto</a:t>
            </a:r>
            <a:r>
              <a:rPr lang="en-US" dirty="0" smtClean="0"/>
              <a:t> de la ‘PBX’ </a:t>
            </a:r>
            <a:r>
              <a:rPr lang="en-US" dirty="0" err="1" smtClean="0"/>
              <a:t>conecta</a:t>
            </a:r>
            <a:r>
              <a:rPr lang="en-US" dirty="0" smtClean="0"/>
              <a:t> </a:t>
            </a:r>
            <a:r>
              <a:rPr lang="en-US" dirty="0" err="1" smtClean="0"/>
              <a:t>directamente</a:t>
            </a:r>
            <a:r>
              <a:rPr lang="en-US" dirty="0" smtClean="0"/>
              <a:t> al del Astribank</a:t>
            </a:r>
          </a:p>
          <a:p>
            <a:pPr lvl="1"/>
            <a:r>
              <a:rPr lang="en-US" dirty="0" smtClean="0"/>
              <a:t>La </a:t>
            </a:r>
            <a:r>
              <a:rPr lang="en-US" dirty="0" err="1" smtClean="0"/>
              <a:t>conexión</a:t>
            </a:r>
            <a:r>
              <a:rPr lang="en-US" dirty="0" smtClean="0"/>
              <a:t> del ‘PA’ se </a:t>
            </a:r>
            <a:r>
              <a:rPr lang="en-US" dirty="0" err="1" smtClean="0"/>
              <a:t>enlaza</a:t>
            </a:r>
            <a:r>
              <a:rPr lang="en-US" dirty="0" smtClean="0"/>
              <a:t> al </a:t>
            </a:r>
            <a:r>
              <a:rPr lang="en-US" dirty="0" err="1" smtClean="0"/>
              <a:t>puerto</a:t>
            </a:r>
            <a:r>
              <a:rPr lang="en-US" dirty="0" smtClean="0"/>
              <a:t> del ‘PA’ </a:t>
            </a:r>
          </a:p>
          <a:p>
            <a:r>
              <a:rPr lang="en-US" dirty="0" smtClean="0"/>
              <a:t>No </a:t>
            </a:r>
            <a:r>
              <a:rPr lang="en-US" dirty="0" err="1" smtClean="0"/>
              <a:t>requiere</a:t>
            </a:r>
            <a:r>
              <a:rPr lang="en-US" dirty="0" smtClean="0"/>
              <a:t> </a:t>
            </a:r>
            <a:r>
              <a:rPr lang="en-US" dirty="0" err="1" smtClean="0"/>
              <a:t>alimentación</a:t>
            </a:r>
            <a:r>
              <a:rPr lang="en-US" dirty="0" smtClean="0"/>
              <a:t>;</a:t>
            </a:r>
            <a:r>
              <a:rPr lang="es-AR" dirty="0" smtClean="0"/>
              <a:t> utiliza la que provee el puerto del </a:t>
            </a:r>
            <a:r>
              <a:rPr lang="es-AR" dirty="0" err="1" smtClean="0"/>
              <a:t>Astribank</a:t>
            </a:r>
            <a:endParaRPr lang="en-US" dirty="0" smtClean="0"/>
          </a:p>
          <a:p>
            <a:r>
              <a:rPr lang="en-US" dirty="0" err="1" smtClean="0"/>
              <a:t>Unidad</a:t>
            </a:r>
            <a:r>
              <a:rPr lang="en-US" dirty="0" smtClean="0"/>
              <a:t> PA: </a:t>
            </a:r>
          </a:p>
          <a:p>
            <a:pPr lvl="1"/>
            <a:r>
              <a:rPr lang="en-US" dirty="0" smtClean="0"/>
              <a:t>De un </a:t>
            </a:r>
            <a:r>
              <a:rPr lang="en-US" dirty="0" err="1" smtClean="0"/>
              <a:t>altavoz</a:t>
            </a:r>
            <a:r>
              <a:rPr lang="en-US" dirty="0" smtClean="0"/>
              <a:t> de PC standard con </a:t>
            </a:r>
            <a:r>
              <a:rPr lang="en-US" dirty="0" err="1" smtClean="0"/>
              <a:t>amplificador</a:t>
            </a:r>
            <a:r>
              <a:rPr lang="en-US" dirty="0" smtClean="0"/>
              <a:t> </a:t>
            </a:r>
            <a:r>
              <a:rPr lang="en-US" dirty="0" err="1" smtClean="0"/>
              <a:t>interno</a:t>
            </a:r>
            <a:endParaRPr lang="en-US" dirty="0" smtClean="0"/>
          </a:p>
          <a:p>
            <a:pPr lvl="1"/>
            <a:r>
              <a:rPr lang="en-US" dirty="0" err="1" smtClean="0"/>
              <a:t>Hasta</a:t>
            </a:r>
            <a:r>
              <a:rPr lang="en-US" dirty="0" smtClean="0"/>
              <a:t> un </a:t>
            </a:r>
            <a:r>
              <a:rPr lang="en-US" dirty="0" err="1" smtClean="0"/>
              <a:t>sistema</a:t>
            </a:r>
            <a:r>
              <a:rPr lang="en-US" dirty="0" smtClean="0"/>
              <a:t> de </a:t>
            </a:r>
            <a:r>
              <a:rPr lang="en-US" dirty="0" err="1" smtClean="0"/>
              <a:t>amplificación</a:t>
            </a:r>
            <a:r>
              <a:rPr lang="en-US" dirty="0" smtClean="0"/>
              <a:t> con </a:t>
            </a:r>
            <a:r>
              <a:rPr lang="en-US" dirty="0" err="1" smtClean="0"/>
              <a:t>potencia</a:t>
            </a:r>
            <a:r>
              <a:rPr lang="en-US" dirty="0" smtClean="0"/>
              <a:t> industrial</a:t>
            </a:r>
          </a:p>
          <a:p>
            <a:endParaRPr lang="en-US" dirty="0" smtClean="0"/>
          </a:p>
        </p:txBody>
      </p:sp>
      <p:pic>
        <p:nvPicPr>
          <p:cNvPr id="4" name="Picture 3" descr="pa_system.jpg"/>
          <p:cNvPicPr>
            <a:picLocks noChangeAspect="1"/>
          </p:cNvPicPr>
          <p:nvPr/>
        </p:nvPicPr>
        <p:blipFill>
          <a:blip r:embed="rId3" cstate="print"/>
          <a:stretch>
            <a:fillRect/>
          </a:stretch>
        </p:blipFill>
        <p:spPr>
          <a:xfrm>
            <a:off x="6909755" y="1371600"/>
            <a:ext cx="2184076"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up)">
                                      <p:cBhvr>
                                        <p:cTn id="7" dur="1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up)">
                                      <p:cBhvr>
                                        <p:cTn id="12" dur="1000"/>
                                        <p:tgtEl>
                                          <p:spTgt spid="47107">
                                            <p:txEl>
                                              <p:pRg st="1" end="1"/>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7107">
                                            <p:txEl>
                                              <p:pRg st="2" end="2"/>
                                            </p:txEl>
                                          </p:spTgt>
                                        </p:tgtEl>
                                        <p:attrNameLst>
                                          <p:attrName>style.visibility</p:attrName>
                                        </p:attrNameLst>
                                      </p:cBhvr>
                                      <p:to>
                                        <p:strVal val="visible"/>
                                      </p:to>
                                    </p:set>
                                    <p:animEffect transition="in" filter="wipe(up)">
                                      <p:cBhvr>
                                        <p:cTn id="16" dur="1000"/>
                                        <p:tgtEl>
                                          <p:spTgt spid="47107">
                                            <p:txEl>
                                              <p:pRg st="2" end="2"/>
                                            </p:txEl>
                                          </p:spTgt>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47107">
                                            <p:txEl>
                                              <p:pRg st="3" end="3"/>
                                            </p:txEl>
                                          </p:spTgt>
                                        </p:tgtEl>
                                        <p:attrNameLst>
                                          <p:attrName>style.visibility</p:attrName>
                                        </p:attrNameLst>
                                      </p:cBhvr>
                                      <p:to>
                                        <p:strVal val="visible"/>
                                      </p:to>
                                    </p:set>
                                    <p:animEffect transition="in" filter="wipe(up)">
                                      <p:cBhvr>
                                        <p:cTn id="20" dur="1000"/>
                                        <p:tgtEl>
                                          <p:spTgt spid="4710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7107">
                                            <p:txEl>
                                              <p:pRg st="4" end="4"/>
                                            </p:txEl>
                                          </p:spTgt>
                                        </p:tgtEl>
                                        <p:attrNameLst>
                                          <p:attrName>style.visibility</p:attrName>
                                        </p:attrNameLst>
                                      </p:cBhvr>
                                      <p:to>
                                        <p:strVal val="visible"/>
                                      </p:to>
                                    </p:set>
                                    <p:animEffect transition="in" filter="wipe(up)">
                                      <p:cBhvr>
                                        <p:cTn id="25" dur="1000"/>
                                        <p:tgtEl>
                                          <p:spTgt spid="4710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47107">
                                            <p:txEl>
                                              <p:pRg st="5" end="5"/>
                                            </p:txEl>
                                          </p:spTgt>
                                        </p:tgtEl>
                                        <p:attrNameLst>
                                          <p:attrName>style.visibility</p:attrName>
                                        </p:attrNameLst>
                                      </p:cBhvr>
                                      <p:to>
                                        <p:strVal val="visible"/>
                                      </p:to>
                                    </p:set>
                                    <p:animEffect transition="in" filter="wipe(up)">
                                      <p:cBhvr>
                                        <p:cTn id="30" dur="1000"/>
                                        <p:tgtEl>
                                          <p:spTgt spid="47107">
                                            <p:txEl>
                                              <p:pRg st="5" end="5"/>
                                            </p:txEl>
                                          </p:spTgt>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47107">
                                            <p:txEl>
                                              <p:pRg st="6" end="6"/>
                                            </p:txEl>
                                          </p:spTgt>
                                        </p:tgtEl>
                                        <p:attrNameLst>
                                          <p:attrName>style.visibility</p:attrName>
                                        </p:attrNameLst>
                                      </p:cBhvr>
                                      <p:to>
                                        <p:strVal val="visible"/>
                                      </p:to>
                                    </p:set>
                                    <p:animEffect transition="in" filter="wipe(up)">
                                      <p:cBhvr>
                                        <p:cTn id="34" dur="1000"/>
                                        <p:tgtEl>
                                          <p:spTgt spid="47107">
                                            <p:txEl>
                                              <p:pRg st="6" end="6"/>
                                            </p:txEl>
                                          </p:spTgt>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47107">
                                            <p:txEl>
                                              <p:pRg st="7" end="7"/>
                                            </p:txEl>
                                          </p:spTgt>
                                        </p:tgtEl>
                                        <p:attrNameLst>
                                          <p:attrName>style.visibility</p:attrName>
                                        </p:attrNameLst>
                                      </p:cBhvr>
                                      <p:to>
                                        <p:strVal val="visible"/>
                                      </p:to>
                                    </p:set>
                                    <p:animEffect transition="in" filter="wipe(up)">
                                      <p:cBhvr>
                                        <p:cTn id="38" dur="1000"/>
                                        <p:tgtEl>
                                          <p:spTgt spid="47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Conector Telco Opcional (TCO)</a:t>
            </a:r>
            <a:endParaRPr lang="en-US" dirty="0"/>
          </a:p>
        </p:txBody>
      </p:sp>
      <p:sp>
        <p:nvSpPr>
          <p:cNvPr id="46083" name="Content Placeholder 4"/>
          <p:cNvSpPr>
            <a:spLocks noGrp="1"/>
          </p:cNvSpPr>
          <p:nvPr>
            <p:ph idx="1"/>
          </p:nvPr>
        </p:nvSpPr>
        <p:spPr>
          <a:xfrm>
            <a:off x="457200" y="1447800"/>
            <a:ext cx="8229600" cy="4525963"/>
          </a:xfrm>
        </p:spPr>
        <p:txBody>
          <a:bodyPr>
            <a:normAutofit fontScale="85000" lnSpcReduction="10000"/>
          </a:bodyPr>
          <a:lstStyle/>
          <a:p>
            <a:r>
              <a:rPr lang="en-US" dirty="0" err="1" smtClean="0"/>
              <a:t>Opcional</a:t>
            </a:r>
            <a:r>
              <a:rPr lang="en-US" dirty="0" smtClean="0"/>
              <a:t> </a:t>
            </a:r>
            <a:r>
              <a:rPr lang="en-US" dirty="0" err="1" smtClean="0"/>
              <a:t>instalado</a:t>
            </a:r>
            <a:r>
              <a:rPr lang="en-US" dirty="0" smtClean="0"/>
              <a:t> en </a:t>
            </a:r>
            <a:r>
              <a:rPr lang="en-US" dirty="0" err="1" smtClean="0"/>
              <a:t>fábrica</a:t>
            </a:r>
            <a:endParaRPr lang="en-US" dirty="0" smtClean="0"/>
          </a:p>
          <a:p>
            <a:r>
              <a:rPr lang="en-US" dirty="0" err="1" smtClean="0"/>
              <a:t>Unifica</a:t>
            </a:r>
            <a:r>
              <a:rPr lang="en-US" dirty="0" smtClean="0"/>
              <a:t> los </a:t>
            </a:r>
            <a:r>
              <a:rPr lang="en-US" dirty="0" err="1" smtClean="0"/>
              <a:t>puertos</a:t>
            </a:r>
            <a:r>
              <a:rPr lang="en-US" dirty="0" smtClean="0"/>
              <a:t> FXS en un </a:t>
            </a:r>
            <a:r>
              <a:rPr lang="en-US" dirty="0" err="1" smtClean="0"/>
              <a:t>único</a:t>
            </a:r>
            <a:r>
              <a:rPr lang="en-US" dirty="0" smtClean="0"/>
              <a:t> </a:t>
            </a:r>
            <a:r>
              <a:rPr lang="en-US" dirty="0" err="1" smtClean="0"/>
              <a:t>conector</a:t>
            </a:r>
            <a:r>
              <a:rPr lang="en-US" dirty="0" smtClean="0"/>
              <a:t> </a:t>
            </a:r>
            <a:r>
              <a:rPr lang="en-US" dirty="0" err="1" smtClean="0"/>
              <a:t>ubicado</a:t>
            </a:r>
            <a:r>
              <a:rPr lang="en-US" dirty="0" smtClean="0"/>
              <a:t> en el panel posterior</a:t>
            </a:r>
          </a:p>
          <a:p>
            <a:r>
              <a:rPr lang="en-US" dirty="0" err="1" smtClean="0"/>
              <a:t>Disponible</a:t>
            </a:r>
            <a:r>
              <a:rPr lang="en-US" dirty="0" smtClean="0"/>
              <a:t> </a:t>
            </a:r>
            <a:r>
              <a:rPr lang="en-US" dirty="0" err="1" smtClean="0"/>
              <a:t>para</a:t>
            </a:r>
            <a:r>
              <a:rPr lang="en-US" dirty="0" smtClean="0"/>
              <a:t> </a:t>
            </a:r>
            <a:r>
              <a:rPr lang="en-US" dirty="0" err="1" smtClean="0"/>
              <a:t>todos</a:t>
            </a:r>
            <a:r>
              <a:rPr lang="en-US" dirty="0" smtClean="0"/>
              <a:t> los Astribanks,</a:t>
            </a:r>
            <a:br>
              <a:rPr lang="en-US" dirty="0" smtClean="0"/>
            </a:br>
            <a:r>
              <a:rPr lang="en-US" dirty="0" err="1" smtClean="0"/>
              <a:t>unidades</a:t>
            </a:r>
            <a:r>
              <a:rPr lang="en-US" dirty="0" smtClean="0"/>
              <a:t> XR/XE 2000  XR/XE3000 con ≥8 </a:t>
            </a:r>
            <a:r>
              <a:rPr lang="en-US" dirty="0" err="1" smtClean="0"/>
              <a:t>puertos</a:t>
            </a:r>
            <a:r>
              <a:rPr lang="en-US" dirty="0" smtClean="0"/>
              <a:t> FXS</a:t>
            </a:r>
          </a:p>
          <a:p>
            <a:r>
              <a:rPr lang="en-US" dirty="0" smtClean="0"/>
              <a:t>No </a:t>
            </a:r>
            <a:r>
              <a:rPr lang="en-US" dirty="0" err="1" smtClean="0"/>
              <a:t>deshabilita</a:t>
            </a:r>
            <a:r>
              <a:rPr lang="en-US" dirty="0" smtClean="0"/>
              <a:t> los </a:t>
            </a:r>
            <a:r>
              <a:rPr lang="en-US" dirty="0" err="1" smtClean="0"/>
              <a:t>puertos</a:t>
            </a:r>
            <a:r>
              <a:rPr lang="en-US" dirty="0" smtClean="0"/>
              <a:t> FXS del panel frontal; </a:t>
            </a:r>
            <a:r>
              <a:rPr lang="en-US" dirty="0" err="1" smtClean="0"/>
              <a:t>puede</a:t>
            </a:r>
            <a:r>
              <a:rPr lang="en-US" dirty="0" smtClean="0"/>
              <a:t> ser </a:t>
            </a:r>
            <a:r>
              <a:rPr lang="en-US" dirty="0" err="1" smtClean="0"/>
              <a:t>usado</a:t>
            </a:r>
            <a:r>
              <a:rPr lang="en-US" dirty="0" smtClean="0"/>
              <a:t> en </a:t>
            </a:r>
            <a:r>
              <a:rPr lang="en-US" dirty="0" err="1" smtClean="0"/>
              <a:t>paralelo</a:t>
            </a:r>
            <a:endParaRPr lang="en-US" dirty="0" smtClean="0"/>
          </a:p>
          <a:p>
            <a:r>
              <a:rPr lang="en-US" dirty="0" smtClean="0"/>
              <a:t>Ideal </a:t>
            </a:r>
            <a:r>
              <a:rPr lang="en-US" dirty="0" err="1" smtClean="0"/>
              <a:t>para</a:t>
            </a:r>
            <a:r>
              <a:rPr lang="en-US" dirty="0" smtClean="0"/>
              <a:t> </a:t>
            </a:r>
            <a:r>
              <a:rPr lang="en-US" dirty="0" err="1" smtClean="0"/>
              <a:t>fácil</a:t>
            </a:r>
            <a:r>
              <a:rPr lang="en-US" dirty="0" smtClean="0"/>
              <a:t> </a:t>
            </a:r>
            <a:r>
              <a:rPr lang="en-US" dirty="0" err="1" smtClean="0"/>
              <a:t>mantenimiento</a:t>
            </a:r>
            <a:r>
              <a:rPr lang="en-US" dirty="0" smtClean="0"/>
              <a:t>; el </a:t>
            </a:r>
            <a:r>
              <a:rPr lang="en-US" dirty="0" err="1" smtClean="0"/>
              <a:t>indicador</a:t>
            </a:r>
            <a:r>
              <a:rPr lang="en-US" dirty="0" smtClean="0"/>
              <a:t> de LEDs frontal </a:t>
            </a:r>
            <a:r>
              <a:rPr lang="en-US" dirty="0" err="1" smtClean="0"/>
              <a:t>est</a:t>
            </a:r>
            <a:r>
              <a:rPr lang="es-AR" dirty="0" smtClean="0"/>
              <a:t>á activo cuando el conector </a:t>
            </a:r>
            <a:r>
              <a:rPr lang="es-AR" dirty="0" err="1" smtClean="0"/>
              <a:t>Telco</a:t>
            </a:r>
            <a:r>
              <a:rPr lang="es-AR" dirty="0" smtClean="0"/>
              <a:t> está en uso</a:t>
            </a:r>
            <a:endParaRPr lang="en-US" dirty="0" smtClean="0"/>
          </a:p>
          <a:p>
            <a:r>
              <a:rPr lang="en-US" dirty="0" smtClean="0"/>
              <a:t>Se </a:t>
            </a:r>
            <a:r>
              <a:rPr lang="en-US" dirty="0" err="1" smtClean="0"/>
              <a:t>suple</a:t>
            </a:r>
            <a:r>
              <a:rPr lang="en-US" dirty="0" smtClean="0"/>
              <a:t> con 3 metros de cable </a:t>
            </a:r>
            <a:r>
              <a:rPr lang="en-US" dirty="0" err="1" smtClean="0"/>
              <a:t>telefónico</a:t>
            </a:r>
            <a:r>
              <a:rPr lang="en-US" dirty="0" smtClean="0"/>
              <a:t>(~9 ft)</a:t>
            </a:r>
          </a:p>
        </p:txBody>
      </p:sp>
      <p:pic>
        <p:nvPicPr>
          <p:cNvPr id="227330" name="Picture 2"/>
          <p:cNvPicPr>
            <a:picLocks noChangeAspect="1" noChangeArrowheads="1"/>
          </p:cNvPicPr>
          <p:nvPr/>
        </p:nvPicPr>
        <p:blipFill>
          <a:blip r:embed="rId2" cstate="print"/>
          <a:srcRect l="10000" r="10000" b="23333"/>
          <a:stretch>
            <a:fillRect/>
          </a:stretch>
        </p:blipFill>
        <p:spPr bwMode="auto">
          <a:xfrm>
            <a:off x="3200400" y="5762625"/>
            <a:ext cx="1524000" cy="1095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085" name="Picture 3"/>
          <p:cNvPicPr>
            <a:picLocks noChangeAspect="1" noChangeArrowheads="1"/>
          </p:cNvPicPr>
          <p:nvPr/>
        </p:nvPicPr>
        <p:blipFill>
          <a:blip r:embed="rId3" cstate="print"/>
          <a:srcRect/>
          <a:stretch>
            <a:fillRect/>
          </a:stretch>
        </p:blipFill>
        <p:spPr bwMode="auto">
          <a:xfrm>
            <a:off x="5368245" y="5876925"/>
            <a:ext cx="3429000" cy="371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up)">
                                      <p:cBhvr>
                                        <p:cTn id="7" dur="10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up)">
                                      <p:cBhvr>
                                        <p:cTn id="12" dur="10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up)">
                                      <p:cBhvr>
                                        <p:cTn id="17" dur="10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up)">
                                      <p:cBhvr>
                                        <p:cTn id="22" dur="10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up)">
                                      <p:cBhvr>
                                        <p:cTn id="27" dur="10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wipe(up)">
                                      <p:cBhvr>
                                        <p:cTn id="32" dur="10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Herramienta para Rapid Tunneling</a:t>
            </a:r>
            <a:endParaRPr lang="en-US" dirty="0"/>
          </a:p>
        </p:txBody>
      </p:sp>
      <p:sp>
        <p:nvSpPr>
          <p:cNvPr id="52227" name="Content Placeholder 2"/>
          <p:cNvSpPr>
            <a:spLocks noGrp="1"/>
          </p:cNvSpPr>
          <p:nvPr>
            <p:ph idx="1"/>
          </p:nvPr>
        </p:nvSpPr>
        <p:spPr>
          <a:xfrm>
            <a:off x="457200" y="1447800"/>
            <a:ext cx="8229600" cy="4525963"/>
          </a:xfrm>
        </p:spPr>
        <p:txBody>
          <a:bodyPr>
            <a:normAutofit fontScale="85000" lnSpcReduction="20000"/>
          </a:bodyPr>
          <a:lstStyle/>
          <a:p>
            <a:r>
              <a:rPr lang="en-US" dirty="0" err="1" smtClean="0"/>
              <a:t>Acceso</a:t>
            </a:r>
            <a:r>
              <a:rPr lang="en-US" dirty="0" smtClean="0"/>
              <a:t> </a:t>
            </a:r>
            <a:r>
              <a:rPr lang="en-US" dirty="0" err="1" smtClean="0"/>
              <a:t>remoto</a:t>
            </a:r>
            <a:r>
              <a:rPr lang="en-US" dirty="0" smtClean="0"/>
              <a:t> y </a:t>
            </a:r>
            <a:r>
              <a:rPr lang="en-US" dirty="0" err="1" smtClean="0"/>
              <a:t>seguro</a:t>
            </a:r>
            <a:r>
              <a:rPr lang="en-US" dirty="0" smtClean="0"/>
              <a:t> a la PBX IP</a:t>
            </a:r>
          </a:p>
          <a:p>
            <a:r>
              <a:rPr lang="en-US" dirty="0" smtClean="0"/>
              <a:t>Pre-</a:t>
            </a:r>
            <a:r>
              <a:rPr lang="en-US" dirty="0" err="1" smtClean="0"/>
              <a:t>instalado</a:t>
            </a:r>
            <a:r>
              <a:rPr lang="en-US" dirty="0" smtClean="0"/>
              <a:t> en </a:t>
            </a:r>
            <a:r>
              <a:rPr lang="en-US" dirty="0" err="1" smtClean="0"/>
              <a:t>todos</a:t>
            </a:r>
            <a:r>
              <a:rPr lang="en-US" dirty="0" smtClean="0"/>
              <a:t> los </a:t>
            </a:r>
            <a:r>
              <a:rPr lang="en-US" dirty="0" err="1" smtClean="0"/>
              <a:t>modelos</a:t>
            </a:r>
            <a:r>
              <a:rPr lang="en-US" dirty="0" smtClean="0"/>
              <a:t> de PBX IP</a:t>
            </a:r>
          </a:p>
          <a:p>
            <a:r>
              <a:rPr lang="en-US" dirty="0" err="1" smtClean="0"/>
              <a:t>Objetivo</a:t>
            </a:r>
            <a:r>
              <a:rPr lang="en-US" dirty="0" smtClean="0"/>
              <a:t>: </a:t>
            </a:r>
            <a:r>
              <a:rPr lang="en-US" dirty="0" err="1" smtClean="0"/>
              <a:t>soporte</a:t>
            </a:r>
            <a:r>
              <a:rPr lang="en-US" dirty="0" smtClean="0"/>
              <a:t> en </a:t>
            </a:r>
            <a:r>
              <a:rPr lang="en-US" dirty="0" err="1" smtClean="0"/>
              <a:t>tiempo</a:t>
            </a:r>
            <a:r>
              <a:rPr lang="en-US" dirty="0" smtClean="0"/>
              <a:t> real</a:t>
            </a:r>
          </a:p>
          <a:p>
            <a:r>
              <a:rPr lang="en-US" dirty="0" smtClean="0"/>
              <a:t>El </a:t>
            </a:r>
            <a:r>
              <a:rPr lang="en-US" dirty="0" err="1" smtClean="0"/>
              <a:t>usuario</a:t>
            </a:r>
            <a:r>
              <a:rPr lang="en-US" dirty="0" smtClean="0"/>
              <a:t> </a:t>
            </a:r>
            <a:r>
              <a:rPr lang="en-US" dirty="0" err="1" smtClean="0"/>
              <a:t>determina</a:t>
            </a:r>
            <a:r>
              <a:rPr lang="en-US" dirty="0" smtClean="0"/>
              <a:t> </a:t>
            </a:r>
            <a:r>
              <a:rPr lang="en-US" dirty="0" err="1" smtClean="0"/>
              <a:t>cuando</a:t>
            </a:r>
            <a:r>
              <a:rPr lang="en-US" dirty="0" smtClean="0"/>
              <a:t> </a:t>
            </a:r>
            <a:r>
              <a:rPr lang="en-US" dirty="0" err="1" smtClean="0"/>
              <a:t>dar</a:t>
            </a:r>
            <a:r>
              <a:rPr lang="en-US" dirty="0" smtClean="0"/>
              <a:t> </a:t>
            </a:r>
            <a:br>
              <a:rPr lang="en-US" dirty="0" smtClean="0"/>
            </a:br>
            <a:r>
              <a:rPr lang="en-US" dirty="0" err="1" smtClean="0"/>
              <a:t>acceso</a:t>
            </a:r>
            <a:r>
              <a:rPr lang="en-US" dirty="0" smtClean="0"/>
              <a:t> y </a:t>
            </a:r>
            <a:r>
              <a:rPr lang="en-US" dirty="0" err="1" smtClean="0"/>
              <a:t>desconectar</a:t>
            </a:r>
            <a:endParaRPr lang="en-US" dirty="0" smtClean="0"/>
          </a:p>
          <a:p>
            <a:r>
              <a:rPr lang="en-US" dirty="0" smtClean="0"/>
              <a:t>No </a:t>
            </a:r>
            <a:r>
              <a:rPr lang="en-US" dirty="0" err="1" smtClean="0"/>
              <a:t>requiere</a:t>
            </a:r>
            <a:r>
              <a:rPr lang="en-US" dirty="0" smtClean="0"/>
              <a:t> </a:t>
            </a:r>
            <a:r>
              <a:rPr lang="en-US" dirty="0" err="1" smtClean="0"/>
              <a:t>conocimiento</a:t>
            </a:r>
            <a:r>
              <a:rPr lang="en-US" dirty="0" smtClean="0"/>
              <a:t> </a:t>
            </a:r>
            <a:r>
              <a:rPr lang="en-US" dirty="0" err="1" smtClean="0"/>
              <a:t>técnico</a:t>
            </a:r>
            <a:r>
              <a:rPr lang="en-US" dirty="0" smtClean="0"/>
              <a:t> </a:t>
            </a:r>
            <a:r>
              <a:rPr lang="en-US" dirty="0" err="1" smtClean="0"/>
              <a:t>para</a:t>
            </a:r>
            <a:r>
              <a:rPr lang="en-US" dirty="0" smtClean="0"/>
              <a:t> el </a:t>
            </a:r>
            <a:r>
              <a:rPr lang="en-US" dirty="0" err="1" smtClean="0"/>
              <a:t>usuario</a:t>
            </a:r>
            <a:r>
              <a:rPr lang="en-US" dirty="0" smtClean="0"/>
              <a:t> final</a:t>
            </a:r>
          </a:p>
          <a:p>
            <a:r>
              <a:rPr lang="en-US" dirty="0" smtClean="0"/>
              <a:t>En </a:t>
            </a:r>
            <a:r>
              <a:rPr lang="en-US" dirty="0" err="1" smtClean="0"/>
              <a:t>tiempo</a:t>
            </a:r>
            <a:r>
              <a:rPr lang="en-US" dirty="0" smtClean="0"/>
              <a:t> real, el </a:t>
            </a:r>
            <a:r>
              <a:rPr lang="en-US" dirty="0" err="1" smtClean="0"/>
              <a:t>ingeniero</a:t>
            </a:r>
            <a:r>
              <a:rPr lang="en-US" dirty="0" smtClean="0"/>
              <a:t> de </a:t>
            </a:r>
            <a:r>
              <a:rPr lang="en-US" dirty="0" err="1" smtClean="0"/>
              <a:t>soporte</a:t>
            </a:r>
            <a:r>
              <a:rPr lang="en-US" dirty="0" smtClean="0"/>
              <a:t> de Xorcom </a:t>
            </a:r>
            <a:r>
              <a:rPr lang="en-US" dirty="0" err="1" smtClean="0"/>
              <a:t>puede</a:t>
            </a:r>
            <a:r>
              <a:rPr lang="en-US" dirty="0" smtClean="0"/>
              <a:t>: </a:t>
            </a:r>
          </a:p>
          <a:p>
            <a:pPr lvl="1"/>
            <a:r>
              <a:rPr lang="es-AR" dirty="0" smtClean="0"/>
              <a:t>Solucionar problemas</a:t>
            </a:r>
            <a:endParaRPr lang="en-US" dirty="0" smtClean="0"/>
          </a:p>
          <a:p>
            <a:pPr lvl="1"/>
            <a:r>
              <a:rPr lang="en-US" dirty="0" err="1" smtClean="0"/>
              <a:t>Realizar</a:t>
            </a:r>
            <a:r>
              <a:rPr lang="en-US" dirty="0" smtClean="0"/>
              <a:t> un </a:t>
            </a:r>
            <a:r>
              <a:rPr lang="en-US" dirty="0" err="1" smtClean="0"/>
              <a:t>diagnóstico</a:t>
            </a:r>
            <a:endParaRPr lang="en-US" dirty="0" smtClean="0"/>
          </a:p>
          <a:p>
            <a:pPr lvl="1"/>
            <a:r>
              <a:rPr lang="en-US" dirty="0" err="1" smtClean="0"/>
              <a:t>Corregir</a:t>
            </a:r>
            <a:r>
              <a:rPr lang="en-US" dirty="0" smtClean="0"/>
              <a:t> </a:t>
            </a:r>
            <a:r>
              <a:rPr lang="en-US" dirty="0" err="1" smtClean="0"/>
              <a:t>temas</a:t>
            </a:r>
            <a:r>
              <a:rPr lang="en-US" dirty="0" smtClean="0"/>
              <a:t> de </a:t>
            </a:r>
            <a:r>
              <a:rPr lang="en-US" dirty="0" err="1" smtClean="0"/>
              <a:t>configuración</a:t>
            </a:r>
            <a:endParaRPr lang="en-US" dirty="0" smtClean="0"/>
          </a:p>
        </p:txBody>
      </p:sp>
      <p:pic>
        <p:nvPicPr>
          <p:cNvPr id="163841" name="Picture 1"/>
          <p:cNvPicPr>
            <a:picLocks noChangeAspect="1" noChangeArrowheads="1"/>
          </p:cNvPicPr>
          <p:nvPr/>
        </p:nvPicPr>
        <p:blipFill>
          <a:blip r:embed="rId3" cstate="print"/>
          <a:srcRect/>
          <a:stretch>
            <a:fillRect/>
          </a:stretch>
        </p:blipFill>
        <p:spPr bwMode="auto">
          <a:xfrm>
            <a:off x="6477000" y="4345033"/>
            <a:ext cx="2209800" cy="18493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up)">
                                      <p:cBhvr>
                                        <p:cTn id="7" dur="10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up)">
                                      <p:cBhvr>
                                        <p:cTn id="12" dur="10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up)">
                                      <p:cBhvr>
                                        <p:cTn id="17" dur="1000"/>
                                        <p:tgtEl>
                                          <p:spTgt spid="5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wipe(up)">
                                      <p:cBhvr>
                                        <p:cTn id="22" dur="1000"/>
                                        <p:tgtEl>
                                          <p:spTgt spid="52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wipe(up)">
                                      <p:cBhvr>
                                        <p:cTn id="27" dur="1000"/>
                                        <p:tgtEl>
                                          <p:spTgt spid="52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2227">
                                            <p:txEl>
                                              <p:pRg st="5" end="5"/>
                                            </p:txEl>
                                          </p:spTgt>
                                        </p:tgtEl>
                                        <p:attrNameLst>
                                          <p:attrName>style.visibility</p:attrName>
                                        </p:attrNameLst>
                                      </p:cBhvr>
                                      <p:to>
                                        <p:strVal val="visible"/>
                                      </p:to>
                                    </p:set>
                                    <p:animEffect transition="in" filter="wipe(up)">
                                      <p:cBhvr>
                                        <p:cTn id="32" dur="1000"/>
                                        <p:tgtEl>
                                          <p:spTgt spid="52227">
                                            <p:txEl>
                                              <p:pRg st="5" end="5"/>
                                            </p:txEl>
                                          </p:spTgt>
                                        </p:tgtEl>
                                      </p:cBhvr>
                                    </p:animEffec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52227">
                                            <p:txEl>
                                              <p:pRg st="6" end="6"/>
                                            </p:txEl>
                                          </p:spTgt>
                                        </p:tgtEl>
                                        <p:attrNameLst>
                                          <p:attrName>style.visibility</p:attrName>
                                        </p:attrNameLst>
                                      </p:cBhvr>
                                      <p:to>
                                        <p:strVal val="visible"/>
                                      </p:to>
                                    </p:set>
                                    <p:animEffect transition="in" filter="wipe(up)">
                                      <p:cBhvr>
                                        <p:cTn id="36" dur="1000"/>
                                        <p:tgtEl>
                                          <p:spTgt spid="52227">
                                            <p:txEl>
                                              <p:pRg st="6" end="6"/>
                                            </p:txEl>
                                          </p:spTgt>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52227">
                                            <p:txEl>
                                              <p:pRg st="7" end="7"/>
                                            </p:txEl>
                                          </p:spTgt>
                                        </p:tgtEl>
                                        <p:attrNameLst>
                                          <p:attrName>style.visibility</p:attrName>
                                        </p:attrNameLst>
                                      </p:cBhvr>
                                      <p:to>
                                        <p:strVal val="visible"/>
                                      </p:to>
                                    </p:set>
                                    <p:animEffect transition="in" filter="wipe(up)">
                                      <p:cBhvr>
                                        <p:cTn id="40" dur="1000"/>
                                        <p:tgtEl>
                                          <p:spTgt spid="52227">
                                            <p:txEl>
                                              <p:pRg st="7" end="7"/>
                                            </p:txEl>
                                          </p:spTgt>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52227">
                                            <p:txEl>
                                              <p:pRg st="8" end="8"/>
                                            </p:txEl>
                                          </p:spTgt>
                                        </p:tgtEl>
                                        <p:attrNameLst>
                                          <p:attrName>style.visibility</p:attrName>
                                        </p:attrNameLst>
                                      </p:cBhvr>
                                      <p:to>
                                        <p:strVal val="visible"/>
                                      </p:to>
                                    </p:set>
                                    <p:animEffect transition="in" filter="wipe(up)">
                                      <p:cBhvr>
                                        <p:cTn id="44" dur="1000"/>
                                        <p:tgtEl>
                                          <p:spTgt spid="52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424802" y="40324"/>
            <a:ext cx="8228160" cy="6048635"/>
          </a:xfrm>
          <a:prstGeom prst="rect">
            <a:avLst/>
          </a:prstGeom>
          <a:noFill/>
          <a:ln w="9525">
            <a:noFill/>
            <a:round/>
            <a:headEnd/>
            <a:tailEnd/>
          </a:ln>
        </p:spPr>
        <p:txBody>
          <a:bodyPr lIns="0" tIns="35199" rIns="0" bIns="0" anchor="ctr"/>
          <a:lstStyle/>
          <a:p>
            <a:pPr algn="ctr">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pPr>
            <a:endParaRPr lang="en-US" sz="4000" dirty="0">
              <a:solidFill>
                <a:srgbClr val="000000"/>
              </a:solidFill>
              <a:ea typeface="MS Mincho" charset="-128"/>
            </a:endParaRPr>
          </a:p>
        </p:txBody>
      </p:sp>
      <p:sp>
        <p:nvSpPr>
          <p:cNvPr id="5" name="Title 4"/>
          <p:cNvSpPr>
            <a:spLocks noGrp="1"/>
          </p:cNvSpPr>
          <p:nvPr>
            <p:ph type="title"/>
          </p:nvPr>
        </p:nvSpPr>
        <p:spPr>
          <a:xfrm>
            <a:off x="722313" y="2286000"/>
            <a:ext cx="7772400" cy="1362075"/>
          </a:xfrm>
        </p:spPr>
        <p:txBody>
          <a:bodyPr/>
          <a:lstStyle/>
          <a:p>
            <a:r>
              <a:rPr lang="en-US" sz="4400" dirty="0" smtClean="0"/>
              <a:t>Complete Concierge</a:t>
            </a:r>
            <a:br>
              <a:rPr lang="en-US" sz="4400" dirty="0" smtClean="0"/>
            </a:br>
            <a:endParaRPr lang="en-US" sz="4400" dirty="0" smtClean="0"/>
          </a:p>
        </p:txBody>
      </p:sp>
      <p:sp>
        <p:nvSpPr>
          <p:cNvPr id="8" name="Subtitle 7"/>
          <p:cNvSpPr>
            <a:spLocks noGrp="1"/>
          </p:cNvSpPr>
          <p:nvPr>
            <p:ph type="body" idx="1"/>
          </p:nvPr>
        </p:nvSpPr>
        <p:spPr/>
        <p:txBody>
          <a:bodyPr/>
          <a:lstStyle/>
          <a:p>
            <a:r>
              <a:rPr lang="en-US" dirty="0" err="1" smtClean="0"/>
              <a:t>Solución</a:t>
            </a:r>
            <a:r>
              <a:rPr lang="en-US" dirty="0" smtClean="0"/>
              <a:t> de </a:t>
            </a:r>
            <a:r>
              <a:rPr lang="en-US" dirty="0" err="1" smtClean="0"/>
              <a:t>Telefonía</a:t>
            </a:r>
            <a:r>
              <a:rPr lang="en-US" dirty="0" smtClean="0"/>
              <a:t> </a:t>
            </a:r>
            <a:r>
              <a:rPr lang="en-US" dirty="0" err="1" smtClean="0"/>
              <a:t>Integrada</a:t>
            </a:r>
            <a:r>
              <a:rPr lang="en-US" dirty="0" smtClean="0"/>
              <a:t> </a:t>
            </a:r>
            <a:r>
              <a:rPr lang="en-US" dirty="0" err="1" smtClean="0"/>
              <a:t>para</a:t>
            </a:r>
            <a:r>
              <a:rPr lang="en-US" dirty="0" smtClean="0"/>
              <a:t> </a:t>
            </a:r>
            <a:r>
              <a:rPr lang="en-US" dirty="0" err="1" smtClean="0"/>
              <a:t>ambientes</a:t>
            </a:r>
            <a:r>
              <a:rPr lang="en-US" dirty="0" smtClean="0"/>
              <a:t> de </a:t>
            </a:r>
            <a:r>
              <a:rPr lang="en-US" dirty="0" err="1" smtClean="0"/>
              <a:t>hospitalidad</a:t>
            </a:r>
            <a:endParaRPr lang="en-US" dirty="0"/>
          </a:p>
        </p:txBody>
      </p:sp>
      <p:sp>
        <p:nvSpPr>
          <p:cNvPr id="6" name="Subtitle 7"/>
          <p:cNvSpPr txBox="1">
            <a:spLocks/>
          </p:cNvSpPr>
          <p:nvPr/>
        </p:nvSpPr>
        <p:spPr bwMode="auto">
          <a:xfrm>
            <a:off x="4267200" y="3200400"/>
            <a:ext cx="1752600" cy="391796"/>
          </a:xfrm>
          <a:prstGeom prst="rect">
            <a:avLst/>
          </a:prstGeom>
          <a:noFill/>
          <a:ln w="9525">
            <a:noFill/>
            <a:miter lim="800000"/>
            <a:headEnd/>
            <a:tailEnd/>
          </a:ln>
        </p:spPr>
        <p:txBody>
          <a:bodyPr vert="horz" wrap="square" lIns="91420" tIns="45711" rIns="91420" bIns="45711" numCol="1" anchor="t"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defTabSz="456440">
              <a:spcBef>
                <a:spcPct val="20000"/>
              </a:spcBef>
              <a:buClr>
                <a:srgbClr val="D92331"/>
              </a:buClr>
              <a:defRPr/>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Trebuchet MS" pitchFamily="34" charset="0"/>
                <a:cs typeface="Trebuchet MS"/>
              </a:rPr>
              <a:t>Certified</a:t>
            </a:r>
            <a:endParaRPr lang="en-U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a:ea typeface="Trebuchet MS" pitchFamily="34" charset="0"/>
              <a:cs typeface="Trebuchet MS"/>
            </a:endParaRPr>
          </a:p>
        </p:txBody>
      </p:sp>
      <p:pic>
        <p:nvPicPr>
          <p:cNvPr id="7" name="Picture 6"/>
          <p:cNvPicPr/>
          <p:nvPr/>
        </p:nvPicPr>
        <p:blipFill>
          <a:blip r:embed="rId3" cstate="print"/>
          <a:srcRect/>
          <a:stretch>
            <a:fillRect/>
          </a:stretch>
        </p:blipFill>
        <p:spPr bwMode="auto">
          <a:xfrm>
            <a:off x="3172276" y="3271893"/>
            <a:ext cx="1094924" cy="364489"/>
          </a:xfrm>
          <a:prstGeom prst="rect">
            <a:avLst/>
          </a:prstGeom>
          <a:noFill/>
          <a:ln w="9525">
            <a:noFill/>
            <a:miter lim="800000"/>
            <a:headEnd/>
            <a:tailEnd/>
          </a:ln>
        </p:spPr>
      </p:pic>
      <p:pic>
        <p:nvPicPr>
          <p:cNvPr id="10" name="Picture 9" descr="itexpo-west-2010-bos.png"/>
          <p:cNvPicPr>
            <a:picLocks noChangeAspect="1"/>
          </p:cNvPicPr>
          <p:nvPr/>
        </p:nvPicPr>
        <p:blipFill>
          <a:blip r:embed="rId4" cstate="print"/>
          <a:stretch>
            <a:fillRect/>
          </a:stretch>
        </p:blipFill>
        <p:spPr>
          <a:xfrm>
            <a:off x="3449024" y="4800600"/>
            <a:ext cx="2113576" cy="1447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Concierge</a:t>
            </a:r>
            <a:endParaRPr lang="en-US" dirty="0"/>
          </a:p>
        </p:txBody>
      </p:sp>
      <p:sp>
        <p:nvSpPr>
          <p:cNvPr id="3" name="Content Placeholder 2"/>
          <p:cNvSpPr>
            <a:spLocks noGrp="1"/>
          </p:cNvSpPr>
          <p:nvPr>
            <p:ph idx="1"/>
          </p:nvPr>
        </p:nvSpPr>
        <p:spPr/>
        <p:txBody>
          <a:bodyPr/>
          <a:lstStyle/>
          <a:p>
            <a:r>
              <a:rPr lang="en-US" sz="2600" dirty="0" err="1" smtClean="0"/>
              <a:t>Provee</a:t>
            </a:r>
            <a:r>
              <a:rPr lang="en-US" sz="2600" dirty="0" smtClean="0"/>
              <a:t> un </a:t>
            </a:r>
            <a:r>
              <a:rPr lang="en-US" sz="2600" dirty="0" err="1" smtClean="0"/>
              <a:t>sistema</a:t>
            </a:r>
            <a:r>
              <a:rPr lang="en-US" sz="2600" dirty="0" smtClean="0"/>
              <a:t> de </a:t>
            </a:r>
            <a:r>
              <a:rPr lang="en-US" sz="2600" dirty="0" err="1" smtClean="0"/>
              <a:t>comunicación</a:t>
            </a:r>
            <a:r>
              <a:rPr lang="en-US" sz="2600" dirty="0" smtClean="0"/>
              <a:t> </a:t>
            </a:r>
            <a:r>
              <a:rPr lang="en-US" sz="2600" dirty="0" err="1" smtClean="0"/>
              <a:t>completo</a:t>
            </a:r>
            <a:r>
              <a:rPr lang="en-US" sz="2600" dirty="0" smtClean="0"/>
              <a:t> </a:t>
            </a:r>
            <a:r>
              <a:rPr lang="en-US" sz="2600" dirty="0" err="1" smtClean="0"/>
              <a:t>tanto</a:t>
            </a:r>
            <a:r>
              <a:rPr lang="en-US" sz="2600" dirty="0"/>
              <a:t> </a:t>
            </a:r>
            <a:r>
              <a:rPr lang="en-US" sz="2600" dirty="0" err="1"/>
              <a:t>para</a:t>
            </a:r>
            <a:r>
              <a:rPr lang="en-US" sz="2600" dirty="0"/>
              <a:t> los </a:t>
            </a:r>
            <a:r>
              <a:rPr lang="en-US" sz="2600" dirty="0" err="1" smtClean="0"/>
              <a:t>huéspedes</a:t>
            </a:r>
            <a:r>
              <a:rPr lang="en-US" sz="2600" dirty="0" smtClean="0"/>
              <a:t> </a:t>
            </a:r>
            <a:r>
              <a:rPr lang="en-US" sz="2600" dirty="0" err="1" smtClean="0"/>
              <a:t>como</a:t>
            </a:r>
            <a:r>
              <a:rPr lang="en-US" sz="2600" dirty="0" smtClean="0"/>
              <a:t> </a:t>
            </a:r>
            <a:r>
              <a:rPr lang="en-US" sz="2600" dirty="0" err="1" smtClean="0"/>
              <a:t>para</a:t>
            </a:r>
            <a:r>
              <a:rPr lang="en-US" sz="2600" dirty="0" smtClean="0"/>
              <a:t> el staff del hotel a un </a:t>
            </a:r>
            <a:r>
              <a:rPr lang="en-US" sz="2600" dirty="0" err="1" smtClean="0"/>
              <a:t>costo</a:t>
            </a:r>
            <a:r>
              <a:rPr lang="en-US" sz="2600" dirty="0" smtClean="0"/>
              <a:t> </a:t>
            </a:r>
            <a:r>
              <a:rPr lang="en-US" sz="2600" dirty="0" err="1" smtClean="0"/>
              <a:t>muy</a:t>
            </a:r>
            <a:r>
              <a:rPr lang="en-US" sz="2600" dirty="0" smtClean="0"/>
              <a:t> </a:t>
            </a:r>
            <a:r>
              <a:rPr lang="en-US" sz="2600" dirty="0" err="1" smtClean="0"/>
              <a:t>competitivo</a:t>
            </a:r>
            <a:endParaRPr lang="en-US" sz="2600" dirty="0" smtClean="0"/>
          </a:p>
          <a:p>
            <a:r>
              <a:rPr lang="en-US" sz="2600" dirty="0" err="1" smtClean="0"/>
              <a:t>Sistema</a:t>
            </a:r>
            <a:r>
              <a:rPr lang="en-US" sz="2600" dirty="0" smtClean="0"/>
              <a:t> </a:t>
            </a:r>
            <a:r>
              <a:rPr lang="en-US" sz="2600" dirty="0" err="1" smtClean="0"/>
              <a:t>integrado</a:t>
            </a:r>
            <a:r>
              <a:rPr lang="en-US" sz="2600" dirty="0" smtClean="0"/>
              <a:t>:</a:t>
            </a:r>
          </a:p>
          <a:p>
            <a:pPr lvl="1"/>
            <a:r>
              <a:rPr lang="en-US" sz="2400" dirty="0" smtClean="0"/>
              <a:t>PBX VoIP</a:t>
            </a:r>
          </a:p>
          <a:p>
            <a:pPr lvl="1"/>
            <a:r>
              <a:rPr lang="en-US" sz="2400" dirty="0" smtClean="0"/>
              <a:t>Interface </a:t>
            </a:r>
            <a:r>
              <a:rPr lang="en-US" sz="2400" dirty="0" err="1" smtClean="0"/>
              <a:t>para</a:t>
            </a:r>
            <a:r>
              <a:rPr lang="en-US" sz="2400" dirty="0" smtClean="0"/>
              <a:t> PMS (Property Management System) o PMS </a:t>
            </a:r>
            <a:r>
              <a:rPr lang="en-US" sz="2400" dirty="0" err="1" smtClean="0"/>
              <a:t>independiente</a:t>
            </a:r>
            <a:endParaRPr lang="en-US" sz="2400" dirty="0" smtClean="0"/>
          </a:p>
          <a:p>
            <a:pPr lvl="1"/>
            <a:r>
              <a:rPr lang="en-US" sz="2400" dirty="0" smtClean="0"/>
              <a:t>Software </a:t>
            </a:r>
            <a:r>
              <a:rPr lang="en-US" sz="2400" dirty="0" err="1" smtClean="0"/>
              <a:t>para</a:t>
            </a:r>
            <a:r>
              <a:rPr lang="en-US" sz="2400" dirty="0" smtClean="0"/>
              <a:t> </a:t>
            </a:r>
            <a:r>
              <a:rPr lang="en-US" sz="2400" dirty="0" err="1" smtClean="0"/>
              <a:t>contabilizacion</a:t>
            </a:r>
            <a:r>
              <a:rPr lang="en-US" sz="2400" dirty="0" smtClean="0"/>
              <a:t> de </a:t>
            </a:r>
            <a:r>
              <a:rPr lang="en-US" sz="2400" dirty="0" err="1" smtClean="0"/>
              <a:t>llamadas</a:t>
            </a:r>
            <a:endParaRPr lang="en-US" sz="2400" dirty="0" smtClean="0"/>
          </a:p>
          <a:p>
            <a:r>
              <a:rPr lang="en-US" sz="2600" dirty="0" err="1" smtClean="0"/>
              <a:t>Permite</a:t>
            </a:r>
            <a:r>
              <a:rPr lang="en-US" sz="2600" dirty="0" smtClean="0"/>
              <a:t> </a:t>
            </a:r>
            <a:r>
              <a:rPr lang="en-US" sz="2600" dirty="0" err="1" smtClean="0"/>
              <a:t>aprovechar</a:t>
            </a:r>
            <a:r>
              <a:rPr lang="en-US" sz="2600" dirty="0" smtClean="0"/>
              <a:t> la </a:t>
            </a:r>
            <a:r>
              <a:rPr lang="en-US" sz="2600" dirty="0" err="1" smtClean="0"/>
              <a:t>infraestructura</a:t>
            </a:r>
            <a:r>
              <a:rPr lang="en-US" sz="2600" dirty="0" smtClean="0"/>
              <a:t> </a:t>
            </a:r>
            <a:r>
              <a:rPr lang="en-US" sz="2600" dirty="0" err="1" smtClean="0"/>
              <a:t>existente</a:t>
            </a:r>
            <a:r>
              <a:rPr lang="en-US" sz="2600" dirty="0" smtClean="0"/>
              <a:t> </a:t>
            </a:r>
            <a:r>
              <a:rPr lang="en-US" sz="2600" dirty="0" err="1" smtClean="0"/>
              <a:t>como</a:t>
            </a:r>
            <a:r>
              <a:rPr lang="en-US" sz="2600" dirty="0" smtClean="0"/>
              <a:t> </a:t>
            </a:r>
            <a:r>
              <a:rPr lang="en-US" sz="2600" dirty="0" err="1" smtClean="0"/>
              <a:t>cableado</a:t>
            </a:r>
            <a:r>
              <a:rPr lang="en-US" sz="2600" dirty="0" smtClean="0"/>
              <a:t> y </a:t>
            </a:r>
            <a:r>
              <a:rPr lang="en-US" sz="2600" dirty="0" err="1" smtClean="0"/>
              <a:t>teléfonos</a:t>
            </a:r>
            <a:r>
              <a:rPr lang="en-US" sz="2600" dirty="0" smtClean="0"/>
              <a:t> </a:t>
            </a:r>
            <a:r>
              <a:rPr lang="en-US" sz="2600" dirty="0" err="1" smtClean="0"/>
              <a:t>analógicos</a:t>
            </a:r>
            <a:endParaRPr lang="en-US" sz="2600" dirty="0"/>
          </a:p>
        </p:txBody>
      </p:sp>
      <p:pic>
        <p:nvPicPr>
          <p:cNvPr id="5" name="Picture 4" descr="itexpo-west-2010-bos.png"/>
          <p:cNvPicPr>
            <a:picLocks noChangeAspect="1"/>
          </p:cNvPicPr>
          <p:nvPr/>
        </p:nvPicPr>
        <p:blipFill>
          <a:blip r:embed="rId2" cstate="print"/>
          <a:stretch>
            <a:fillRect/>
          </a:stretch>
        </p:blipFill>
        <p:spPr>
          <a:xfrm>
            <a:off x="3776628" y="5791200"/>
            <a:ext cx="1557372"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1000"/>
                                        <p:tgtEl>
                                          <p:spTgt spid="3">
                                            <p:txEl>
                                              <p:pRg st="2" end="2"/>
                                            </p:txEl>
                                          </p:spTgt>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1000"/>
                                        <p:tgtEl>
                                          <p:spTgt spid="3">
                                            <p:txEl>
                                              <p:pRg st="3" end="3"/>
                                            </p:txEl>
                                          </p:spTgt>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err="1" smtClean="0"/>
              <a:t>Distribución</a:t>
            </a:r>
            <a:r>
              <a:rPr lang="en-US" dirty="0" smtClean="0"/>
              <a:t> &amp; </a:t>
            </a:r>
            <a:r>
              <a:rPr lang="en-US" dirty="0" err="1" smtClean="0"/>
              <a:t>canales</a:t>
            </a:r>
            <a:r>
              <a:rPr lang="en-US" dirty="0" smtClean="0"/>
              <a:t> OEM</a:t>
            </a:r>
          </a:p>
        </p:txBody>
      </p:sp>
      <p:sp>
        <p:nvSpPr>
          <p:cNvPr id="14340" name="TextBox 5"/>
          <p:cNvSpPr txBox="1">
            <a:spLocks noChangeArrowheads="1"/>
          </p:cNvSpPr>
          <p:nvPr/>
        </p:nvSpPr>
        <p:spPr bwMode="auto">
          <a:xfrm>
            <a:off x="3505201" y="5867400"/>
            <a:ext cx="3733800" cy="369322"/>
          </a:xfrm>
          <a:prstGeom prst="rect">
            <a:avLst/>
          </a:prstGeom>
          <a:noFill/>
          <a:ln w="9525">
            <a:noFill/>
            <a:miter lim="800000"/>
            <a:headEnd/>
            <a:tailEnd/>
          </a:ln>
        </p:spPr>
        <p:txBody>
          <a:bodyPr lIns="91430" tIns="45715" rIns="91430" bIns="45715">
            <a:spAutoFit/>
          </a:bodyPr>
          <a:lstStyle/>
          <a:p>
            <a:r>
              <a:rPr lang="en-US" dirty="0">
                <a:solidFill>
                  <a:srgbClr val="FF0000"/>
                </a:solidFill>
                <a:latin typeface="Trebuchet MS" pitchFamily="34" charset="0"/>
                <a:sym typeface="ZapfDingbats" pitchFamily="82" charset="2"/>
              </a:rPr>
              <a:t> </a:t>
            </a:r>
            <a:r>
              <a:rPr lang="en-US" dirty="0" err="1" smtClean="0">
                <a:solidFill>
                  <a:srgbClr val="FF0000"/>
                </a:solidFill>
                <a:latin typeface="Trebuchet MS" pitchFamily="34" charset="0"/>
                <a:sym typeface="ZapfDingbats" pitchFamily="82" charset="2"/>
              </a:rPr>
              <a:t>Distribuidor</a:t>
            </a:r>
            <a:r>
              <a:rPr lang="en-US" dirty="0">
                <a:solidFill>
                  <a:srgbClr val="FF0000"/>
                </a:solidFill>
                <a:latin typeface="Trebuchet MS" pitchFamily="34" charset="0"/>
                <a:sym typeface="ZapfDingbats" pitchFamily="82" charset="2"/>
              </a:rPr>
              <a:t>	 	</a:t>
            </a:r>
            <a:r>
              <a:rPr lang="en-US" dirty="0">
                <a:solidFill>
                  <a:srgbClr val="7030A0"/>
                </a:solidFill>
                <a:latin typeface="Trebuchet MS" pitchFamily="34" charset="0"/>
                <a:sym typeface="ZapfDingbats" pitchFamily="82" charset="2"/>
              </a:rPr>
              <a:t> OEM</a:t>
            </a:r>
            <a:r>
              <a:rPr lang="en-US" dirty="0">
                <a:solidFill>
                  <a:srgbClr val="FF0000"/>
                </a:solidFill>
                <a:latin typeface="Trebuchet MS" pitchFamily="34" charset="0"/>
                <a:sym typeface="ZapfDingbats" pitchFamily="82" charset="2"/>
              </a:rPr>
              <a:t>	</a:t>
            </a:r>
            <a:endParaRPr lang="en-US" dirty="0">
              <a:solidFill>
                <a:srgbClr val="FF0000"/>
              </a:solidFill>
              <a:latin typeface="Trebuchet MS" pitchFamily="34" charset="0"/>
            </a:endParaRPr>
          </a:p>
        </p:txBody>
      </p:sp>
      <p:pic>
        <p:nvPicPr>
          <p:cNvPr id="5" name="Picture 4" descr="DistributorMap-updated.png"/>
          <p:cNvPicPr>
            <a:picLocks noChangeAspect="1"/>
          </p:cNvPicPr>
          <p:nvPr/>
        </p:nvPicPr>
        <p:blipFill>
          <a:blip r:embed="rId3" cstate="print"/>
          <a:stretch>
            <a:fillRect/>
          </a:stretch>
        </p:blipFill>
        <p:spPr>
          <a:xfrm>
            <a:off x="647152" y="1466214"/>
            <a:ext cx="7849696" cy="4553586"/>
          </a:xfrm>
          <a:prstGeom prst="rect">
            <a:avLst/>
          </a:prstGeom>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Interfaces PMS</a:t>
            </a:r>
            <a:endParaRPr lang="en-US" dirty="0"/>
          </a:p>
        </p:txBody>
      </p:sp>
      <p:sp>
        <p:nvSpPr>
          <p:cNvPr id="3" name="Content Placeholder 2"/>
          <p:cNvSpPr>
            <a:spLocks noGrp="1"/>
          </p:cNvSpPr>
          <p:nvPr>
            <p:ph idx="4294967295"/>
          </p:nvPr>
        </p:nvSpPr>
        <p:spPr>
          <a:xfrm>
            <a:off x="533400" y="1600200"/>
            <a:ext cx="7696200" cy="4525963"/>
          </a:xfrm>
        </p:spPr>
        <p:txBody>
          <a:bodyPr/>
          <a:lstStyle/>
          <a:p>
            <a:r>
              <a:rPr lang="en-US" dirty="0" err="1" smtClean="0"/>
              <a:t>Interoperabilidad</a:t>
            </a:r>
            <a:r>
              <a:rPr lang="en-US" dirty="0" smtClean="0"/>
              <a:t> </a:t>
            </a:r>
            <a:r>
              <a:rPr lang="en-US" dirty="0" err="1" smtClean="0"/>
              <a:t>certificada</a:t>
            </a:r>
            <a:r>
              <a:rPr lang="en-US" dirty="0" smtClean="0"/>
              <a:t> con:</a:t>
            </a:r>
            <a:endParaRPr lang="en-US" dirty="0"/>
          </a:p>
        </p:txBody>
      </p:sp>
      <p:pic>
        <p:nvPicPr>
          <p:cNvPr id="4" name="Picture 3"/>
          <p:cNvPicPr/>
          <p:nvPr/>
        </p:nvPicPr>
        <p:blipFill>
          <a:blip r:embed="rId2" cstate="print"/>
          <a:srcRect/>
          <a:stretch>
            <a:fillRect/>
          </a:stretch>
        </p:blipFill>
        <p:spPr bwMode="auto">
          <a:xfrm>
            <a:off x="1409760" y="2228699"/>
            <a:ext cx="1094924" cy="364489"/>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551485" y="2599473"/>
            <a:ext cx="1314275" cy="873517"/>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5764320" y="2668600"/>
            <a:ext cx="1779840" cy="691273"/>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1133280" y="2712590"/>
            <a:ext cx="1453091" cy="754116"/>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925920" y="4327654"/>
            <a:ext cx="1894045" cy="540450"/>
          </a:xfrm>
          <a:prstGeom prst="rect">
            <a:avLst/>
          </a:prstGeom>
          <a:noFill/>
          <a:ln w="9525">
            <a:noFill/>
            <a:miter lim="800000"/>
            <a:headEnd/>
            <a:tailEnd/>
          </a:ln>
        </p:spPr>
      </p:pic>
      <p:pic>
        <p:nvPicPr>
          <p:cNvPr id="9" name="Picture 8"/>
          <p:cNvPicPr/>
          <p:nvPr/>
        </p:nvPicPr>
        <p:blipFill>
          <a:blip r:embed="rId7" cstate="print"/>
          <a:srcRect/>
          <a:stretch>
            <a:fillRect/>
          </a:stretch>
        </p:blipFill>
        <p:spPr bwMode="auto">
          <a:xfrm>
            <a:off x="5971680" y="4051145"/>
            <a:ext cx="1164043" cy="823243"/>
          </a:xfrm>
          <a:prstGeom prst="rect">
            <a:avLst/>
          </a:prstGeom>
          <a:noFill/>
          <a:ln w="9525">
            <a:noFill/>
            <a:miter lim="800000"/>
            <a:headEnd/>
            <a:tailEnd/>
          </a:ln>
        </p:spPr>
      </p:pic>
      <p:pic>
        <p:nvPicPr>
          <p:cNvPr id="10" name="Picture 9"/>
          <p:cNvPicPr/>
          <p:nvPr/>
        </p:nvPicPr>
        <p:blipFill>
          <a:blip r:embed="rId8" cstate="print"/>
          <a:srcRect/>
          <a:stretch>
            <a:fillRect/>
          </a:stretch>
        </p:blipFill>
        <p:spPr bwMode="auto">
          <a:xfrm>
            <a:off x="3414240" y="4189399"/>
            <a:ext cx="1936930" cy="691273"/>
          </a:xfrm>
          <a:prstGeom prst="rect">
            <a:avLst/>
          </a:prstGeom>
          <a:noFill/>
          <a:ln w="9525">
            <a:noFill/>
            <a:miter lim="800000"/>
            <a:headEnd/>
            <a:tailEnd/>
          </a:ln>
        </p:spPr>
      </p:pic>
      <p:pic>
        <p:nvPicPr>
          <p:cNvPr id="11" name="Picture 10"/>
          <p:cNvPicPr/>
          <p:nvPr/>
        </p:nvPicPr>
        <p:blipFill>
          <a:blip r:embed="rId9" cstate="print"/>
          <a:srcRect/>
          <a:stretch>
            <a:fillRect/>
          </a:stretch>
        </p:blipFill>
        <p:spPr bwMode="auto">
          <a:xfrm>
            <a:off x="3828960" y="4051145"/>
            <a:ext cx="1195462" cy="138255"/>
          </a:xfrm>
          <a:prstGeom prst="rect">
            <a:avLst/>
          </a:prstGeom>
          <a:noFill/>
          <a:ln w="9525">
            <a:noFill/>
            <a:miter lim="800000"/>
            <a:headEnd/>
            <a:tailEnd/>
          </a:ln>
        </p:spPr>
      </p:pic>
      <p:pic>
        <p:nvPicPr>
          <p:cNvPr id="14" name="Picture 13" descr="itexpo-west-2010-bos.png"/>
          <p:cNvPicPr>
            <a:picLocks noChangeAspect="1"/>
          </p:cNvPicPr>
          <p:nvPr/>
        </p:nvPicPr>
        <p:blipFill>
          <a:blip r:embed="rId10" cstate="print"/>
          <a:stretch>
            <a:fillRect/>
          </a:stretch>
        </p:blipFill>
        <p:spPr>
          <a:xfrm>
            <a:off x="3776628" y="5791200"/>
            <a:ext cx="1557372"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8" y="152401"/>
            <a:ext cx="8666162" cy="609600"/>
          </a:xfrm>
        </p:spPr>
        <p:txBody>
          <a:bodyPr>
            <a:normAutofit fontScale="90000"/>
          </a:bodyPr>
          <a:lstStyle/>
          <a:p>
            <a:r>
              <a:rPr lang="en-US" dirty="0" err="1" smtClean="0"/>
              <a:t>Características</a:t>
            </a:r>
            <a:r>
              <a:rPr lang="en-US" dirty="0" smtClean="0"/>
              <a:t> del </a:t>
            </a:r>
            <a:r>
              <a:rPr lang="en-US" dirty="0" err="1" smtClean="0"/>
              <a:t>paquete</a:t>
            </a:r>
            <a:r>
              <a:rPr lang="en-US" dirty="0" smtClean="0"/>
              <a:t> Choice</a:t>
            </a:r>
            <a:endParaRPr lang="en-US" dirty="0"/>
          </a:p>
        </p:txBody>
      </p:sp>
      <p:sp>
        <p:nvSpPr>
          <p:cNvPr id="3" name="Content Placeholder 2"/>
          <p:cNvSpPr>
            <a:spLocks noGrp="1"/>
          </p:cNvSpPr>
          <p:nvPr>
            <p:ph sz="half" idx="1"/>
          </p:nvPr>
        </p:nvSpPr>
        <p:spPr/>
        <p:txBody>
          <a:bodyPr>
            <a:normAutofit lnSpcReduction="10000"/>
          </a:bodyPr>
          <a:lstStyle/>
          <a:p>
            <a:pPr lvl="0"/>
            <a:r>
              <a:rPr lang="en-US" sz="2000" dirty="0" err="1" smtClean="0"/>
              <a:t>Despertador</a:t>
            </a:r>
            <a:r>
              <a:rPr lang="en-US" sz="2000" dirty="0" smtClean="0"/>
              <a:t> </a:t>
            </a:r>
            <a:r>
              <a:rPr lang="en-US" sz="2000" dirty="0" err="1" smtClean="0"/>
              <a:t>integrado</a:t>
            </a:r>
            <a:r>
              <a:rPr lang="en-US" sz="2000" dirty="0" smtClean="0"/>
              <a:t> (</a:t>
            </a:r>
            <a:r>
              <a:rPr lang="en-US" sz="2000" dirty="0" err="1" smtClean="0"/>
              <a:t>activado</a:t>
            </a:r>
            <a:r>
              <a:rPr lang="en-US" sz="2000" dirty="0" smtClean="0"/>
              <a:t> </a:t>
            </a:r>
            <a:r>
              <a:rPr lang="en-US" sz="2000" dirty="0" err="1" smtClean="0"/>
              <a:t>por</a:t>
            </a:r>
            <a:r>
              <a:rPr lang="en-US" sz="2000" dirty="0" smtClean="0"/>
              <a:t> el </a:t>
            </a:r>
            <a:r>
              <a:rPr lang="en-US" sz="2000" dirty="0" err="1" smtClean="0"/>
              <a:t>huésped</a:t>
            </a:r>
            <a:r>
              <a:rPr lang="en-US" sz="2000" dirty="0" smtClean="0"/>
              <a:t> o el personal del Hotel)</a:t>
            </a:r>
          </a:p>
          <a:p>
            <a:pPr lvl="0"/>
            <a:r>
              <a:rPr lang="en-US" sz="2000" dirty="0" smtClean="0"/>
              <a:t>Panel de </a:t>
            </a:r>
            <a:r>
              <a:rPr lang="en-US" sz="2000" dirty="0" err="1" smtClean="0"/>
              <a:t>operador</a:t>
            </a:r>
            <a:r>
              <a:rPr lang="en-US" sz="2000" dirty="0" smtClean="0"/>
              <a:t> </a:t>
            </a:r>
            <a:r>
              <a:rPr lang="en-US" sz="2000" dirty="0" err="1" smtClean="0"/>
              <a:t>integrado</a:t>
            </a:r>
            <a:endParaRPr lang="en-US" sz="2000" dirty="0" smtClean="0"/>
          </a:p>
          <a:p>
            <a:pPr lvl="0"/>
            <a:r>
              <a:rPr lang="en-US" sz="2000" dirty="0" smtClean="0"/>
              <a:t>Front desk check-in/check-out</a:t>
            </a:r>
          </a:p>
          <a:p>
            <a:pPr lvl="0"/>
            <a:r>
              <a:rPr lang="en-US" sz="2000" dirty="0" err="1" smtClean="0"/>
              <a:t>Asignación</a:t>
            </a:r>
            <a:r>
              <a:rPr lang="en-US" sz="2000" dirty="0" smtClean="0"/>
              <a:t> de </a:t>
            </a:r>
            <a:r>
              <a:rPr lang="en-US" sz="2000" dirty="0" err="1" smtClean="0"/>
              <a:t>nombre</a:t>
            </a:r>
            <a:r>
              <a:rPr lang="en-US" sz="2000" dirty="0"/>
              <a:t> </a:t>
            </a:r>
            <a:r>
              <a:rPr lang="en-US" sz="2000" dirty="0" smtClean="0"/>
              <a:t>del </a:t>
            </a:r>
            <a:r>
              <a:rPr lang="en-US" sz="2000" dirty="0" err="1" smtClean="0"/>
              <a:t>huésped</a:t>
            </a:r>
            <a:r>
              <a:rPr lang="en-US" sz="2000" dirty="0" smtClean="0"/>
              <a:t> a la </a:t>
            </a:r>
            <a:r>
              <a:rPr lang="en-US" sz="2000" dirty="0" err="1" smtClean="0"/>
              <a:t>habitación</a:t>
            </a:r>
            <a:r>
              <a:rPr lang="en-US" sz="2000" dirty="0" smtClean="0"/>
              <a:t> en el check-in</a:t>
            </a:r>
          </a:p>
          <a:p>
            <a:pPr lvl="0"/>
            <a:r>
              <a:rPr lang="en-US" sz="2000" dirty="0" err="1" smtClean="0"/>
              <a:t>Asignación</a:t>
            </a:r>
            <a:r>
              <a:rPr lang="en-US" sz="2000" dirty="0" smtClean="0"/>
              <a:t> de </a:t>
            </a:r>
            <a:r>
              <a:rPr lang="en-US" sz="2000" dirty="0" err="1" smtClean="0"/>
              <a:t>vacante</a:t>
            </a:r>
            <a:r>
              <a:rPr lang="en-US" sz="2000" dirty="0" smtClean="0"/>
              <a:t> en el check-out</a:t>
            </a:r>
          </a:p>
          <a:p>
            <a:pPr lvl="0"/>
            <a:r>
              <a:rPr lang="en-US" sz="2000" dirty="0" err="1" smtClean="0"/>
              <a:t>Habilitación</a:t>
            </a:r>
            <a:r>
              <a:rPr lang="en-US" sz="2000" dirty="0" smtClean="0"/>
              <a:t> de la </a:t>
            </a:r>
            <a:r>
              <a:rPr lang="en-US" sz="2000" dirty="0" err="1" smtClean="0"/>
              <a:t>extensión</a:t>
            </a:r>
            <a:r>
              <a:rPr lang="en-US" sz="2000" dirty="0" smtClean="0"/>
              <a:t> </a:t>
            </a:r>
            <a:r>
              <a:rPr lang="en-US" sz="2000" dirty="0" err="1" smtClean="0"/>
              <a:t>para</a:t>
            </a:r>
            <a:r>
              <a:rPr lang="en-US" sz="2000" dirty="0" smtClean="0"/>
              <a:t> </a:t>
            </a:r>
            <a:r>
              <a:rPr lang="en-US" sz="2000" dirty="0" err="1" smtClean="0"/>
              <a:t>llamadas</a:t>
            </a:r>
            <a:r>
              <a:rPr lang="en-US" sz="2000" dirty="0" smtClean="0"/>
              <a:t> en el check-in</a:t>
            </a:r>
          </a:p>
          <a:p>
            <a:pPr lvl="0"/>
            <a:r>
              <a:rPr lang="en-US" sz="2000" dirty="0" err="1" smtClean="0"/>
              <a:t>Bloqueo</a:t>
            </a:r>
            <a:r>
              <a:rPr lang="en-US" sz="2000" dirty="0" smtClean="0"/>
              <a:t> de la </a:t>
            </a:r>
            <a:r>
              <a:rPr lang="en-US" sz="2000" dirty="0" err="1" smtClean="0"/>
              <a:t>extensión</a:t>
            </a:r>
            <a:r>
              <a:rPr lang="en-US" sz="2000" dirty="0" smtClean="0"/>
              <a:t> en el check-out</a:t>
            </a:r>
          </a:p>
          <a:p>
            <a:endParaRPr lang="en-US" sz="1800" dirty="0"/>
          </a:p>
        </p:txBody>
      </p:sp>
      <p:sp>
        <p:nvSpPr>
          <p:cNvPr id="4" name="Content Placeholder 3"/>
          <p:cNvSpPr>
            <a:spLocks noGrp="1"/>
          </p:cNvSpPr>
          <p:nvPr>
            <p:ph sz="half" idx="2"/>
          </p:nvPr>
        </p:nvSpPr>
        <p:spPr/>
        <p:txBody>
          <a:bodyPr>
            <a:normAutofit lnSpcReduction="10000"/>
          </a:bodyPr>
          <a:lstStyle/>
          <a:p>
            <a:pPr lvl="0"/>
            <a:r>
              <a:rPr lang="en-US" sz="2000" dirty="0" err="1" smtClean="0"/>
              <a:t>Habilitación</a:t>
            </a:r>
            <a:r>
              <a:rPr lang="en-US" sz="2000" dirty="0" smtClean="0"/>
              <a:t> del </a:t>
            </a:r>
            <a:r>
              <a:rPr lang="en-US" sz="2000" dirty="0" err="1" smtClean="0"/>
              <a:t>correo</a:t>
            </a:r>
            <a:r>
              <a:rPr lang="en-US" sz="2000" dirty="0" smtClean="0"/>
              <a:t> de </a:t>
            </a:r>
            <a:r>
              <a:rPr lang="en-US" sz="2000" dirty="0" err="1" smtClean="0"/>
              <a:t>voz</a:t>
            </a:r>
            <a:r>
              <a:rPr lang="en-US" sz="2000" dirty="0" smtClean="0"/>
              <a:t> en el check-in</a:t>
            </a:r>
          </a:p>
          <a:p>
            <a:pPr lvl="0"/>
            <a:r>
              <a:rPr lang="en-US" sz="2000" dirty="0" err="1" smtClean="0"/>
              <a:t>Limpieza</a:t>
            </a:r>
            <a:r>
              <a:rPr lang="en-US" sz="2000" dirty="0" smtClean="0"/>
              <a:t> del </a:t>
            </a:r>
            <a:r>
              <a:rPr lang="en-US" sz="2000" dirty="0" err="1" smtClean="0"/>
              <a:t>correo</a:t>
            </a:r>
            <a:r>
              <a:rPr lang="en-US" sz="2000" dirty="0" smtClean="0"/>
              <a:t> de </a:t>
            </a:r>
            <a:r>
              <a:rPr lang="en-US" sz="2000" dirty="0" err="1" smtClean="0"/>
              <a:t>voz</a:t>
            </a:r>
            <a:r>
              <a:rPr lang="en-US" sz="2000" dirty="0" smtClean="0"/>
              <a:t> del </a:t>
            </a:r>
            <a:r>
              <a:rPr lang="en-US" sz="2000" dirty="0" err="1" smtClean="0"/>
              <a:t>huésped</a:t>
            </a:r>
            <a:r>
              <a:rPr lang="en-US" sz="2000" dirty="0" smtClean="0"/>
              <a:t> </a:t>
            </a:r>
            <a:r>
              <a:rPr lang="en-US" sz="2000" dirty="0" err="1" smtClean="0"/>
              <a:t>durante</a:t>
            </a:r>
            <a:r>
              <a:rPr lang="en-US" sz="2000" dirty="0" smtClean="0"/>
              <a:t> el check-out</a:t>
            </a:r>
          </a:p>
          <a:p>
            <a:pPr lvl="0"/>
            <a:r>
              <a:rPr lang="en-US" sz="2000" dirty="0" err="1" smtClean="0"/>
              <a:t>Sistema</a:t>
            </a:r>
            <a:r>
              <a:rPr lang="en-US" sz="2000" dirty="0" smtClean="0"/>
              <a:t> </a:t>
            </a:r>
            <a:r>
              <a:rPr lang="en-US" sz="2000" dirty="0" err="1" smtClean="0"/>
              <a:t>integrado</a:t>
            </a:r>
            <a:r>
              <a:rPr lang="en-US" sz="2000" dirty="0" smtClean="0"/>
              <a:t> </a:t>
            </a:r>
            <a:r>
              <a:rPr lang="en-US" sz="2000" dirty="0" err="1" smtClean="0"/>
              <a:t>para</a:t>
            </a:r>
            <a:r>
              <a:rPr lang="en-US" sz="2000" dirty="0" smtClean="0"/>
              <a:t> control del personal y </a:t>
            </a:r>
            <a:r>
              <a:rPr lang="en-US" sz="2000" dirty="0" err="1" smtClean="0"/>
              <a:t>estado</a:t>
            </a:r>
            <a:r>
              <a:rPr lang="en-US" sz="2000" dirty="0" smtClean="0"/>
              <a:t> de la </a:t>
            </a:r>
            <a:r>
              <a:rPr lang="en-US" sz="2000" dirty="0" err="1" smtClean="0"/>
              <a:t>habitación</a:t>
            </a:r>
            <a:endParaRPr lang="en-US" sz="2000" dirty="0" smtClean="0"/>
          </a:p>
          <a:p>
            <a:pPr lvl="0"/>
            <a:r>
              <a:rPr lang="en-US" sz="2000" dirty="0" smtClean="0"/>
              <a:t>Soft phone </a:t>
            </a:r>
            <a:r>
              <a:rPr lang="en-US" sz="2000" dirty="0" err="1" smtClean="0"/>
              <a:t>incorporado</a:t>
            </a:r>
            <a:r>
              <a:rPr lang="en-US" sz="2000" dirty="0" smtClean="0"/>
              <a:t> </a:t>
            </a:r>
            <a:r>
              <a:rPr lang="en-US" sz="2000" dirty="0" err="1" smtClean="0"/>
              <a:t>para</a:t>
            </a:r>
            <a:r>
              <a:rPr lang="en-US" sz="2000" dirty="0" smtClean="0"/>
              <a:t> control y </a:t>
            </a:r>
            <a:r>
              <a:rPr lang="en-US" sz="2000" dirty="0" err="1" smtClean="0"/>
              <a:t>administración</a:t>
            </a:r>
            <a:r>
              <a:rPr lang="en-US" sz="2000" dirty="0" smtClean="0"/>
              <a:t> del mini bar</a:t>
            </a:r>
          </a:p>
          <a:p>
            <a:pPr lvl="0"/>
            <a:r>
              <a:rPr lang="en-US" sz="2000" b="1" i="1" dirty="0" err="1" smtClean="0"/>
              <a:t>Sistema</a:t>
            </a:r>
            <a:r>
              <a:rPr lang="en-US" sz="2000" b="1" i="1" dirty="0" smtClean="0"/>
              <a:t> de Call Accounting </a:t>
            </a:r>
            <a:r>
              <a:rPr lang="en-US" sz="2000" b="1" i="1" dirty="0" err="1" smtClean="0"/>
              <a:t>integrado</a:t>
            </a:r>
            <a:r>
              <a:rPr lang="en-US" sz="2000" b="1" i="1" dirty="0" smtClean="0"/>
              <a:t>. </a:t>
            </a:r>
            <a:r>
              <a:rPr lang="en-US" sz="2000" b="1" i="1" dirty="0" err="1" smtClean="0"/>
              <a:t>Tarifas</a:t>
            </a:r>
            <a:r>
              <a:rPr lang="en-US" sz="2000" b="1" i="1" dirty="0" smtClean="0"/>
              <a:t> </a:t>
            </a:r>
            <a:r>
              <a:rPr lang="en-US" sz="2000" b="1" i="1" dirty="0" err="1" smtClean="0"/>
              <a:t>ajustables</a:t>
            </a:r>
            <a:r>
              <a:rPr lang="en-US" sz="2000" b="1" i="1" dirty="0" smtClean="0"/>
              <a:t>.</a:t>
            </a:r>
            <a:endParaRPr lang="en-US" dirty="0"/>
          </a:p>
        </p:txBody>
      </p:sp>
      <p:pic>
        <p:nvPicPr>
          <p:cNvPr id="6" name="Picture 5" descr="itexpo-west-2010-bos.png"/>
          <p:cNvPicPr>
            <a:picLocks noChangeAspect="1"/>
          </p:cNvPicPr>
          <p:nvPr/>
        </p:nvPicPr>
        <p:blipFill>
          <a:blip r:embed="rId2" cstate="print"/>
          <a:stretch>
            <a:fillRect/>
          </a:stretch>
        </p:blipFill>
        <p:spPr>
          <a:xfrm>
            <a:off x="3776628" y="5791200"/>
            <a:ext cx="1557372"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1000"/>
                                        <p:tgtEl>
                                          <p:spTgt spid="3">
                                            <p:txEl>
                                              <p:pRg st="4" end="4"/>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1000"/>
                                        <p:tgtEl>
                                          <p:spTgt spid="3">
                                            <p:txEl>
                                              <p:pRg st="5" end="5"/>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1000"/>
                                        <p:tgtEl>
                                          <p:spTgt spid="3">
                                            <p:txEl>
                                              <p:pRg st="6" end="6"/>
                                            </p:tx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up)">
                                      <p:cBhvr>
                                        <p:cTn id="35" dur="1000"/>
                                        <p:tgtEl>
                                          <p:spTgt spid="4">
                                            <p:txEl>
                                              <p:pRg st="0" end="0"/>
                                            </p:txEl>
                                          </p:spTgt>
                                        </p:tgtEl>
                                      </p:cBhvr>
                                    </p:animEffect>
                                  </p:childTnLst>
                                </p:cTn>
                              </p:par>
                            </p:childTnLst>
                          </p:cTn>
                        </p:par>
                        <p:par>
                          <p:cTn id="36" fill="hold">
                            <p:stCondLst>
                              <p:cond delay="8000"/>
                            </p:stCondLst>
                            <p:childTnLst>
                              <p:par>
                                <p:cTn id="37" presetID="22" presetClass="entr" presetSubtype="1" fill="hold" grpId="0"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up)">
                                      <p:cBhvr>
                                        <p:cTn id="39" dur="1000"/>
                                        <p:tgtEl>
                                          <p:spTgt spid="4">
                                            <p:txEl>
                                              <p:pRg st="1" end="1"/>
                                            </p:txEl>
                                          </p:spTgt>
                                        </p:tgtEl>
                                      </p:cBhvr>
                                    </p:animEffect>
                                  </p:childTnLst>
                                </p:cTn>
                              </p:par>
                            </p:childTnLst>
                          </p:cTn>
                        </p:par>
                        <p:par>
                          <p:cTn id="40" fill="hold">
                            <p:stCondLst>
                              <p:cond delay="9000"/>
                            </p:stCondLst>
                            <p:childTnLst>
                              <p:par>
                                <p:cTn id="41" presetID="22" presetClass="entr" presetSubtype="1" fill="hold" grpId="0"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up)">
                                      <p:cBhvr>
                                        <p:cTn id="43" dur="1000"/>
                                        <p:tgtEl>
                                          <p:spTgt spid="4">
                                            <p:txEl>
                                              <p:pRg st="2" end="2"/>
                                            </p:txEl>
                                          </p:spTgt>
                                        </p:tgtEl>
                                      </p:cBhvr>
                                    </p:animEffect>
                                  </p:childTnLst>
                                </p:cTn>
                              </p:par>
                            </p:childTnLst>
                          </p:cTn>
                        </p:par>
                        <p:par>
                          <p:cTn id="44" fill="hold">
                            <p:stCondLst>
                              <p:cond delay="10000"/>
                            </p:stCondLst>
                            <p:childTnLst>
                              <p:par>
                                <p:cTn id="45" presetID="22" presetClass="entr" presetSubtype="1" fill="hold" grpId="0" nodeType="after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up)">
                                      <p:cBhvr>
                                        <p:cTn id="47" dur="1000"/>
                                        <p:tgtEl>
                                          <p:spTgt spid="4">
                                            <p:txEl>
                                              <p:pRg st="3" end="3"/>
                                            </p:txEl>
                                          </p:spTgt>
                                        </p:tgtEl>
                                      </p:cBhvr>
                                    </p:animEffect>
                                  </p:childTnLst>
                                </p:cTn>
                              </p:par>
                            </p:childTnLst>
                          </p:cTn>
                        </p:par>
                        <p:par>
                          <p:cTn id="48" fill="hold">
                            <p:stCondLst>
                              <p:cond delay="11000"/>
                            </p:stCondLst>
                            <p:childTnLst>
                              <p:par>
                                <p:cTn id="49" presetID="22" presetClass="entr" presetSubtype="1" fill="hold" grpId="0" nodeType="after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wipe(up)">
                                      <p:cBhvr>
                                        <p:cTn id="51"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Complete Concierge </a:t>
            </a:r>
            <a:r>
              <a:rPr lang="en-US" dirty="0" err="1" smtClean="0"/>
              <a:t>demostración</a:t>
            </a:r>
            <a:r>
              <a:rPr lang="en-US" dirty="0" smtClean="0"/>
              <a:t> del </a:t>
            </a:r>
            <a:r>
              <a:rPr lang="en-US" dirty="0" err="1" smtClean="0"/>
              <a:t>sistema</a:t>
            </a:r>
            <a:endParaRPr lang="en-US" dirty="0"/>
          </a:p>
        </p:txBody>
      </p:sp>
      <p:sp>
        <p:nvSpPr>
          <p:cNvPr id="5" name="Text Placeholder 4"/>
          <p:cNvSpPr>
            <a:spLocks noGrp="1"/>
          </p:cNvSpPr>
          <p:nvPr>
            <p:ph type="body" idx="1"/>
          </p:nvPr>
        </p:nvSpPr>
        <p:spPr/>
        <p:txBody>
          <a:bodyPr/>
          <a:lstStyle/>
          <a:p>
            <a:r>
              <a:rPr lang="en-US" dirty="0" smtClean="0">
                <a:hlinkClick r:id="rId2"/>
              </a:rPr>
              <a:t>View On-line Recording</a:t>
            </a:r>
            <a:endParaRPr lang="en-US" dirty="0"/>
          </a:p>
        </p:txBody>
      </p:sp>
      <p:pic>
        <p:nvPicPr>
          <p:cNvPr id="7" name="Picture 6" descr="itexpo-west-2010-bos.png"/>
          <p:cNvPicPr>
            <a:picLocks noChangeAspect="1"/>
          </p:cNvPicPr>
          <p:nvPr/>
        </p:nvPicPr>
        <p:blipFill>
          <a:blip r:embed="rId3" cstate="print"/>
          <a:stretch>
            <a:fillRect/>
          </a:stretch>
        </p:blipFill>
        <p:spPr>
          <a:xfrm>
            <a:off x="3776628" y="5791200"/>
            <a:ext cx="1557372"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743075"/>
          </a:xfrm>
        </p:spPr>
        <p:txBody>
          <a:bodyPr/>
          <a:lstStyle/>
          <a:p>
            <a:r>
              <a:rPr lang="en-US" dirty="0" smtClean="0"/>
              <a:t>Complete Concierge </a:t>
            </a:r>
            <a:br>
              <a:rPr lang="en-US" dirty="0" smtClean="0"/>
            </a:br>
            <a:r>
              <a:rPr lang="en-US" dirty="0" err="1" smtClean="0"/>
              <a:t>preguntas</a:t>
            </a:r>
            <a:r>
              <a:rPr lang="en-US" dirty="0" smtClean="0"/>
              <a:t> </a:t>
            </a:r>
            <a:r>
              <a:rPr lang="en-US" dirty="0" err="1" smtClean="0"/>
              <a:t>frecuentes</a:t>
            </a:r>
            <a:endParaRPr lang="en-US" dirty="0"/>
          </a:p>
        </p:txBody>
      </p:sp>
      <p:sp>
        <p:nvSpPr>
          <p:cNvPr id="3" name="Text Placeholder 2"/>
          <p:cNvSpPr>
            <a:spLocks noGrp="1"/>
          </p:cNvSpPr>
          <p:nvPr>
            <p:ph type="body" idx="1"/>
          </p:nvPr>
        </p:nvSpPr>
        <p:spPr>
          <a:xfrm>
            <a:off x="685800" y="4114800"/>
            <a:ext cx="7772400" cy="696745"/>
          </a:xfrm>
        </p:spPr>
        <p:txBody>
          <a:bodyPr/>
          <a:lstStyle/>
          <a:p>
            <a:r>
              <a:rPr lang="en-US" dirty="0" smtClean="0">
                <a:hlinkClick r:id="rId2"/>
              </a:rPr>
              <a:t>http://www.xorcom.com/products/complete-concierge-frequently-asked-questions.html</a:t>
            </a:r>
            <a:endParaRPr lang="en-US" dirty="0" smtClean="0"/>
          </a:p>
          <a:p>
            <a:endParaRPr lang="en-US" dirty="0"/>
          </a:p>
        </p:txBody>
      </p:sp>
      <p:pic>
        <p:nvPicPr>
          <p:cNvPr id="6" name="Picture 5" descr="itexpo-west-2010-bos.png"/>
          <p:cNvPicPr>
            <a:picLocks noChangeAspect="1"/>
          </p:cNvPicPr>
          <p:nvPr/>
        </p:nvPicPr>
        <p:blipFill>
          <a:blip r:embed="rId3" cstate="print"/>
          <a:stretch>
            <a:fillRect/>
          </a:stretch>
        </p:blipFill>
        <p:spPr>
          <a:xfrm>
            <a:off x="3776628" y="5791200"/>
            <a:ext cx="1557372"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TWINSTAR™ </a:t>
            </a:r>
            <a:endParaRPr lang="en-US" dirty="0" smtClean="0"/>
          </a:p>
        </p:txBody>
      </p:sp>
      <p:sp>
        <p:nvSpPr>
          <p:cNvPr id="12291" name="Subtitle 2"/>
          <p:cNvSpPr>
            <a:spLocks noGrp="1"/>
          </p:cNvSpPr>
          <p:nvPr>
            <p:ph type="body" idx="1"/>
          </p:nvPr>
        </p:nvSpPr>
        <p:spPr>
          <a:xfrm>
            <a:off x="0" y="3962400"/>
            <a:ext cx="9144000" cy="838200"/>
          </a:xfrm>
        </p:spPr>
        <p:txBody>
          <a:bodyPr/>
          <a:lstStyle/>
          <a:p>
            <a:r>
              <a:rPr lang="en-US" sz="2800" dirty="0" err="1" smtClean="0"/>
              <a:t>Redundancia</a:t>
            </a:r>
            <a:r>
              <a:rPr lang="en-US" sz="2800" dirty="0" smtClean="0"/>
              <a:t> Real y </a:t>
            </a:r>
            <a:r>
              <a:rPr lang="en-US" sz="2800" dirty="0" err="1" smtClean="0"/>
              <a:t>Completa</a:t>
            </a:r>
            <a:r>
              <a:rPr lang="en-US" sz="2800" dirty="0" smtClean="0"/>
              <a:t> </a:t>
            </a:r>
            <a:r>
              <a:rPr lang="en-US" sz="2800" dirty="0" err="1" smtClean="0"/>
              <a:t>para</a:t>
            </a:r>
            <a:r>
              <a:rPr lang="en-US" sz="2800" dirty="0" smtClean="0"/>
              <a:t> PBX Asterisk</a:t>
            </a:r>
            <a:br>
              <a:rPr lang="en-US" sz="2800" dirty="0" smtClean="0"/>
            </a:br>
            <a:r>
              <a:rPr lang="en-US" sz="2800" dirty="0" smtClean="0"/>
              <a:t>“Best of Show” en </a:t>
            </a:r>
            <a:r>
              <a:rPr lang="en-US" sz="2800" dirty="0" err="1" smtClean="0"/>
              <a:t>Categoría</a:t>
            </a:r>
            <a:r>
              <a:rPr lang="en-US" sz="2800" dirty="0" smtClean="0"/>
              <a:t> – </a:t>
            </a:r>
            <a:r>
              <a:rPr lang="en-US" sz="2800" dirty="0" err="1" smtClean="0"/>
              <a:t>lanzamiento</a:t>
            </a:r>
            <a:r>
              <a:rPr lang="en-US" sz="2800" dirty="0" smtClean="0"/>
              <a:t> de </a:t>
            </a:r>
            <a:r>
              <a:rPr lang="en-US" sz="2800" dirty="0" err="1" smtClean="0"/>
              <a:t>producto</a:t>
            </a:r>
            <a:r>
              <a:rPr lang="en-US" sz="2800" dirty="0" smtClean="0"/>
              <a:t> On-Site– IT Expo East 2009</a:t>
            </a:r>
          </a:p>
        </p:txBody>
      </p:sp>
      <p:pic>
        <p:nvPicPr>
          <p:cNvPr id="5" name="Picture 4" descr="IT_09_East_BOS.png"/>
          <p:cNvPicPr>
            <a:picLocks noChangeAspect="1"/>
          </p:cNvPicPr>
          <p:nvPr/>
        </p:nvPicPr>
        <p:blipFill>
          <a:blip r:embed="rId3" cstate="print"/>
          <a:stretch>
            <a:fillRect/>
          </a:stretch>
        </p:blipFill>
        <p:spPr>
          <a:xfrm>
            <a:off x="3276600" y="4953000"/>
            <a:ext cx="2656895" cy="13020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Solución de Alta Disponibilidad para Asterisk</a:t>
            </a:r>
            <a:endParaRPr lang="en-US" dirty="0"/>
          </a:p>
        </p:txBody>
      </p:sp>
      <p:sp>
        <p:nvSpPr>
          <p:cNvPr id="54275" name="Content Placeholder 4"/>
          <p:cNvSpPr>
            <a:spLocks noGrp="1"/>
          </p:cNvSpPr>
          <p:nvPr>
            <p:ph idx="1"/>
          </p:nvPr>
        </p:nvSpPr>
        <p:spPr>
          <a:xfrm>
            <a:off x="457200" y="1219200"/>
            <a:ext cx="8229600" cy="5257800"/>
          </a:xfrm>
        </p:spPr>
        <p:txBody>
          <a:bodyPr>
            <a:normAutofit/>
          </a:bodyPr>
          <a:lstStyle/>
          <a:p>
            <a:r>
              <a:rPr lang="en-US" sz="2400" dirty="0" err="1" smtClean="0"/>
              <a:t>Provee</a:t>
            </a:r>
            <a:r>
              <a:rPr lang="en-US" sz="2400" dirty="0" smtClean="0"/>
              <a:t> </a:t>
            </a:r>
            <a:r>
              <a:rPr lang="en-US" sz="2400" dirty="0" err="1" smtClean="0"/>
              <a:t>redundancia</a:t>
            </a:r>
            <a:r>
              <a:rPr lang="en-US" sz="2400" dirty="0" smtClean="0"/>
              <a:t> </a:t>
            </a:r>
            <a:r>
              <a:rPr lang="en-US" sz="2400" dirty="0" err="1" smtClean="0"/>
              <a:t>completa</a:t>
            </a:r>
            <a:r>
              <a:rPr lang="en-US" sz="2400" dirty="0" smtClean="0"/>
              <a:t> del </a:t>
            </a:r>
            <a:r>
              <a:rPr lang="en-US" sz="2400" dirty="0" err="1" smtClean="0"/>
              <a:t>sistema</a:t>
            </a:r>
            <a:r>
              <a:rPr lang="en-US" sz="2400" dirty="0" smtClean="0"/>
              <a:t/>
            </a:r>
            <a:br>
              <a:rPr lang="en-US" sz="2400" dirty="0" smtClean="0"/>
            </a:br>
            <a:r>
              <a:rPr lang="en-US" sz="2400" dirty="0" smtClean="0"/>
              <a:t>de PBX, </a:t>
            </a:r>
            <a:r>
              <a:rPr lang="en-US" sz="2400" dirty="0" err="1" smtClean="0"/>
              <a:t>incluyendo</a:t>
            </a:r>
            <a:r>
              <a:rPr lang="en-US" sz="2400" dirty="0" smtClean="0"/>
              <a:t> </a:t>
            </a:r>
            <a:r>
              <a:rPr lang="en-US" sz="2400" dirty="0" err="1" smtClean="0"/>
              <a:t>las</a:t>
            </a:r>
            <a:r>
              <a:rPr lang="en-US" sz="2400" dirty="0" smtClean="0"/>
              <a:t> interfaces </a:t>
            </a:r>
            <a:r>
              <a:rPr lang="en-US" sz="2400" dirty="0" err="1" smtClean="0"/>
              <a:t>telefónicas</a:t>
            </a:r>
            <a:endParaRPr lang="en-US" sz="2400" dirty="0" smtClean="0"/>
          </a:p>
          <a:p>
            <a:r>
              <a:rPr lang="en-US" sz="2400" dirty="0" err="1" smtClean="0"/>
              <a:t>Proceso</a:t>
            </a:r>
            <a:r>
              <a:rPr lang="en-US" sz="2400" dirty="0" smtClean="0"/>
              <a:t> </a:t>
            </a:r>
            <a:r>
              <a:rPr lang="en-US" sz="2400" dirty="0" err="1" smtClean="0"/>
              <a:t>rápido</a:t>
            </a:r>
            <a:r>
              <a:rPr lang="en-US" sz="2400" dirty="0" smtClean="0"/>
              <a:t> y </a:t>
            </a:r>
            <a:r>
              <a:rPr lang="en-US" sz="2400" dirty="0" err="1" smtClean="0"/>
              <a:t>automático</a:t>
            </a:r>
            <a:r>
              <a:rPr lang="en-US" sz="2400" dirty="0" smtClean="0"/>
              <a:t> de failover</a:t>
            </a:r>
            <a:br>
              <a:rPr lang="en-US" sz="2400" dirty="0" smtClean="0"/>
            </a:br>
            <a:r>
              <a:rPr lang="en-US" sz="2400" dirty="0" err="1" smtClean="0"/>
              <a:t>que</a:t>
            </a:r>
            <a:r>
              <a:rPr lang="en-US" sz="2400" dirty="0" smtClean="0"/>
              <a:t> </a:t>
            </a:r>
            <a:r>
              <a:rPr lang="en-US" sz="2400" dirty="0" err="1" smtClean="0"/>
              <a:t>maximiza</a:t>
            </a:r>
            <a:r>
              <a:rPr lang="en-US" sz="2400" dirty="0" smtClean="0"/>
              <a:t> el </a:t>
            </a:r>
            <a:r>
              <a:rPr lang="en-US" sz="2400" dirty="0" err="1" smtClean="0"/>
              <a:t>tiempo</a:t>
            </a:r>
            <a:r>
              <a:rPr lang="en-US" sz="2400" dirty="0" smtClean="0"/>
              <a:t> de </a:t>
            </a:r>
            <a:r>
              <a:rPr lang="en-US" sz="2400" dirty="0" err="1" smtClean="0"/>
              <a:t>servicio</a:t>
            </a:r>
            <a:r>
              <a:rPr lang="en-US" sz="2400" dirty="0" smtClean="0"/>
              <a:t> </a:t>
            </a:r>
            <a:r>
              <a:rPr lang="en-US" sz="2400" dirty="0" err="1" smtClean="0"/>
              <a:t>activo</a:t>
            </a:r>
            <a:r>
              <a:rPr lang="en-US" sz="2400" dirty="0"/>
              <a:t> </a:t>
            </a:r>
            <a:r>
              <a:rPr lang="en-US" sz="2400" dirty="0" smtClean="0"/>
              <a:t/>
            </a:r>
            <a:br>
              <a:rPr lang="en-US" sz="2400" dirty="0" smtClean="0"/>
            </a:br>
            <a:r>
              <a:rPr lang="es-AR" sz="2400" dirty="0" smtClean="0"/>
              <a:t>del sistema</a:t>
            </a:r>
            <a:endParaRPr lang="en-US" sz="2400" dirty="0" smtClean="0"/>
          </a:p>
          <a:p>
            <a:r>
              <a:rPr lang="en-US" sz="2400" dirty="0" smtClean="0"/>
              <a:t>Auto </a:t>
            </a:r>
            <a:r>
              <a:rPr lang="en-US" sz="2400" dirty="0" err="1" smtClean="0"/>
              <a:t>detección</a:t>
            </a:r>
            <a:r>
              <a:rPr lang="en-US" sz="2400" dirty="0" smtClean="0"/>
              <a:t> de </a:t>
            </a:r>
            <a:r>
              <a:rPr lang="en-US" sz="2400" dirty="0" err="1" smtClean="0"/>
              <a:t>fallas</a:t>
            </a:r>
            <a:r>
              <a:rPr lang="en-US" sz="2400" dirty="0" smtClean="0"/>
              <a:t> en el </a:t>
            </a:r>
            <a:r>
              <a:rPr lang="en-US" sz="2400" dirty="0" err="1" smtClean="0"/>
              <a:t>servidor</a:t>
            </a:r>
            <a:r>
              <a:rPr lang="en-US" sz="2400" dirty="0" smtClean="0"/>
              <a:t>  </a:t>
            </a:r>
            <a:br>
              <a:rPr lang="en-US" sz="2400" dirty="0" smtClean="0"/>
            </a:br>
            <a:r>
              <a:rPr lang="en-US" sz="2400" dirty="0" smtClean="0"/>
              <a:t>principal &amp; </a:t>
            </a:r>
            <a:r>
              <a:rPr lang="en-US" sz="2400" dirty="0" err="1" smtClean="0"/>
              <a:t>transferencia</a:t>
            </a:r>
            <a:r>
              <a:rPr lang="en-US" sz="2400" dirty="0" smtClean="0"/>
              <a:t> al </a:t>
            </a:r>
            <a:r>
              <a:rPr lang="en-US" sz="2400" dirty="0" err="1" smtClean="0"/>
              <a:t>sistema</a:t>
            </a:r>
            <a:r>
              <a:rPr lang="en-US" sz="2400" dirty="0" smtClean="0"/>
              <a:t> de </a:t>
            </a:r>
            <a:r>
              <a:rPr lang="en-US" sz="2400" dirty="0" err="1" smtClean="0"/>
              <a:t>respaldo</a:t>
            </a:r>
            <a:endParaRPr lang="en-US" sz="2400" dirty="0" smtClean="0"/>
          </a:p>
          <a:p>
            <a:r>
              <a:rPr lang="en-US" sz="2400" dirty="0" err="1" smtClean="0"/>
              <a:t>Mecanismo</a:t>
            </a:r>
            <a:r>
              <a:rPr lang="en-US" sz="2400" dirty="0" smtClean="0"/>
              <a:t> de </a:t>
            </a:r>
            <a:r>
              <a:rPr lang="en-US" sz="2400" dirty="0" err="1" smtClean="0"/>
              <a:t>transferencia</a:t>
            </a:r>
            <a:r>
              <a:rPr lang="en-US" sz="2400" dirty="0" smtClean="0"/>
              <a:t> </a:t>
            </a:r>
            <a:r>
              <a:rPr lang="en-US" sz="2400" dirty="0" err="1" smtClean="0"/>
              <a:t>basado</a:t>
            </a:r>
            <a:r>
              <a:rPr lang="en-US" sz="2400" dirty="0" smtClean="0"/>
              <a:t> en firmware </a:t>
            </a:r>
            <a:r>
              <a:rPr lang="en-US" sz="2400" dirty="0" err="1" smtClean="0"/>
              <a:t>independiente</a:t>
            </a:r>
            <a:r>
              <a:rPr lang="en-US" sz="2400" dirty="0" smtClean="0"/>
              <a:t> de la red</a:t>
            </a:r>
          </a:p>
          <a:p>
            <a:r>
              <a:rPr lang="en-US" sz="2400" dirty="0" err="1" smtClean="0"/>
              <a:t>Componentes</a:t>
            </a:r>
            <a:r>
              <a:rPr lang="en-US" sz="2400" dirty="0" smtClean="0"/>
              <a:t> de la </a:t>
            </a:r>
            <a:r>
              <a:rPr lang="en-US" sz="2400" dirty="0" err="1" smtClean="0"/>
              <a:t>solución</a:t>
            </a:r>
            <a:r>
              <a:rPr lang="en-US" sz="2400" dirty="0" smtClean="0"/>
              <a:t>:</a:t>
            </a:r>
          </a:p>
          <a:p>
            <a:pPr lvl="1"/>
            <a:r>
              <a:rPr lang="en-US" sz="2000" dirty="0" smtClean="0"/>
              <a:t>Dos PBX IP de Xorcom con </a:t>
            </a:r>
            <a:r>
              <a:rPr lang="en-US" sz="2000" dirty="0" err="1" smtClean="0"/>
              <a:t>idéntica</a:t>
            </a:r>
            <a:r>
              <a:rPr lang="en-US" sz="2000" dirty="0" smtClean="0"/>
              <a:t> </a:t>
            </a:r>
            <a:r>
              <a:rPr lang="en-US" sz="2000" dirty="0" err="1" smtClean="0"/>
              <a:t>configuración</a:t>
            </a:r>
            <a:endParaRPr lang="en-US" sz="2000" dirty="0" smtClean="0"/>
          </a:p>
          <a:p>
            <a:pPr lvl="1"/>
            <a:r>
              <a:rPr lang="en-US" sz="2000" dirty="0" err="1" smtClean="0"/>
              <a:t>Banco</a:t>
            </a:r>
            <a:r>
              <a:rPr lang="en-US" sz="2000" dirty="0" smtClean="0"/>
              <a:t>(s) de </a:t>
            </a:r>
            <a:r>
              <a:rPr lang="en-US" sz="2000" dirty="0" err="1" smtClean="0"/>
              <a:t>canales</a:t>
            </a:r>
            <a:r>
              <a:rPr lang="en-US" sz="2000" dirty="0" smtClean="0"/>
              <a:t> Astribank de Xorcom con </a:t>
            </a:r>
            <a:r>
              <a:rPr lang="en-US" sz="2000" dirty="0" err="1" smtClean="0"/>
              <a:t>puertos</a:t>
            </a:r>
            <a:r>
              <a:rPr lang="en-US" sz="2000" dirty="0" smtClean="0"/>
              <a:t> USB </a:t>
            </a:r>
            <a:r>
              <a:rPr lang="en-US" sz="2000" dirty="0" err="1" smtClean="0"/>
              <a:t>duales</a:t>
            </a:r>
            <a:endParaRPr lang="en-US" sz="2000" dirty="0" smtClean="0"/>
          </a:p>
        </p:txBody>
      </p:sp>
      <p:pic>
        <p:nvPicPr>
          <p:cNvPr id="49162" name="Picture 10" descr="C:\Documents and Settings\user\Local Settings\Temporary Internet Files\Content.IE5\ADCZE5I1\MCj04338920000[1].png"/>
          <p:cNvPicPr>
            <a:picLocks noChangeAspect="1" noChangeArrowheads="1"/>
          </p:cNvPicPr>
          <p:nvPr/>
        </p:nvPicPr>
        <p:blipFill>
          <a:blip r:embed="rId3" cstate="print"/>
          <a:srcRect/>
          <a:stretch>
            <a:fillRect/>
          </a:stretch>
        </p:blipFill>
        <p:spPr bwMode="auto">
          <a:xfrm>
            <a:off x="6553200" y="1143000"/>
            <a:ext cx="2247900" cy="22479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515100" y="3276601"/>
            <a:ext cx="2325688" cy="400050"/>
          </a:xfrm>
          <a:prstGeom prst="rect">
            <a:avLst/>
          </a:prstGeom>
          <a:noFill/>
        </p:spPr>
        <p:txBody>
          <a:bodyPr lIns="91430" tIns="45715" rIns="91430" bIns="45715">
            <a:spAutoFit/>
          </a:bodyPr>
          <a:lstStyle/>
          <a:p>
            <a:pPr>
              <a:defRPr/>
            </a:pPr>
            <a:r>
              <a:rPr lang="en-US" sz="2000" b="1" dirty="0">
                <a:solidFill>
                  <a:srgbClr val="C83912"/>
                </a:solidFill>
                <a:effectLst>
                  <a:outerShdw blurRad="38100" dist="38100" dir="2700000" algn="tl">
                    <a:srgbClr val="000000">
                      <a:alpha val="43137"/>
                    </a:srgbClr>
                  </a:outerShdw>
                </a:effectLst>
              </a:rPr>
              <a:t>XPP  Technology</a:t>
            </a:r>
          </a:p>
        </p:txBody>
      </p:sp>
      <p:pic>
        <p:nvPicPr>
          <p:cNvPr id="6" name="Picture 5" descr="IT_09_East_BOS.png"/>
          <p:cNvPicPr>
            <a:picLocks noChangeAspect="1"/>
          </p:cNvPicPr>
          <p:nvPr/>
        </p:nvPicPr>
        <p:blipFill>
          <a:blip r:embed="rId4" cstate="print"/>
          <a:stretch>
            <a:fillRect/>
          </a:stretch>
        </p:blipFill>
        <p:spPr>
          <a:xfrm>
            <a:off x="3733800" y="6019801"/>
            <a:ext cx="1568424" cy="76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up)">
                                      <p:cBhvr>
                                        <p:cTn id="7" dur="10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up)">
                                      <p:cBhvr>
                                        <p:cTn id="12" dur="10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wipe(up)">
                                      <p:cBhvr>
                                        <p:cTn id="17" dur="10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wipe(up)">
                                      <p:cBhvr>
                                        <p:cTn id="22" dur="1000"/>
                                        <p:tgtEl>
                                          <p:spTgt spid="542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wipe(up)">
                                      <p:cBhvr>
                                        <p:cTn id="27" dur="1000"/>
                                        <p:tgtEl>
                                          <p:spTgt spid="54275">
                                            <p:txEl>
                                              <p:pRg st="4" end="4"/>
                                            </p:txEl>
                                          </p:spTgt>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54275">
                                            <p:txEl>
                                              <p:pRg st="5" end="5"/>
                                            </p:txEl>
                                          </p:spTgt>
                                        </p:tgtEl>
                                        <p:attrNameLst>
                                          <p:attrName>style.visibility</p:attrName>
                                        </p:attrNameLst>
                                      </p:cBhvr>
                                      <p:to>
                                        <p:strVal val="visible"/>
                                      </p:to>
                                    </p:set>
                                    <p:animEffect transition="in" filter="wipe(up)">
                                      <p:cBhvr>
                                        <p:cTn id="31" dur="1000"/>
                                        <p:tgtEl>
                                          <p:spTgt spid="54275">
                                            <p:txEl>
                                              <p:pRg st="5" end="5"/>
                                            </p:txEl>
                                          </p:spTgt>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275">
                                            <p:txEl>
                                              <p:pRg st="6" end="6"/>
                                            </p:txEl>
                                          </p:spTgt>
                                        </p:tgtEl>
                                        <p:attrNameLst>
                                          <p:attrName>style.visibility</p:attrName>
                                        </p:attrNameLst>
                                      </p:cBhvr>
                                      <p:to>
                                        <p:strVal val="visible"/>
                                      </p:to>
                                    </p:set>
                                    <p:animEffect transition="in" filter="wipe(up)">
                                      <p:cBhvr>
                                        <p:cTn id="35" dur="1000"/>
                                        <p:tgtEl>
                                          <p:spTgt spid="54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Line 21"/>
          <p:cNvSpPr>
            <a:spLocks noChangeShapeType="1"/>
          </p:cNvSpPr>
          <p:nvPr/>
        </p:nvSpPr>
        <p:spPr bwMode="auto">
          <a:xfrm flipH="1" flipV="1">
            <a:off x="1647826" y="2668588"/>
            <a:ext cx="1262063" cy="1141412"/>
          </a:xfrm>
          <a:prstGeom prst="line">
            <a:avLst/>
          </a:prstGeom>
          <a:noFill/>
          <a:ln w="9525">
            <a:solidFill>
              <a:schemeClr val="tx1"/>
            </a:solidFill>
            <a:round/>
            <a:headEnd/>
            <a:tailEnd/>
          </a:ln>
        </p:spPr>
        <p:txBody>
          <a:bodyPr lIns="91430" tIns="45715" rIns="91430" bIns="45715"/>
          <a:lstStyle/>
          <a:p>
            <a:endParaRPr lang="en-US"/>
          </a:p>
        </p:txBody>
      </p:sp>
      <p:cxnSp>
        <p:nvCxnSpPr>
          <p:cNvPr id="34" name="Shape 14"/>
          <p:cNvCxnSpPr>
            <a:endCxn id="1046" idx="3"/>
          </p:cNvCxnSpPr>
          <p:nvPr/>
        </p:nvCxnSpPr>
        <p:spPr>
          <a:xfrm flipV="1">
            <a:off x="4881564" y="2338388"/>
            <a:ext cx="3133725" cy="1855787"/>
          </a:xfrm>
          <a:prstGeom prst="bentConnector3">
            <a:avLst>
              <a:gd name="adj1" fmla="val 107295"/>
            </a:avLst>
          </a:prstGeom>
          <a:ln>
            <a:tailEnd type="arrow"/>
          </a:ln>
        </p:spPr>
        <p:style>
          <a:lnRef idx="3">
            <a:schemeClr val="dk1"/>
          </a:lnRef>
          <a:fillRef idx="0">
            <a:schemeClr val="dk1"/>
          </a:fillRef>
          <a:effectRef idx="2">
            <a:schemeClr val="dk1"/>
          </a:effectRef>
          <a:fontRef idx="minor">
            <a:schemeClr val="tx1"/>
          </a:fontRef>
        </p:style>
      </p:cxnSp>
      <p:cxnSp>
        <p:nvCxnSpPr>
          <p:cNvPr id="40" name="Shape 14"/>
          <p:cNvCxnSpPr>
            <a:endCxn id="2069" idx="1"/>
          </p:cNvCxnSpPr>
          <p:nvPr/>
        </p:nvCxnSpPr>
        <p:spPr>
          <a:xfrm rot="10800000">
            <a:off x="1403350" y="2338388"/>
            <a:ext cx="2768600" cy="1855787"/>
          </a:xfrm>
          <a:prstGeom prst="bentConnector3">
            <a:avLst>
              <a:gd name="adj1" fmla="val 108257"/>
            </a:avLst>
          </a:prstGeom>
          <a:ln>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152400" y="152401"/>
            <a:ext cx="8820149" cy="609600"/>
          </a:xfrm>
        </p:spPr>
        <p:txBody>
          <a:bodyPr/>
          <a:lstStyle/>
          <a:p>
            <a:pPr>
              <a:defRPr/>
            </a:pPr>
            <a:r>
              <a:rPr lang="en-US" sz="3400" dirty="0" err="1" smtClean="0"/>
              <a:t>Configuración</a:t>
            </a:r>
            <a:r>
              <a:rPr lang="en-US" sz="3400" dirty="0" smtClean="0"/>
              <a:t> </a:t>
            </a:r>
            <a:r>
              <a:rPr lang="en-US" sz="3400" dirty="0" err="1"/>
              <a:t>I</a:t>
            </a:r>
            <a:r>
              <a:rPr lang="en-US" sz="3400" dirty="0" err="1" smtClean="0"/>
              <a:t>nicial</a:t>
            </a:r>
            <a:r>
              <a:rPr lang="en-US" sz="3400" dirty="0" smtClean="0"/>
              <a:t>: </a:t>
            </a:r>
            <a:r>
              <a:rPr lang="en-US" sz="3400" dirty="0" err="1" smtClean="0"/>
              <a:t>Servidores</a:t>
            </a:r>
            <a:r>
              <a:rPr lang="en-US" sz="3400" dirty="0" smtClean="0"/>
              <a:t> </a:t>
            </a:r>
            <a:r>
              <a:rPr lang="en-US" sz="3400" dirty="0" err="1" smtClean="0"/>
              <a:t>Idénticos</a:t>
            </a:r>
            <a:endParaRPr lang="en-US" sz="3400" dirty="0"/>
          </a:p>
        </p:txBody>
      </p:sp>
      <p:sp>
        <p:nvSpPr>
          <p:cNvPr id="2057" name="Content Placeholder 13"/>
          <p:cNvSpPr>
            <a:spLocks noGrp="1"/>
          </p:cNvSpPr>
          <p:nvPr>
            <p:ph idx="1"/>
          </p:nvPr>
        </p:nvSpPr>
        <p:spPr>
          <a:xfrm>
            <a:off x="457200" y="1219200"/>
            <a:ext cx="8515350" cy="4495800"/>
          </a:xfrm>
        </p:spPr>
        <p:txBody>
          <a:bodyPr/>
          <a:lstStyle/>
          <a:p>
            <a:r>
              <a:rPr lang="en-US" sz="2800" dirty="0" smtClean="0">
                <a:latin typeface="Trebuchet MS" pitchFamily="34" charset="0"/>
                <a:cs typeface="Trebuchet MS" pitchFamily="34" charset="0"/>
              </a:rPr>
              <a:t>Dos </a:t>
            </a:r>
            <a:r>
              <a:rPr lang="en-US" sz="2800" dirty="0" err="1" smtClean="0">
                <a:latin typeface="Trebuchet MS" pitchFamily="34" charset="0"/>
                <a:cs typeface="Trebuchet MS" pitchFamily="34" charset="0"/>
              </a:rPr>
              <a:t>servidores</a:t>
            </a:r>
            <a:r>
              <a:rPr lang="en-US" sz="2800" dirty="0" smtClean="0">
                <a:latin typeface="Trebuchet MS" pitchFamily="34" charset="0"/>
                <a:cs typeface="Trebuchet MS" pitchFamily="34" charset="0"/>
              </a:rPr>
              <a:t> </a:t>
            </a:r>
            <a:r>
              <a:rPr lang="en-US" sz="2800" dirty="0" err="1" smtClean="0">
                <a:latin typeface="Trebuchet MS" pitchFamily="34" charset="0"/>
                <a:cs typeface="Trebuchet MS" pitchFamily="34" charset="0"/>
              </a:rPr>
              <a:t>Xorcom</a:t>
            </a:r>
            <a:r>
              <a:rPr lang="en-US" sz="2800" dirty="0" smtClean="0">
                <a:latin typeface="Trebuchet MS" pitchFamily="34" charset="0"/>
                <a:cs typeface="Trebuchet MS" pitchFamily="34" charset="0"/>
              </a:rPr>
              <a:t> + </a:t>
            </a:r>
            <a:r>
              <a:rPr lang="en-US" sz="2800" dirty="0" err="1" smtClean="0">
                <a:latin typeface="Trebuchet MS" pitchFamily="34" charset="0"/>
                <a:cs typeface="Trebuchet MS" pitchFamily="34" charset="0"/>
              </a:rPr>
              <a:t>Astribank</a:t>
            </a:r>
            <a:r>
              <a:rPr lang="en-US" sz="2800" dirty="0" smtClean="0">
                <a:latin typeface="Trebuchet MS" pitchFamily="34" charset="0"/>
                <a:cs typeface="Trebuchet MS" pitchFamily="34" charset="0"/>
              </a:rPr>
              <a:t> con USB dual</a:t>
            </a:r>
          </a:p>
        </p:txBody>
      </p:sp>
      <p:sp>
        <p:nvSpPr>
          <p:cNvPr id="31" name="Cloud"/>
          <p:cNvSpPr>
            <a:spLocks noChangeAspect="1" noEditPoints="1" noChangeArrowheads="1"/>
          </p:cNvSpPr>
          <p:nvPr/>
        </p:nvSpPr>
        <p:spPr bwMode="auto">
          <a:xfrm>
            <a:off x="4852988" y="3530600"/>
            <a:ext cx="1471612" cy="431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5"/>
          </a:solidFill>
          <a:ln w="9525">
            <a:solidFill>
              <a:srgbClr val="000000"/>
            </a:solidFill>
            <a:miter lim="800000"/>
            <a:headEnd/>
            <a:tailEnd/>
          </a:ln>
          <a:effectLst>
            <a:outerShdw dist="107763" dir="2700000" algn="ctr" rotWithShape="0">
              <a:srgbClr val="808080"/>
            </a:outerShdw>
          </a:effectLst>
        </p:spPr>
        <p:txBody>
          <a:bodyPr lIns="91430" tIns="45715" rIns="91430" bIns="45715"/>
          <a:lstStyle/>
          <a:p>
            <a:pPr algn="ctr">
              <a:spcBef>
                <a:spcPts val="1800"/>
              </a:spcBef>
              <a:defRPr/>
            </a:pPr>
            <a:r>
              <a:rPr lang="en-US" sz="1400" dirty="0"/>
              <a:t>PSTN</a:t>
            </a:r>
          </a:p>
        </p:txBody>
      </p:sp>
      <p:sp>
        <p:nvSpPr>
          <p:cNvPr id="2060" name="Line 21"/>
          <p:cNvSpPr>
            <a:spLocks noChangeShapeType="1"/>
          </p:cNvSpPr>
          <p:nvPr/>
        </p:nvSpPr>
        <p:spPr bwMode="auto">
          <a:xfrm flipH="1">
            <a:off x="4965701" y="3886201"/>
            <a:ext cx="214313" cy="458788"/>
          </a:xfrm>
          <a:prstGeom prst="line">
            <a:avLst/>
          </a:prstGeom>
          <a:noFill/>
          <a:ln w="9525">
            <a:solidFill>
              <a:schemeClr val="tx1"/>
            </a:solidFill>
            <a:round/>
            <a:headEnd/>
            <a:tailEnd/>
          </a:ln>
        </p:spPr>
        <p:txBody>
          <a:bodyPr lIns="91430" tIns="45715" rIns="91430" bIns="45715"/>
          <a:lstStyle/>
          <a:p>
            <a:endParaRPr lang="en-US"/>
          </a:p>
        </p:txBody>
      </p:sp>
      <p:sp>
        <p:nvSpPr>
          <p:cNvPr id="37" name="TextBox 36"/>
          <p:cNvSpPr txBox="1"/>
          <p:nvPr/>
        </p:nvSpPr>
        <p:spPr>
          <a:xfrm>
            <a:off x="2914650" y="4572000"/>
            <a:ext cx="3028950" cy="1477317"/>
          </a:xfrm>
          <a:prstGeom prst="rect">
            <a:avLst/>
          </a:prstGeom>
          <a:noFill/>
        </p:spPr>
        <p:txBody>
          <a:bodyPr lIns="91430" tIns="45715" rIns="91430" bIns="45715">
            <a:spAutoFit/>
          </a:bodyPr>
          <a:lstStyle/>
          <a:p>
            <a:pPr algn="ctr">
              <a:defRPr/>
            </a:pPr>
            <a:r>
              <a:rPr lang="en-US" b="1" dirty="0" err="1">
                <a:solidFill>
                  <a:srgbClr val="C00000"/>
                </a:solidFill>
                <a:latin typeface="+mn-lt"/>
              </a:rPr>
              <a:t>Astribank</a:t>
            </a:r>
            <a:r>
              <a:rPr lang="en-US" b="1" dirty="0">
                <a:solidFill>
                  <a:srgbClr val="C00000"/>
                </a:solidFill>
                <a:latin typeface="+mn-lt"/>
              </a:rPr>
              <a:t> </a:t>
            </a:r>
            <a:r>
              <a:rPr lang="en-US" b="1" dirty="0" smtClean="0">
                <a:solidFill>
                  <a:srgbClr val="C00000"/>
                </a:solidFill>
                <a:latin typeface="+mn-lt"/>
              </a:rPr>
              <a:t>(panel frontal) </a:t>
            </a:r>
            <a:r>
              <a:rPr lang="en-US" b="1" dirty="0">
                <a:solidFill>
                  <a:srgbClr val="C00000"/>
                </a:solidFill>
                <a:latin typeface="+mn-lt"/>
              </a:rPr>
              <a:t/>
            </a:r>
            <a:br>
              <a:rPr lang="en-US" b="1" dirty="0">
                <a:solidFill>
                  <a:srgbClr val="C00000"/>
                </a:solidFill>
                <a:latin typeface="+mn-lt"/>
              </a:rPr>
            </a:br>
            <a:r>
              <a:rPr lang="en-US" i="1" dirty="0" err="1" smtClean="0">
                <a:solidFill>
                  <a:srgbClr val="C00000"/>
                </a:solidFill>
                <a:latin typeface="+mn-lt"/>
              </a:rPr>
              <a:t>Banco</a:t>
            </a:r>
            <a:r>
              <a:rPr lang="en-US" i="1" dirty="0" smtClean="0">
                <a:solidFill>
                  <a:srgbClr val="C00000"/>
                </a:solidFill>
                <a:latin typeface="+mn-lt"/>
              </a:rPr>
              <a:t> de </a:t>
            </a:r>
            <a:r>
              <a:rPr lang="en-US" i="1" dirty="0" err="1" smtClean="0">
                <a:solidFill>
                  <a:srgbClr val="C00000"/>
                </a:solidFill>
                <a:latin typeface="+mn-lt"/>
              </a:rPr>
              <a:t>canales</a:t>
            </a:r>
            <a:r>
              <a:rPr lang="en-US" i="1" dirty="0" smtClean="0">
                <a:solidFill>
                  <a:srgbClr val="C00000"/>
                </a:solidFill>
                <a:latin typeface="+mn-lt"/>
              </a:rPr>
              <a:t> </a:t>
            </a:r>
            <a:r>
              <a:rPr lang="en-US" i="1" dirty="0" err="1" smtClean="0">
                <a:solidFill>
                  <a:srgbClr val="C00000"/>
                </a:solidFill>
                <a:latin typeface="+mn-lt"/>
              </a:rPr>
              <a:t>conectado</a:t>
            </a:r>
            <a:r>
              <a:rPr lang="en-US" i="1" dirty="0" smtClean="0">
                <a:solidFill>
                  <a:srgbClr val="C00000"/>
                </a:solidFill>
                <a:latin typeface="+mn-lt"/>
              </a:rPr>
              <a:t> </a:t>
            </a:r>
            <a:r>
              <a:rPr lang="en-US" i="1" dirty="0" err="1" smtClean="0">
                <a:solidFill>
                  <a:srgbClr val="C00000"/>
                </a:solidFill>
                <a:latin typeface="+mn-lt"/>
              </a:rPr>
              <a:t>por</a:t>
            </a:r>
            <a:r>
              <a:rPr lang="en-US" i="1" dirty="0" smtClean="0">
                <a:solidFill>
                  <a:srgbClr val="C00000"/>
                </a:solidFill>
                <a:latin typeface="+mn-lt"/>
              </a:rPr>
              <a:t> USB. </a:t>
            </a:r>
            <a:r>
              <a:rPr lang="en-US" i="1" dirty="0" err="1" smtClean="0">
                <a:solidFill>
                  <a:srgbClr val="C00000"/>
                </a:solidFill>
                <a:latin typeface="+mn-lt"/>
              </a:rPr>
              <a:t>Provee</a:t>
            </a:r>
            <a:r>
              <a:rPr lang="en-US" i="1" dirty="0" smtClean="0">
                <a:solidFill>
                  <a:srgbClr val="C00000"/>
                </a:solidFill>
                <a:latin typeface="+mn-lt"/>
              </a:rPr>
              <a:t> interfaces </a:t>
            </a:r>
            <a:r>
              <a:rPr lang="en-US" i="1" dirty="0" err="1" smtClean="0">
                <a:solidFill>
                  <a:srgbClr val="C00000"/>
                </a:solidFill>
                <a:latin typeface="+mn-lt"/>
              </a:rPr>
              <a:t>telefónicas</a:t>
            </a:r>
            <a:r>
              <a:rPr lang="en-US" i="1" dirty="0" smtClean="0">
                <a:solidFill>
                  <a:srgbClr val="C00000"/>
                </a:solidFill>
                <a:latin typeface="+mn-lt"/>
              </a:rPr>
              <a:t>  </a:t>
            </a:r>
            <a:r>
              <a:rPr lang="en-US" i="1" dirty="0" err="1" smtClean="0">
                <a:solidFill>
                  <a:srgbClr val="C00000"/>
                </a:solidFill>
                <a:latin typeface="+mn-lt"/>
              </a:rPr>
              <a:t>analógicas</a:t>
            </a:r>
            <a:r>
              <a:rPr lang="en-US" i="1" dirty="0" smtClean="0">
                <a:solidFill>
                  <a:srgbClr val="C00000"/>
                </a:solidFill>
                <a:latin typeface="+mn-lt"/>
              </a:rPr>
              <a:t>/</a:t>
            </a:r>
            <a:r>
              <a:rPr lang="en-US" i="1" dirty="0" err="1" smtClean="0">
                <a:solidFill>
                  <a:srgbClr val="C00000"/>
                </a:solidFill>
                <a:latin typeface="+mn-lt"/>
              </a:rPr>
              <a:t>digitales</a:t>
            </a:r>
            <a:endParaRPr lang="en-US" i="1" dirty="0">
              <a:solidFill>
                <a:srgbClr val="C00000"/>
              </a:solidFill>
              <a:latin typeface="+mn-lt"/>
            </a:endParaRPr>
          </a:p>
        </p:txBody>
      </p:sp>
      <p:sp>
        <p:nvSpPr>
          <p:cNvPr id="38" name="TextBox 37"/>
          <p:cNvSpPr txBox="1"/>
          <p:nvPr/>
        </p:nvSpPr>
        <p:spPr>
          <a:xfrm>
            <a:off x="5534026" y="2706688"/>
            <a:ext cx="2619375" cy="646321"/>
          </a:xfrm>
          <a:prstGeom prst="rect">
            <a:avLst/>
          </a:prstGeom>
          <a:noFill/>
        </p:spPr>
        <p:txBody>
          <a:bodyPr lIns="91430" tIns="45715" rIns="91430" bIns="45715">
            <a:spAutoFit/>
          </a:bodyPr>
          <a:lstStyle/>
          <a:p>
            <a:pPr algn="ctr">
              <a:defRPr/>
            </a:pPr>
            <a:r>
              <a:rPr lang="en-US" b="1" dirty="0" err="1" smtClean="0">
                <a:solidFill>
                  <a:srgbClr val="C00000"/>
                </a:solidFill>
                <a:latin typeface="+mn-lt"/>
              </a:rPr>
              <a:t>Servidor</a:t>
            </a:r>
            <a:r>
              <a:rPr lang="en-US" b="1" dirty="0" smtClean="0">
                <a:solidFill>
                  <a:srgbClr val="C00000"/>
                </a:solidFill>
                <a:latin typeface="+mn-lt"/>
              </a:rPr>
              <a:t> </a:t>
            </a:r>
            <a:r>
              <a:rPr lang="en-US" b="1" dirty="0" err="1" smtClean="0">
                <a:solidFill>
                  <a:srgbClr val="C00000"/>
                </a:solidFill>
                <a:latin typeface="+mn-lt"/>
              </a:rPr>
              <a:t>Xorcom</a:t>
            </a:r>
            <a:r>
              <a:rPr lang="en-US" b="1" dirty="0">
                <a:solidFill>
                  <a:srgbClr val="C00000"/>
                </a:solidFill>
                <a:latin typeface="+mn-lt"/>
              </a:rPr>
              <a:t/>
            </a:r>
            <a:br>
              <a:rPr lang="en-US" b="1" dirty="0">
                <a:solidFill>
                  <a:srgbClr val="C00000"/>
                </a:solidFill>
                <a:latin typeface="+mn-lt"/>
              </a:rPr>
            </a:br>
            <a:r>
              <a:rPr lang="en-US" i="1" dirty="0">
                <a:solidFill>
                  <a:srgbClr val="C00000"/>
                </a:solidFill>
                <a:latin typeface="+mn-lt"/>
              </a:rPr>
              <a:t>(backup)</a:t>
            </a:r>
          </a:p>
        </p:txBody>
      </p:sp>
      <p:sp>
        <p:nvSpPr>
          <p:cNvPr id="2068" name="Line 21"/>
          <p:cNvSpPr>
            <a:spLocks noChangeShapeType="1"/>
          </p:cNvSpPr>
          <p:nvPr/>
        </p:nvSpPr>
        <p:spPr bwMode="auto">
          <a:xfrm flipH="1" flipV="1">
            <a:off x="5524500" y="4465638"/>
            <a:ext cx="647700" cy="1249362"/>
          </a:xfrm>
          <a:prstGeom prst="line">
            <a:avLst/>
          </a:prstGeom>
          <a:noFill/>
          <a:ln w="9525">
            <a:solidFill>
              <a:schemeClr val="tx1"/>
            </a:solidFill>
            <a:round/>
            <a:headEnd/>
            <a:tailEnd/>
          </a:ln>
        </p:spPr>
        <p:txBody>
          <a:bodyPr lIns="91430" tIns="45715" rIns="91430" bIns="45715"/>
          <a:lstStyle/>
          <a:p>
            <a:endParaRPr lang="en-US"/>
          </a:p>
        </p:txBody>
      </p:sp>
      <p:sp>
        <p:nvSpPr>
          <p:cNvPr id="2069" name="Line 23"/>
          <p:cNvSpPr>
            <a:spLocks noChangeShapeType="1"/>
          </p:cNvSpPr>
          <p:nvPr/>
        </p:nvSpPr>
        <p:spPr bwMode="auto">
          <a:xfrm>
            <a:off x="5645150" y="4418014"/>
            <a:ext cx="527050" cy="688975"/>
          </a:xfrm>
          <a:prstGeom prst="line">
            <a:avLst/>
          </a:prstGeom>
          <a:noFill/>
          <a:ln w="9525">
            <a:solidFill>
              <a:schemeClr val="tx1"/>
            </a:solidFill>
            <a:round/>
            <a:headEnd/>
            <a:tailEnd/>
          </a:ln>
        </p:spPr>
        <p:txBody>
          <a:bodyPr lIns="91430" tIns="45715" rIns="91430" bIns="45715"/>
          <a:lstStyle/>
          <a:p>
            <a:endParaRPr lang="en-US"/>
          </a:p>
        </p:txBody>
      </p:sp>
      <p:sp>
        <p:nvSpPr>
          <p:cNvPr id="45" name="TextBox 44"/>
          <p:cNvSpPr txBox="1"/>
          <p:nvPr/>
        </p:nvSpPr>
        <p:spPr>
          <a:xfrm>
            <a:off x="5478464" y="6108701"/>
            <a:ext cx="1684337" cy="646321"/>
          </a:xfrm>
          <a:prstGeom prst="rect">
            <a:avLst/>
          </a:prstGeom>
          <a:noFill/>
        </p:spPr>
        <p:txBody>
          <a:bodyPr lIns="91430" tIns="45715" rIns="91430" bIns="45715">
            <a:spAutoFit/>
          </a:bodyPr>
          <a:lstStyle/>
          <a:p>
            <a:pPr>
              <a:defRPr/>
            </a:pPr>
            <a:r>
              <a:rPr lang="en-US" b="1" dirty="0" err="1" smtClean="0">
                <a:solidFill>
                  <a:srgbClr val="005A9E"/>
                </a:solidFill>
                <a:latin typeface="+mn-lt"/>
              </a:rPr>
              <a:t>Teléfonos</a:t>
            </a:r>
            <a:r>
              <a:rPr lang="en-US" b="1" dirty="0" smtClean="0">
                <a:solidFill>
                  <a:srgbClr val="005A9E"/>
                </a:solidFill>
                <a:latin typeface="+mn-lt"/>
              </a:rPr>
              <a:t> </a:t>
            </a:r>
            <a:r>
              <a:rPr lang="en-US" b="1" dirty="0" err="1" smtClean="0">
                <a:solidFill>
                  <a:srgbClr val="005A9E"/>
                </a:solidFill>
                <a:latin typeface="+mn-lt"/>
              </a:rPr>
              <a:t>Analógicos</a:t>
            </a:r>
            <a:endParaRPr lang="en-US" b="1" dirty="0">
              <a:solidFill>
                <a:srgbClr val="005A9E"/>
              </a:solidFill>
              <a:latin typeface="+mn-lt"/>
            </a:endParaRPr>
          </a:p>
        </p:txBody>
      </p:sp>
      <p:graphicFrame>
        <p:nvGraphicFramePr>
          <p:cNvPr id="2050" name="Object 13"/>
          <p:cNvGraphicFramePr>
            <a:graphicFrameLocks noChangeAspect="1"/>
          </p:cNvGraphicFramePr>
          <p:nvPr/>
        </p:nvGraphicFramePr>
        <p:xfrm>
          <a:off x="6003926" y="5486401"/>
          <a:ext cx="625475" cy="587375"/>
        </p:xfrm>
        <a:graphic>
          <a:graphicData uri="http://schemas.openxmlformats.org/presentationml/2006/ole">
            <p:oleObj spid="_x0000_s1030" name="Visio" r:id="rId4" imgW="623147" imgH="587018" progId="">
              <p:embed/>
            </p:oleObj>
          </a:graphicData>
        </a:graphic>
      </p:graphicFrame>
      <p:graphicFrame>
        <p:nvGraphicFramePr>
          <p:cNvPr id="2051" name="Object 22"/>
          <p:cNvGraphicFramePr>
            <a:graphicFrameLocks noChangeAspect="1"/>
          </p:cNvGraphicFramePr>
          <p:nvPr/>
        </p:nvGraphicFramePr>
        <p:xfrm>
          <a:off x="6005514" y="4876801"/>
          <a:ext cx="623887" cy="587375"/>
        </p:xfrm>
        <a:graphic>
          <a:graphicData uri="http://schemas.openxmlformats.org/presentationml/2006/ole">
            <p:oleObj spid="_x0000_s1031" name="Visio" r:id="rId5" imgW="623147" imgH="587018" progId="">
              <p:embed/>
            </p:oleObj>
          </a:graphicData>
        </a:graphic>
      </p:graphicFrame>
      <p:sp>
        <p:nvSpPr>
          <p:cNvPr id="44" name="TextBox 43"/>
          <p:cNvSpPr txBox="1"/>
          <p:nvPr/>
        </p:nvSpPr>
        <p:spPr>
          <a:xfrm>
            <a:off x="533400" y="5030789"/>
            <a:ext cx="1455738" cy="369322"/>
          </a:xfrm>
          <a:prstGeom prst="rect">
            <a:avLst/>
          </a:prstGeom>
          <a:noFill/>
        </p:spPr>
        <p:txBody>
          <a:bodyPr lIns="91430" tIns="45715" rIns="91430" bIns="45715">
            <a:spAutoFit/>
          </a:bodyPr>
          <a:lstStyle/>
          <a:p>
            <a:pPr algn="r">
              <a:defRPr/>
            </a:pPr>
            <a:r>
              <a:rPr lang="en-US" b="1" dirty="0" err="1" smtClean="0">
                <a:solidFill>
                  <a:srgbClr val="005A9E"/>
                </a:solidFill>
                <a:latin typeface="+mn-lt"/>
              </a:rPr>
              <a:t>Teléfonos</a:t>
            </a:r>
            <a:r>
              <a:rPr lang="en-US" b="1" dirty="0" smtClean="0">
                <a:solidFill>
                  <a:srgbClr val="005A9E"/>
                </a:solidFill>
                <a:latin typeface="+mn-lt"/>
              </a:rPr>
              <a:t> IP </a:t>
            </a:r>
            <a:endParaRPr lang="en-US" b="1" dirty="0">
              <a:solidFill>
                <a:srgbClr val="005A9E"/>
              </a:solidFill>
              <a:latin typeface="+mn-lt"/>
            </a:endParaRPr>
          </a:p>
        </p:txBody>
      </p:sp>
      <p:sp>
        <p:nvSpPr>
          <p:cNvPr id="2072" name="Line 21"/>
          <p:cNvSpPr>
            <a:spLocks noChangeShapeType="1"/>
          </p:cNvSpPr>
          <p:nvPr/>
        </p:nvSpPr>
        <p:spPr bwMode="auto">
          <a:xfrm flipV="1">
            <a:off x="2466976" y="3886200"/>
            <a:ext cx="247650" cy="763588"/>
          </a:xfrm>
          <a:prstGeom prst="line">
            <a:avLst/>
          </a:prstGeom>
          <a:noFill/>
          <a:ln w="9525">
            <a:solidFill>
              <a:schemeClr val="tx1"/>
            </a:solidFill>
            <a:round/>
            <a:headEnd/>
            <a:tailEnd/>
          </a:ln>
        </p:spPr>
        <p:txBody>
          <a:bodyPr lIns="91430" tIns="45715" rIns="91430" bIns="45715"/>
          <a:lstStyle/>
          <a:p>
            <a:endParaRPr lang="en-US"/>
          </a:p>
        </p:txBody>
      </p:sp>
      <p:sp>
        <p:nvSpPr>
          <p:cNvPr id="2073" name="Line 21"/>
          <p:cNvSpPr>
            <a:spLocks noChangeShapeType="1"/>
          </p:cNvSpPr>
          <p:nvPr/>
        </p:nvSpPr>
        <p:spPr bwMode="auto">
          <a:xfrm flipV="1">
            <a:off x="2571750" y="3962400"/>
            <a:ext cx="400050" cy="1277938"/>
          </a:xfrm>
          <a:prstGeom prst="line">
            <a:avLst/>
          </a:prstGeom>
          <a:noFill/>
          <a:ln w="9525">
            <a:solidFill>
              <a:schemeClr val="tx1"/>
            </a:solidFill>
            <a:round/>
            <a:headEnd/>
            <a:tailEnd/>
          </a:ln>
        </p:spPr>
        <p:txBody>
          <a:bodyPr lIns="91430" tIns="45715" rIns="91430" bIns="45715"/>
          <a:lstStyle/>
          <a:p>
            <a:endParaRPr lang="en-US"/>
          </a:p>
        </p:txBody>
      </p:sp>
      <p:pic>
        <p:nvPicPr>
          <p:cNvPr id="2074" name="Picture 2" descr="C:\Documents and Settings\user\Local Settings\Temporary Internet Files\Content.IE5\OH45630D\MCj03969100000[1].wmf"/>
          <p:cNvPicPr>
            <a:picLocks noChangeAspect="1" noChangeArrowheads="1"/>
          </p:cNvPicPr>
          <p:nvPr/>
        </p:nvPicPr>
        <p:blipFill>
          <a:blip r:embed="rId6" cstate="print"/>
          <a:srcRect/>
          <a:stretch>
            <a:fillRect/>
          </a:stretch>
        </p:blipFill>
        <p:spPr bwMode="auto">
          <a:xfrm>
            <a:off x="1857376" y="4467225"/>
            <a:ext cx="714375" cy="552450"/>
          </a:xfrm>
          <a:prstGeom prst="rect">
            <a:avLst/>
          </a:prstGeom>
          <a:noFill/>
          <a:ln w="9525">
            <a:noFill/>
            <a:miter lim="800000"/>
            <a:headEnd/>
            <a:tailEnd/>
          </a:ln>
        </p:spPr>
      </p:pic>
      <p:sp>
        <p:nvSpPr>
          <p:cNvPr id="49" name="Cloud"/>
          <p:cNvSpPr>
            <a:spLocks noChangeAspect="1" noEditPoints="1" noChangeArrowheads="1"/>
          </p:cNvSpPr>
          <p:nvPr/>
        </p:nvSpPr>
        <p:spPr bwMode="auto">
          <a:xfrm>
            <a:off x="2590801" y="3530600"/>
            <a:ext cx="1676400" cy="469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lIns="91430" tIns="45715" rIns="91430" bIns="45715"/>
          <a:lstStyle/>
          <a:p>
            <a:pPr algn="ctr">
              <a:spcBef>
                <a:spcPts val="1800"/>
              </a:spcBef>
              <a:defRPr/>
            </a:pPr>
            <a:r>
              <a:rPr lang="en-US" sz="1400" dirty="0"/>
              <a:t>LAN/WAN</a:t>
            </a:r>
          </a:p>
        </p:txBody>
      </p:sp>
      <p:pic>
        <p:nvPicPr>
          <p:cNvPr id="2076" name="Picture 2" descr="C:\Documents and Settings\user\Local Settings\Temporary Internet Files\Content.IE5\OH45630D\MCj03969100000[1].wmf"/>
          <p:cNvPicPr>
            <a:picLocks noChangeAspect="1" noChangeArrowheads="1"/>
          </p:cNvPicPr>
          <p:nvPr/>
        </p:nvPicPr>
        <p:blipFill>
          <a:blip r:embed="rId6" cstate="print"/>
          <a:srcRect/>
          <a:stretch>
            <a:fillRect/>
          </a:stretch>
        </p:blipFill>
        <p:spPr bwMode="auto">
          <a:xfrm>
            <a:off x="2076451" y="5084764"/>
            <a:ext cx="714375" cy="554037"/>
          </a:xfrm>
          <a:prstGeom prst="rect">
            <a:avLst/>
          </a:prstGeom>
          <a:noFill/>
          <a:ln w="9525">
            <a:noFill/>
            <a:miter lim="800000"/>
            <a:headEnd/>
            <a:tailEnd/>
          </a:ln>
        </p:spPr>
      </p:pic>
      <p:pic>
        <p:nvPicPr>
          <p:cNvPr id="29" name="Picture 28" descr="IT_09_East_BOS.png"/>
          <p:cNvPicPr>
            <a:picLocks noChangeAspect="1"/>
          </p:cNvPicPr>
          <p:nvPr/>
        </p:nvPicPr>
        <p:blipFill>
          <a:blip r:embed="rId7" cstate="print"/>
          <a:stretch>
            <a:fillRect/>
          </a:stretch>
        </p:blipFill>
        <p:spPr>
          <a:xfrm>
            <a:off x="3733800" y="6019801"/>
            <a:ext cx="1568424" cy="768600"/>
          </a:xfrm>
          <a:prstGeom prst="rect">
            <a:avLst/>
          </a:prstGeom>
          <a:ln>
            <a:noFill/>
          </a:ln>
          <a:effectLst>
            <a:outerShdw blurRad="292100" dist="139700" dir="2700000" algn="tl" rotWithShape="0">
              <a:srgbClr val="333333">
                <a:alpha val="65000"/>
              </a:srgbClr>
            </a:outerShdw>
          </a:effectLst>
        </p:spPr>
      </p:pic>
      <p:sp>
        <p:nvSpPr>
          <p:cNvPr id="2052" name="Line 21"/>
          <p:cNvSpPr>
            <a:spLocks noChangeShapeType="1"/>
          </p:cNvSpPr>
          <p:nvPr/>
        </p:nvSpPr>
        <p:spPr bwMode="auto">
          <a:xfrm flipV="1">
            <a:off x="4171950" y="2668588"/>
            <a:ext cx="1473200" cy="1141412"/>
          </a:xfrm>
          <a:prstGeom prst="line">
            <a:avLst/>
          </a:prstGeom>
          <a:noFill/>
          <a:ln w="9525">
            <a:solidFill>
              <a:schemeClr val="tx1"/>
            </a:solidFill>
            <a:round/>
            <a:headEnd/>
            <a:tailEnd/>
          </a:ln>
        </p:spPr>
        <p:txBody>
          <a:bodyPr lIns="91430" tIns="45715" rIns="91430" bIns="45715"/>
          <a:lstStyle/>
          <a:p>
            <a:endParaRPr lang="en-US"/>
          </a:p>
        </p:txBody>
      </p:sp>
      <p:pic>
        <p:nvPicPr>
          <p:cNvPr id="33" name="Picture 32" descr="astribank-analog-fully-populated.png"/>
          <p:cNvPicPr>
            <a:picLocks noChangeAspect="1"/>
          </p:cNvPicPr>
          <p:nvPr/>
        </p:nvPicPr>
        <p:blipFill>
          <a:blip r:embed="rId8" cstate="print"/>
          <a:stretch>
            <a:fillRect/>
          </a:stretch>
        </p:blipFill>
        <p:spPr>
          <a:xfrm>
            <a:off x="3048000" y="3657600"/>
            <a:ext cx="3048000" cy="1371600"/>
          </a:xfrm>
          <a:prstGeom prst="rect">
            <a:avLst/>
          </a:prstGeom>
        </p:spPr>
      </p:pic>
      <p:sp>
        <p:nvSpPr>
          <p:cNvPr id="41" name="TextBox 40"/>
          <p:cNvSpPr txBox="1"/>
          <p:nvPr/>
        </p:nvSpPr>
        <p:spPr>
          <a:xfrm>
            <a:off x="914400" y="3142456"/>
            <a:ext cx="685800" cy="369322"/>
          </a:xfrm>
          <a:prstGeom prst="rect">
            <a:avLst/>
          </a:prstGeom>
          <a:solidFill>
            <a:schemeClr val="bg1">
              <a:alpha val="70000"/>
            </a:schemeClr>
          </a:solidFill>
        </p:spPr>
        <p:txBody>
          <a:bodyPr lIns="91430" tIns="45715" rIns="91430" bIns="45715">
            <a:spAutoFit/>
          </a:bodyPr>
          <a:lstStyle/>
          <a:p>
            <a:pPr>
              <a:defRPr/>
            </a:pPr>
            <a:r>
              <a:rPr lang="en-US" b="1" dirty="0">
                <a:solidFill>
                  <a:srgbClr val="005A9E"/>
                </a:solidFill>
                <a:latin typeface="+mn-lt"/>
              </a:rPr>
              <a:t>USB</a:t>
            </a:r>
          </a:p>
        </p:txBody>
      </p:sp>
      <p:sp>
        <p:nvSpPr>
          <p:cNvPr id="42" name="TextBox 41"/>
          <p:cNvSpPr txBox="1"/>
          <p:nvPr/>
        </p:nvSpPr>
        <p:spPr>
          <a:xfrm>
            <a:off x="7924800" y="3142456"/>
            <a:ext cx="685800" cy="369322"/>
          </a:xfrm>
          <a:prstGeom prst="rect">
            <a:avLst/>
          </a:prstGeom>
          <a:solidFill>
            <a:schemeClr val="bg1">
              <a:alpha val="70000"/>
            </a:schemeClr>
          </a:solidFill>
        </p:spPr>
        <p:txBody>
          <a:bodyPr lIns="91430" tIns="45715" rIns="91430" bIns="45715">
            <a:spAutoFit/>
          </a:bodyPr>
          <a:lstStyle/>
          <a:p>
            <a:pPr>
              <a:defRPr/>
            </a:pPr>
            <a:r>
              <a:rPr lang="en-US" b="1" dirty="0">
                <a:solidFill>
                  <a:srgbClr val="005A9E"/>
                </a:solidFill>
                <a:latin typeface="+mn-lt"/>
              </a:rPr>
              <a:t>USB</a:t>
            </a:r>
          </a:p>
        </p:txBody>
      </p:sp>
      <p:sp>
        <p:nvSpPr>
          <p:cNvPr id="43" name="TextBox 42"/>
          <p:cNvSpPr txBox="1"/>
          <p:nvPr/>
        </p:nvSpPr>
        <p:spPr>
          <a:xfrm>
            <a:off x="1447800" y="2706688"/>
            <a:ext cx="2695575" cy="646321"/>
          </a:xfrm>
          <a:prstGeom prst="rect">
            <a:avLst/>
          </a:prstGeom>
          <a:noFill/>
        </p:spPr>
        <p:txBody>
          <a:bodyPr lIns="91430" tIns="45715" rIns="91430" bIns="45715">
            <a:spAutoFit/>
          </a:bodyPr>
          <a:lstStyle/>
          <a:p>
            <a:pPr algn="ctr">
              <a:defRPr/>
            </a:pPr>
            <a:r>
              <a:rPr lang="en-US" b="1" dirty="0" err="1" smtClean="0">
                <a:solidFill>
                  <a:srgbClr val="C00000"/>
                </a:solidFill>
                <a:latin typeface="+mn-lt"/>
              </a:rPr>
              <a:t>Servidor</a:t>
            </a:r>
            <a:r>
              <a:rPr lang="en-US" b="1" dirty="0" smtClean="0">
                <a:solidFill>
                  <a:srgbClr val="C00000"/>
                </a:solidFill>
                <a:latin typeface="+mn-lt"/>
              </a:rPr>
              <a:t> </a:t>
            </a:r>
            <a:r>
              <a:rPr lang="en-US" b="1" dirty="0" err="1" smtClean="0">
                <a:solidFill>
                  <a:srgbClr val="C00000"/>
                </a:solidFill>
                <a:latin typeface="+mn-lt"/>
              </a:rPr>
              <a:t>Xorcom</a:t>
            </a:r>
            <a:r>
              <a:rPr lang="en-US" b="1" dirty="0">
                <a:solidFill>
                  <a:srgbClr val="C00000"/>
                </a:solidFill>
                <a:latin typeface="+mn-lt"/>
              </a:rPr>
              <a:t/>
            </a:r>
            <a:br>
              <a:rPr lang="en-US" b="1" dirty="0">
                <a:solidFill>
                  <a:srgbClr val="C00000"/>
                </a:solidFill>
                <a:latin typeface="+mn-lt"/>
              </a:rPr>
            </a:br>
            <a:r>
              <a:rPr lang="en-US" i="1" dirty="0">
                <a:solidFill>
                  <a:srgbClr val="C00000"/>
                </a:solidFill>
                <a:latin typeface="+mn-lt"/>
              </a:rPr>
              <a:t>(</a:t>
            </a:r>
            <a:r>
              <a:rPr lang="en-US" i="1" dirty="0" err="1" smtClean="0">
                <a:solidFill>
                  <a:srgbClr val="C00000"/>
                </a:solidFill>
                <a:latin typeface="+mn-lt"/>
              </a:rPr>
              <a:t>primario</a:t>
            </a:r>
            <a:r>
              <a:rPr lang="en-US" i="1" dirty="0" smtClean="0">
                <a:solidFill>
                  <a:srgbClr val="C00000"/>
                </a:solidFill>
                <a:latin typeface="+mn-lt"/>
              </a:rPr>
              <a:t>)</a:t>
            </a:r>
            <a:endParaRPr lang="en-US" i="1" dirty="0">
              <a:solidFill>
                <a:srgbClr val="C00000"/>
              </a:solidFill>
              <a:latin typeface="+mn-lt"/>
            </a:endParaRPr>
          </a:p>
        </p:txBody>
      </p:sp>
      <p:pic>
        <p:nvPicPr>
          <p:cNvPr id="30" name="Picture 29" descr="2u-xe-nomodules.png"/>
          <p:cNvPicPr>
            <a:picLocks noChangeAspect="1"/>
          </p:cNvPicPr>
          <p:nvPr/>
        </p:nvPicPr>
        <p:blipFill>
          <a:blip r:embed="rId9" cstate="print"/>
          <a:stretch>
            <a:fillRect/>
          </a:stretch>
        </p:blipFill>
        <p:spPr>
          <a:xfrm>
            <a:off x="1218937" y="1524000"/>
            <a:ext cx="3048264" cy="1371719"/>
          </a:xfrm>
          <a:prstGeom prst="rect">
            <a:avLst/>
          </a:prstGeom>
        </p:spPr>
      </p:pic>
      <p:pic>
        <p:nvPicPr>
          <p:cNvPr id="35" name="Picture 34" descr="2u-xe-nomodules.png"/>
          <p:cNvPicPr>
            <a:picLocks noChangeAspect="1"/>
          </p:cNvPicPr>
          <p:nvPr/>
        </p:nvPicPr>
        <p:blipFill>
          <a:blip r:embed="rId9" cstate="print"/>
          <a:stretch>
            <a:fillRect/>
          </a:stretch>
        </p:blipFill>
        <p:spPr>
          <a:xfrm>
            <a:off x="5105137" y="1524000"/>
            <a:ext cx="3048264" cy="1371719"/>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2u-xe-nomodules.png"/>
          <p:cNvPicPr>
            <a:picLocks noChangeAspect="1"/>
          </p:cNvPicPr>
          <p:nvPr/>
        </p:nvPicPr>
        <p:blipFill>
          <a:blip r:embed="rId4" cstate="print"/>
          <a:stretch>
            <a:fillRect/>
          </a:stretch>
        </p:blipFill>
        <p:spPr>
          <a:xfrm>
            <a:off x="1218937" y="1524000"/>
            <a:ext cx="3048264" cy="1371719"/>
          </a:xfrm>
          <a:prstGeom prst="rect">
            <a:avLst/>
          </a:prstGeom>
        </p:spPr>
      </p:pic>
      <p:pic>
        <p:nvPicPr>
          <p:cNvPr id="36" name="Picture 35" descr="2u-xe-nomodules.png"/>
          <p:cNvPicPr>
            <a:picLocks noChangeAspect="1"/>
          </p:cNvPicPr>
          <p:nvPr/>
        </p:nvPicPr>
        <p:blipFill>
          <a:blip r:embed="rId4" cstate="print"/>
          <a:stretch>
            <a:fillRect/>
          </a:stretch>
        </p:blipFill>
        <p:spPr>
          <a:xfrm>
            <a:off x="5105137" y="1524000"/>
            <a:ext cx="3048264" cy="1371719"/>
          </a:xfrm>
          <a:prstGeom prst="rect">
            <a:avLst/>
          </a:prstGeom>
        </p:spPr>
      </p:pic>
      <p:sp>
        <p:nvSpPr>
          <p:cNvPr id="3076" name="Line 21"/>
          <p:cNvSpPr>
            <a:spLocks noChangeShapeType="1"/>
          </p:cNvSpPr>
          <p:nvPr/>
        </p:nvSpPr>
        <p:spPr bwMode="auto">
          <a:xfrm flipH="1">
            <a:off x="4965701" y="3886201"/>
            <a:ext cx="214313" cy="458788"/>
          </a:xfrm>
          <a:prstGeom prst="line">
            <a:avLst/>
          </a:prstGeom>
          <a:noFill/>
          <a:ln w="9525">
            <a:solidFill>
              <a:schemeClr val="tx1"/>
            </a:solidFill>
            <a:round/>
            <a:headEnd/>
            <a:tailEnd/>
          </a:ln>
        </p:spPr>
        <p:txBody>
          <a:bodyPr lIns="91430" tIns="45715" rIns="91430" bIns="45715"/>
          <a:lstStyle/>
          <a:p>
            <a:endParaRPr lang="en-US"/>
          </a:p>
        </p:txBody>
      </p:sp>
      <p:pic>
        <p:nvPicPr>
          <p:cNvPr id="44" name="Picture 14"/>
          <p:cNvPicPr>
            <a:picLocks noChangeAspect="1" noChangeArrowheads="1"/>
          </p:cNvPicPr>
          <p:nvPr/>
        </p:nvPicPr>
        <p:blipFill>
          <a:blip r:embed="rId5" cstate="print">
            <a:lum bright="-42000" contrast="-98000"/>
          </a:blip>
          <a:srcRect/>
          <a:stretch>
            <a:fillRect/>
          </a:stretch>
        </p:blipFill>
        <p:spPr bwMode="auto">
          <a:xfrm>
            <a:off x="3032126" y="4114801"/>
            <a:ext cx="2835275" cy="323850"/>
          </a:xfrm>
          <a:prstGeom prst="rect">
            <a:avLst/>
          </a:prstGeom>
          <a:ln>
            <a:noFill/>
          </a:ln>
          <a:effectLst>
            <a:outerShdw blurRad="292100" dist="139700" dir="2700000" algn="tl" rotWithShape="0">
              <a:srgbClr val="333333">
                <a:alpha val="65000"/>
              </a:srgbClr>
            </a:outerShdw>
          </a:effectLst>
        </p:spPr>
      </p:pic>
      <p:sp>
        <p:nvSpPr>
          <p:cNvPr id="3078" name="Line 21"/>
          <p:cNvSpPr>
            <a:spLocks noChangeShapeType="1"/>
          </p:cNvSpPr>
          <p:nvPr/>
        </p:nvSpPr>
        <p:spPr bwMode="auto">
          <a:xfrm flipV="1">
            <a:off x="4171950" y="2668588"/>
            <a:ext cx="1473200" cy="1141412"/>
          </a:xfrm>
          <a:prstGeom prst="line">
            <a:avLst/>
          </a:prstGeom>
          <a:noFill/>
          <a:ln w="9525">
            <a:solidFill>
              <a:schemeClr val="tx1"/>
            </a:solidFill>
            <a:round/>
            <a:headEnd/>
            <a:tailEnd/>
          </a:ln>
        </p:spPr>
        <p:txBody>
          <a:bodyPr lIns="91430" tIns="45715" rIns="91430" bIns="45715"/>
          <a:lstStyle/>
          <a:p>
            <a:endParaRPr lang="en-US"/>
          </a:p>
        </p:txBody>
      </p:sp>
      <p:sp>
        <p:nvSpPr>
          <p:cNvPr id="3079" name="Line 21"/>
          <p:cNvSpPr>
            <a:spLocks noChangeShapeType="1"/>
          </p:cNvSpPr>
          <p:nvPr/>
        </p:nvSpPr>
        <p:spPr bwMode="auto">
          <a:xfrm flipH="1" flipV="1">
            <a:off x="1647826" y="2668588"/>
            <a:ext cx="1262063" cy="1141412"/>
          </a:xfrm>
          <a:prstGeom prst="line">
            <a:avLst/>
          </a:prstGeom>
          <a:noFill/>
          <a:ln w="9525">
            <a:solidFill>
              <a:schemeClr val="tx1"/>
            </a:solidFill>
            <a:round/>
            <a:headEnd/>
            <a:tailEnd/>
          </a:ln>
        </p:spPr>
        <p:txBody>
          <a:bodyPr lIns="91430" tIns="45715" rIns="91430" bIns="45715"/>
          <a:lstStyle/>
          <a:p>
            <a:endParaRPr lang="en-US"/>
          </a:p>
        </p:txBody>
      </p:sp>
      <p:cxnSp>
        <p:nvCxnSpPr>
          <p:cNvPr id="34" name="Shape 14"/>
          <p:cNvCxnSpPr>
            <a:endCxn id="1046" idx="3"/>
          </p:cNvCxnSpPr>
          <p:nvPr/>
        </p:nvCxnSpPr>
        <p:spPr>
          <a:xfrm flipV="1">
            <a:off x="4648201" y="2338388"/>
            <a:ext cx="3367088" cy="1855787"/>
          </a:xfrm>
          <a:prstGeom prst="bentConnector3">
            <a:avLst>
              <a:gd name="adj1" fmla="val 106789"/>
            </a:avLst>
          </a:prstGeom>
          <a:ln>
            <a:headEnd type="oval"/>
            <a:tailEnd type="triangle"/>
          </a:ln>
        </p:spPr>
        <p:style>
          <a:lnRef idx="3">
            <a:schemeClr val="dk1"/>
          </a:lnRef>
          <a:fillRef idx="0">
            <a:schemeClr val="dk1"/>
          </a:fillRef>
          <a:effectRef idx="2">
            <a:schemeClr val="dk1"/>
          </a:effectRef>
          <a:fontRef idx="minor">
            <a:schemeClr val="tx1"/>
          </a:fontRef>
        </p:style>
      </p:cxnSp>
      <p:cxnSp>
        <p:nvCxnSpPr>
          <p:cNvPr id="40" name="Shape 14"/>
          <p:cNvCxnSpPr>
            <a:endCxn id="1045" idx="1"/>
          </p:cNvCxnSpPr>
          <p:nvPr/>
        </p:nvCxnSpPr>
        <p:spPr>
          <a:xfrm rot="10800000">
            <a:off x="1403351" y="2338388"/>
            <a:ext cx="2940050" cy="1855787"/>
          </a:xfrm>
          <a:prstGeom prst="bentConnector3">
            <a:avLst>
              <a:gd name="adj1" fmla="val 107775"/>
            </a:avLst>
          </a:prstGeom>
          <a:ln>
            <a:headEnd type="oval"/>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325438" y="152401"/>
            <a:ext cx="8818562" cy="609600"/>
          </a:xfrm>
        </p:spPr>
        <p:txBody>
          <a:bodyPr>
            <a:normAutofit fontScale="90000"/>
          </a:bodyPr>
          <a:lstStyle/>
          <a:p>
            <a:pPr algn="ctr">
              <a:defRPr/>
            </a:pPr>
            <a:r>
              <a:rPr lang="en-US" sz="3600" dirty="0" err="1" smtClean="0"/>
              <a:t>Funcionamiento</a:t>
            </a:r>
            <a:r>
              <a:rPr lang="en-US" sz="3600" dirty="0" smtClean="0"/>
              <a:t> normal: </a:t>
            </a:r>
            <a:r>
              <a:rPr lang="en-US" sz="3600" dirty="0" err="1" smtClean="0"/>
              <a:t>servidor</a:t>
            </a:r>
            <a:r>
              <a:rPr lang="en-US" sz="3600" dirty="0" smtClean="0"/>
              <a:t> </a:t>
            </a:r>
            <a:r>
              <a:rPr lang="en-US" sz="3600" dirty="0" err="1" smtClean="0"/>
              <a:t>primario</a:t>
            </a:r>
            <a:r>
              <a:rPr lang="en-US" sz="3600" dirty="0" smtClean="0"/>
              <a:t> </a:t>
            </a:r>
            <a:r>
              <a:rPr lang="en-US" sz="3600" dirty="0" err="1" smtClean="0"/>
              <a:t>activo</a:t>
            </a:r>
            <a:endParaRPr lang="en-US" sz="3600" dirty="0"/>
          </a:p>
        </p:txBody>
      </p:sp>
      <p:sp>
        <p:nvSpPr>
          <p:cNvPr id="3083" name="Content Placeholder 13"/>
          <p:cNvSpPr>
            <a:spLocks noGrp="1"/>
          </p:cNvSpPr>
          <p:nvPr>
            <p:ph idx="1"/>
          </p:nvPr>
        </p:nvSpPr>
        <p:spPr>
          <a:xfrm>
            <a:off x="457200" y="1219200"/>
            <a:ext cx="8515350" cy="4495800"/>
          </a:xfrm>
        </p:spPr>
        <p:txBody>
          <a:bodyPr/>
          <a:lstStyle/>
          <a:p>
            <a:r>
              <a:rPr lang="en-US" sz="2800" dirty="0">
                <a:latin typeface="Trebuchet MS" pitchFamily="34" charset="0"/>
                <a:cs typeface="Trebuchet MS" pitchFamily="34" charset="0"/>
              </a:rPr>
              <a:t>Dos </a:t>
            </a:r>
            <a:r>
              <a:rPr lang="en-US" sz="2800" dirty="0" err="1">
                <a:latin typeface="Trebuchet MS" pitchFamily="34" charset="0"/>
                <a:cs typeface="Trebuchet MS" pitchFamily="34" charset="0"/>
              </a:rPr>
              <a:t>servidores</a:t>
            </a:r>
            <a:r>
              <a:rPr lang="en-US" sz="2800" dirty="0">
                <a:latin typeface="Trebuchet MS" pitchFamily="34" charset="0"/>
                <a:cs typeface="Trebuchet MS" pitchFamily="34" charset="0"/>
              </a:rPr>
              <a:t> </a:t>
            </a:r>
            <a:r>
              <a:rPr lang="en-US" sz="2800" dirty="0" err="1">
                <a:latin typeface="Trebuchet MS" pitchFamily="34" charset="0"/>
                <a:cs typeface="Trebuchet MS" pitchFamily="34" charset="0"/>
              </a:rPr>
              <a:t>Xorcom</a:t>
            </a:r>
            <a:r>
              <a:rPr lang="en-US" sz="2800" dirty="0">
                <a:latin typeface="Trebuchet MS" pitchFamily="34" charset="0"/>
                <a:cs typeface="Trebuchet MS" pitchFamily="34" charset="0"/>
              </a:rPr>
              <a:t> + </a:t>
            </a:r>
            <a:r>
              <a:rPr lang="en-US" sz="2800" dirty="0" err="1">
                <a:latin typeface="Trebuchet MS" pitchFamily="34" charset="0"/>
                <a:cs typeface="Trebuchet MS" pitchFamily="34" charset="0"/>
              </a:rPr>
              <a:t>Astribank</a:t>
            </a:r>
            <a:r>
              <a:rPr lang="en-US" sz="2800" dirty="0">
                <a:latin typeface="Trebuchet MS" pitchFamily="34" charset="0"/>
                <a:cs typeface="Trebuchet MS" pitchFamily="34" charset="0"/>
              </a:rPr>
              <a:t> con USB dual</a:t>
            </a:r>
          </a:p>
        </p:txBody>
      </p:sp>
      <p:sp>
        <p:nvSpPr>
          <p:cNvPr id="30" name="TextBox 29"/>
          <p:cNvSpPr txBox="1"/>
          <p:nvPr/>
        </p:nvSpPr>
        <p:spPr>
          <a:xfrm>
            <a:off x="533400" y="5030789"/>
            <a:ext cx="1455738" cy="369322"/>
          </a:xfrm>
          <a:prstGeom prst="rect">
            <a:avLst/>
          </a:prstGeom>
          <a:noFill/>
        </p:spPr>
        <p:txBody>
          <a:bodyPr lIns="91430" tIns="45715" rIns="91430" bIns="45715">
            <a:spAutoFit/>
          </a:bodyPr>
          <a:lstStyle/>
          <a:p>
            <a:pPr algn="r">
              <a:defRPr/>
            </a:pPr>
            <a:r>
              <a:rPr lang="en-US" b="1" dirty="0" err="1" smtClean="0">
                <a:solidFill>
                  <a:srgbClr val="005A9E"/>
                </a:solidFill>
                <a:latin typeface="+mn-lt"/>
              </a:rPr>
              <a:t>Teléfonos</a:t>
            </a:r>
            <a:r>
              <a:rPr lang="en-US" b="1" dirty="0" smtClean="0">
                <a:solidFill>
                  <a:srgbClr val="005A9E"/>
                </a:solidFill>
                <a:latin typeface="+mn-lt"/>
              </a:rPr>
              <a:t> IP</a:t>
            </a:r>
            <a:endParaRPr lang="en-US" b="1" dirty="0">
              <a:solidFill>
                <a:srgbClr val="005A9E"/>
              </a:solidFill>
              <a:latin typeface="+mn-lt"/>
            </a:endParaRPr>
          </a:p>
        </p:txBody>
      </p:sp>
      <p:sp>
        <p:nvSpPr>
          <p:cNvPr id="3085" name="Line 21"/>
          <p:cNvSpPr>
            <a:spLocks noChangeShapeType="1"/>
          </p:cNvSpPr>
          <p:nvPr/>
        </p:nvSpPr>
        <p:spPr bwMode="auto">
          <a:xfrm flipV="1">
            <a:off x="2466976" y="3886200"/>
            <a:ext cx="247650" cy="763588"/>
          </a:xfrm>
          <a:prstGeom prst="line">
            <a:avLst/>
          </a:prstGeom>
          <a:noFill/>
          <a:ln w="9525">
            <a:solidFill>
              <a:schemeClr val="tx1"/>
            </a:solidFill>
            <a:round/>
            <a:headEnd/>
            <a:tailEnd/>
          </a:ln>
        </p:spPr>
        <p:txBody>
          <a:bodyPr lIns="91430" tIns="45715" rIns="91430" bIns="45715"/>
          <a:lstStyle/>
          <a:p>
            <a:endParaRPr lang="en-US"/>
          </a:p>
        </p:txBody>
      </p:sp>
      <p:sp>
        <p:nvSpPr>
          <p:cNvPr id="3086" name="Line 21"/>
          <p:cNvSpPr>
            <a:spLocks noChangeShapeType="1"/>
          </p:cNvSpPr>
          <p:nvPr/>
        </p:nvSpPr>
        <p:spPr bwMode="auto">
          <a:xfrm flipV="1">
            <a:off x="2571750" y="3962400"/>
            <a:ext cx="400050" cy="1277938"/>
          </a:xfrm>
          <a:prstGeom prst="line">
            <a:avLst/>
          </a:prstGeom>
          <a:noFill/>
          <a:ln w="9525">
            <a:solidFill>
              <a:schemeClr val="tx1"/>
            </a:solidFill>
            <a:round/>
            <a:headEnd/>
            <a:tailEnd/>
          </a:ln>
        </p:spPr>
        <p:txBody>
          <a:bodyPr lIns="91430" tIns="45715" rIns="91430" bIns="45715"/>
          <a:lstStyle/>
          <a:p>
            <a:endParaRPr lang="en-US"/>
          </a:p>
        </p:txBody>
      </p:sp>
      <p:pic>
        <p:nvPicPr>
          <p:cNvPr id="3087" name="Picture 2" descr="C:\Documents and Settings\user\Local Settings\Temporary Internet Files\Content.IE5\OH45630D\MCj03969100000[1].wmf"/>
          <p:cNvPicPr>
            <a:picLocks noChangeAspect="1" noChangeArrowheads="1"/>
          </p:cNvPicPr>
          <p:nvPr/>
        </p:nvPicPr>
        <p:blipFill>
          <a:blip r:embed="rId6" cstate="print"/>
          <a:srcRect/>
          <a:stretch>
            <a:fillRect/>
          </a:stretch>
        </p:blipFill>
        <p:spPr bwMode="auto">
          <a:xfrm>
            <a:off x="1857376" y="4467225"/>
            <a:ext cx="714375" cy="552450"/>
          </a:xfrm>
          <a:prstGeom prst="rect">
            <a:avLst/>
          </a:prstGeom>
          <a:noFill/>
          <a:ln w="9525">
            <a:noFill/>
            <a:miter lim="800000"/>
            <a:headEnd/>
            <a:tailEnd/>
          </a:ln>
        </p:spPr>
      </p:pic>
      <p:pic>
        <p:nvPicPr>
          <p:cNvPr id="3088" name="Picture 2" descr="C:\Documents and Settings\user\Local Settings\Temporary Internet Files\Content.IE5\OH45630D\MCj03969100000[1].wmf"/>
          <p:cNvPicPr>
            <a:picLocks noChangeAspect="1" noChangeArrowheads="1"/>
          </p:cNvPicPr>
          <p:nvPr/>
        </p:nvPicPr>
        <p:blipFill>
          <a:blip r:embed="rId6" cstate="print"/>
          <a:srcRect/>
          <a:stretch>
            <a:fillRect/>
          </a:stretch>
        </p:blipFill>
        <p:spPr bwMode="auto">
          <a:xfrm>
            <a:off x="2076451" y="5084764"/>
            <a:ext cx="714375" cy="554037"/>
          </a:xfrm>
          <a:prstGeom prst="rect">
            <a:avLst/>
          </a:prstGeom>
          <a:noFill/>
          <a:ln w="9525">
            <a:noFill/>
            <a:miter lim="800000"/>
            <a:headEnd/>
            <a:tailEnd/>
          </a:ln>
        </p:spPr>
      </p:pic>
      <p:sp>
        <p:nvSpPr>
          <p:cNvPr id="31" name="Cloud"/>
          <p:cNvSpPr>
            <a:spLocks noChangeAspect="1" noEditPoints="1" noChangeArrowheads="1"/>
          </p:cNvSpPr>
          <p:nvPr/>
        </p:nvSpPr>
        <p:spPr bwMode="auto">
          <a:xfrm>
            <a:off x="4852988" y="3530600"/>
            <a:ext cx="1471612" cy="431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5"/>
          </a:solidFill>
          <a:ln w="9525">
            <a:solidFill>
              <a:srgbClr val="000000"/>
            </a:solidFill>
            <a:miter lim="800000"/>
            <a:headEnd/>
            <a:tailEnd/>
          </a:ln>
          <a:effectLst>
            <a:outerShdw dist="107763" dir="2700000" algn="ctr" rotWithShape="0">
              <a:srgbClr val="808080"/>
            </a:outerShdw>
          </a:effectLst>
        </p:spPr>
        <p:txBody>
          <a:bodyPr lIns="91430" tIns="45715" rIns="91430" bIns="45715"/>
          <a:lstStyle/>
          <a:p>
            <a:pPr algn="ctr">
              <a:spcBef>
                <a:spcPts val="1800"/>
              </a:spcBef>
              <a:defRPr/>
            </a:pPr>
            <a:r>
              <a:rPr lang="en-US" sz="1400" dirty="0"/>
              <a:t>PSTN</a:t>
            </a:r>
          </a:p>
        </p:txBody>
      </p:sp>
      <p:sp>
        <p:nvSpPr>
          <p:cNvPr id="37" name="TextBox 36"/>
          <p:cNvSpPr txBox="1"/>
          <p:nvPr/>
        </p:nvSpPr>
        <p:spPr>
          <a:xfrm>
            <a:off x="2914650" y="4572000"/>
            <a:ext cx="3028950" cy="1477317"/>
          </a:xfrm>
          <a:prstGeom prst="rect">
            <a:avLst/>
          </a:prstGeom>
          <a:noFill/>
        </p:spPr>
        <p:txBody>
          <a:bodyPr lIns="91430" tIns="45715" rIns="91430" bIns="45715">
            <a:spAutoFit/>
          </a:bodyPr>
          <a:lstStyle/>
          <a:p>
            <a:pPr algn="ctr">
              <a:defRPr/>
            </a:pPr>
            <a:r>
              <a:rPr lang="en-US" b="1" dirty="0" err="1">
                <a:solidFill>
                  <a:srgbClr val="C00000"/>
                </a:solidFill>
                <a:latin typeface="+mn-lt"/>
              </a:rPr>
              <a:t>Astribank</a:t>
            </a:r>
            <a:r>
              <a:rPr lang="en-US" b="1" dirty="0">
                <a:solidFill>
                  <a:srgbClr val="C00000"/>
                </a:solidFill>
                <a:latin typeface="+mn-lt"/>
              </a:rPr>
              <a:t> (panel frontal) </a:t>
            </a:r>
            <a:br>
              <a:rPr lang="en-US" b="1" dirty="0">
                <a:solidFill>
                  <a:srgbClr val="C00000"/>
                </a:solidFill>
                <a:latin typeface="+mn-lt"/>
              </a:rPr>
            </a:br>
            <a:r>
              <a:rPr lang="en-US" i="1" dirty="0" err="1">
                <a:solidFill>
                  <a:srgbClr val="C00000"/>
                </a:solidFill>
                <a:latin typeface="+mn-lt"/>
              </a:rPr>
              <a:t>Banco</a:t>
            </a:r>
            <a:r>
              <a:rPr lang="en-US" i="1" dirty="0">
                <a:solidFill>
                  <a:srgbClr val="C00000"/>
                </a:solidFill>
                <a:latin typeface="+mn-lt"/>
              </a:rPr>
              <a:t> de </a:t>
            </a:r>
            <a:r>
              <a:rPr lang="en-US" i="1" dirty="0" err="1">
                <a:solidFill>
                  <a:srgbClr val="C00000"/>
                </a:solidFill>
                <a:latin typeface="+mn-lt"/>
              </a:rPr>
              <a:t>canales</a:t>
            </a:r>
            <a:r>
              <a:rPr lang="en-US" i="1" dirty="0">
                <a:solidFill>
                  <a:srgbClr val="C00000"/>
                </a:solidFill>
                <a:latin typeface="+mn-lt"/>
              </a:rPr>
              <a:t> </a:t>
            </a:r>
            <a:r>
              <a:rPr lang="en-US" i="1" dirty="0" err="1" smtClean="0">
                <a:solidFill>
                  <a:srgbClr val="C00000"/>
                </a:solidFill>
                <a:latin typeface="+mn-lt"/>
              </a:rPr>
              <a:t>conectado</a:t>
            </a:r>
            <a:r>
              <a:rPr lang="en-US" i="1" dirty="0" smtClean="0">
                <a:solidFill>
                  <a:srgbClr val="C00000"/>
                </a:solidFill>
                <a:latin typeface="+mn-lt"/>
              </a:rPr>
              <a:t> </a:t>
            </a:r>
            <a:r>
              <a:rPr lang="en-US" i="1" dirty="0" err="1">
                <a:solidFill>
                  <a:srgbClr val="C00000"/>
                </a:solidFill>
                <a:latin typeface="+mn-lt"/>
              </a:rPr>
              <a:t>por</a:t>
            </a:r>
            <a:r>
              <a:rPr lang="en-US" i="1" dirty="0">
                <a:solidFill>
                  <a:srgbClr val="C00000"/>
                </a:solidFill>
                <a:latin typeface="+mn-lt"/>
              </a:rPr>
              <a:t> USB. </a:t>
            </a:r>
            <a:r>
              <a:rPr lang="en-US" i="1" dirty="0" err="1">
                <a:solidFill>
                  <a:srgbClr val="C00000"/>
                </a:solidFill>
                <a:latin typeface="+mn-lt"/>
              </a:rPr>
              <a:t>Provee</a:t>
            </a:r>
            <a:r>
              <a:rPr lang="en-US" i="1" dirty="0">
                <a:solidFill>
                  <a:srgbClr val="C00000"/>
                </a:solidFill>
                <a:latin typeface="+mn-lt"/>
              </a:rPr>
              <a:t> interfaces </a:t>
            </a:r>
            <a:r>
              <a:rPr lang="en-US" i="1" dirty="0" err="1">
                <a:solidFill>
                  <a:srgbClr val="C00000"/>
                </a:solidFill>
                <a:latin typeface="+mn-lt"/>
              </a:rPr>
              <a:t>telefónicas</a:t>
            </a:r>
            <a:r>
              <a:rPr lang="en-US" i="1" dirty="0">
                <a:solidFill>
                  <a:srgbClr val="C00000"/>
                </a:solidFill>
                <a:latin typeface="+mn-lt"/>
              </a:rPr>
              <a:t>  </a:t>
            </a:r>
            <a:r>
              <a:rPr lang="en-US" i="1" dirty="0" err="1">
                <a:solidFill>
                  <a:srgbClr val="C00000"/>
                </a:solidFill>
                <a:latin typeface="+mn-lt"/>
              </a:rPr>
              <a:t>analógicas</a:t>
            </a:r>
            <a:r>
              <a:rPr lang="en-US" i="1" dirty="0">
                <a:solidFill>
                  <a:srgbClr val="C00000"/>
                </a:solidFill>
                <a:latin typeface="+mn-lt"/>
              </a:rPr>
              <a:t>/</a:t>
            </a:r>
            <a:r>
              <a:rPr lang="en-US" i="1" dirty="0" err="1">
                <a:solidFill>
                  <a:srgbClr val="C00000"/>
                </a:solidFill>
                <a:latin typeface="+mn-lt"/>
              </a:rPr>
              <a:t>digitales</a:t>
            </a:r>
            <a:endParaRPr lang="en-US" i="1" dirty="0">
              <a:solidFill>
                <a:srgbClr val="C00000"/>
              </a:solidFill>
              <a:latin typeface="+mn-lt"/>
            </a:endParaRPr>
          </a:p>
        </p:txBody>
      </p:sp>
      <p:sp>
        <p:nvSpPr>
          <p:cNvPr id="38" name="TextBox 37"/>
          <p:cNvSpPr txBox="1"/>
          <p:nvPr/>
        </p:nvSpPr>
        <p:spPr>
          <a:xfrm>
            <a:off x="5534026" y="2706688"/>
            <a:ext cx="2619375" cy="646321"/>
          </a:xfrm>
          <a:prstGeom prst="rect">
            <a:avLst/>
          </a:prstGeom>
          <a:noFill/>
        </p:spPr>
        <p:txBody>
          <a:bodyPr lIns="91430" tIns="45715" rIns="91430" bIns="45715">
            <a:spAutoFit/>
          </a:bodyPr>
          <a:lstStyle/>
          <a:p>
            <a:pPr algn="ctr">
              <a:defRPr/>
            </a:pPr>
            <a:r>
              <a:rPr lang="en-US" b="1" dirty="0" err="1">
                <a:solidFill>
                  <a:srgbClr val="C00000"/>
                </a:solidFill>
                <a:latin typeface="+mn-lt"/>
              </a:rPr>
              <a:t>Servidor</a:t>
            </a:r>
            <a:r>
              <a:rPr lang="en-US" b="1" dirty="0">
                <a:solidFill>
                  <a:srgbClr val="C00000"/>
                </a:solidFill>
                <a:latin typeface="+mn-lt"/>
              </a:rPr>
              <a:t> </a:t>
            </a:r>
            <a:r>
              <a:rPr lang="en-US" b="1" dirty="0" err="1">
                <a:solidFill>
                  <a:srgbClr val="C00000"/>
                </a:solidFill>
                <a:latin typeface="+mn-lt"/>
              </a:rPr>
              <a:t>Xorcom</a:t>
            </a:r>
            <a:r>
              <a:rPr lang="en-US" b="1" dirty="0">
                <a:solidFill>
                  <a:srgbClr val="C00000"/>
                </a:solidFill>
                <a:latin typeface="+mn-lt"/>
              </a:rPr>
              <a:t/>
            </a:r>
            <a:br>
              <a:rPr lang="en-US" b="1" dirty="0">
                <a:solidFill>
                  <a:srgbClr val="C00000"/>
                </a:solidFill>
                <a:latin typeface="+mn-lt"/>
              </a:rPr>
            </a:br>
            <a:r>
              <a:rPr lang="en-US" i="1" dirty="0" smtClean="0">
                <a:solidFill>
                  <a:srgbClr val="C00000"/>
                </a:solidFill>
                <a:latin typeface="+mn-lt"/>
              </a:rPr>
              <a:t>(backup)</a:t>
            </a:r>
            <a:endParaRPr lang="en-US" sz="1600" i="1" dirty="0">
              <a:solidFill>
                <a:srgbClr val="C00000"/>
              </a:solidFill>
            </a:endParaRPr>
          </a:p>
        </p:txBody>
      </p:sp>
      <p:sp>
        <p:nvSpPr>
          <p:cNvPr id="39" name="TextBox 38"/>
          <p:cNvSpPr txBox="1"/>
          <p:nvPr/>
        </p:nvSpPr>
        <p:spPr>
          <a:xfrm>
            <a:off x="1447800" y="2706688"/>
            <a:ext cx="2695575" cy="646321"/>
          </a:xfrm>
          <a:prstGeom prst="rect">
            <a:avLst/>
          </a:prstGeom>
          <a:noFill/>
        </p:spPr>
        <p:txBody>
          <a:bodyPr lIns="91430" tIns="45715" rIns="91430" bIns="45715">
            <a:spAutoFit/>
          </a:bodyPr>
          <a:lstStyle/>
          <a:p>
            <a:pPr algn="ctr">
              <a:defRPr/>
            </a:pPr>
            <a:r>
              <a:rPr lang="en-US" b="1" dirty="0" err="1">
                <a:solidFill>
                  <a:srgbClr val="C00000"/>
                </a:solidFill>
                <a:latin typeface="+mn-lt"/>
              </a:rPr>
              <a:t>Servidor</a:t>
            </a:r>
            <a:r>
              <a:rPr lang="en-US" b="1" dirty="0">
                <a:solidFill>
                  <a:srgbClr val="C00000"/>
                </a:solidFill>
                <a:latin typeface="+mn-lt"/>
              </a:rPr>
              <a:t> </a:t>
            </a:r>
            <a:r>
              <a:rPr lang="en-US" b="1" dirty="0" err="1">
                <a:solidFill>
                  <a:srgbClr val="C00000"/>
                </a:solidFill>
                <a:latin typeface="+mn-lt"/>
              </a:rPr>
              <a:t>Xorcom</a:t>
            </a:r>
            <a:r>
              <a:rPr lang="en-US" b="1" dirty="0">
                <a:solidFill>
                  <a:srgbClr val="C00000"/>
                </a:solidFill>
                <a:latin typeface="+mn-lt"/>
              </a:rPr>
              <a:t/>
            </a:r>
            <a:br>
              <a:rPr lang="en-US" b="1" dirty="0">
                <a:solidFill>
                  <a:srgbClr val="C00000"/>
                </a:solidFill>
                <a:latin typeface="+mn-lt"/>
              </a:rPr>
            </a:br>
            <a:r>
              <a:rPr lang="en-US" i="1" dirty="0">
                <a:solidFill>
                  <a:srgbClr val="C00000"/>
                </a:solidFill>
                <a:latin typeface="+mn-lt"/>
              </a:rPr>
              <a:t>(</a:t>
            </a:r>
            <a:r>
              <a:rPr lang="en-US" i="1" dirty="0" err="1">
                <a:solidFill>
                  <a:srgbClr val="C00000"/>
                </a:solidFill>
                <a:latin typeface="+mn-lt"/>
              </a:rPr>
              <a:t>primario</a:t>
            </a:r>
            <a:r>
              <a:rPr lang="en-US" sz="1600" i="1" dirty="0">
                <a:solidFill>
                  <a:srgbClr val="C00000"/>
                </a:solidFill>
              </a:rPr>
              <a:t>)</a:t>
            </a:r>
          </a:p>
        </p:txBody>
      </p:sp>
      <p:sp>
        <p:nvSpPr>
          <p:cNvPr id="3097" name="Line 21"/>
          <p:cNvSpPr>
            <a:spLocks noChangeShapeType="1"/>
          </p:cNvSpPr>
          <p:nvPr/>
        </p:nvSpPr>
        <p:spPr bwMode="auto">
          <a:xfrm flipH="1" flipV="1">
            <a:off x="5524500" y="4465638"/>
            <a:ext cx="647700" cy="1249362"/>
          </a:xfrm>
          <a:prstGeom prst="line">
            <a:avLst/>
          </a:prstGeom>
          <a:noFill/>
          <a:ln w="9525">
            <a:solidFill>
              <a:schemeClr val="tx1"/>
            </a:solidFill>
            <a:round/>
            <a:headEnd/>
            <a:tailEnd/>
          </a:ln>
        </p:spPr>
        <p:txBody>
          <a:bodyPr lIns="91430" tIns="45715" rIns="91430" bIns="45715"/>
          <a:lstStyle/>
          <a:p>
            <a:endParaRPr lang="en-US"/>
          </a:p>
        </p:txBody>
      </p:sp>
      <p:sp>
        <p:nvSpPr>
          <p:cNvPr id="3098" name="Line 23"/>
          <p:cNvSpPr>
            <a:spLocks noChangeShapeType="1"/>
          </p:cNvSpPr>
          <p:nvPr/>
        </p:nvSpPr>
        <p:spPr bwMode="auto">
          <a:xfrm>
            <a:off x="5645150" y="4418014"/>
            <a:ext cx="527050" cy="688975"/>
          </a:xfrm>
          <a:prstGeom prst="line">
            <a:avLst/>
          </a:prstGeom>
          <a:noFill/>
          <a:ln w="9525">
            <a:solidFill>
              <a:schemeClr val="tx1"/>
            </a:solidFill>
            <a:round/>
            <a:headEnd/>
            <a:tailEnd/>
          </a:ln>
        </p:spPr>
        <p:txBody>
          <a:bodyPr lIns="91430" tIns="45715" rIns="91430" bIns="45715"/>
          <a:lstStyle/>
          <a:p>
            <a:endParaRPr lang="en-US"/>
          </a:p>
        </p:txBody>
      </p:sp>
      <p:sp>
        <p:nvSpPr>
          <p:cNvPr id="45" name="TextBox 44"/>
          <p:cNvSpPr txBox="1"/>
          <p:nvPr/>
        </p:nvSpPr>
        <p:spPr>
          <a:xfrm>
            <a:off x="5478464" y="6108701"/>
            <a:ext cx="1684337" cy="646321"/>
          </a:xfrm>
          <a:prstGeom prst="rect">
            <a:avLst/>
          </a:prstGeom>
          <a:noFill/>
        </p:spPr>
        <p:txBody>
          <a:bodyPr lIns="91430" tIns="45715" rIns="91430" bIns="45715">
            <a:spAutoFit/>
          </a:bodyPr>
          <a:lstStyle/>
          <a:p>
            <a:pPr>
              <a:defRPr/>
            </a:pPr>
            <a:r>
              <a:rPr lang="en-US" b="1" dirty="0" err="1" smtClean="0">
                <a:solidFill>
                  <a:srgbClr val="005A9E"/>
                </a:solidFill>
                <a:latin typeface="+mn-lt"/>
              </a:rPr>
              <a:t>Teléfonos</a:t>
            </a:r>
            <a:r>
              <a:rPr lang="en-US" b="1" dirty="0" smtClean="0">
                <a:solidFill>
                  <a:srgbClr val="005A9E"/>
                </a:solidFill>
                <a:latin typeface="+mn-lt"/>
              </a:rPr>
              <a:t> </a:t>
            </a:r>
            <a:r>
              <a:rPr lang="en-US" b="1" dirty="0" err="1" smtClean="0">
                <a:solidFill>
                  <a:srgbClr val="005A9E"/>
                </a:solidFill>
                <a:latin typeface="+mn-lt"/>
              </a:rPr>
              <a:t>Analógicos</a:t>
            </a:r>
            <a:endParaRPr lang="en-US" b="1" dirty="0">
              <a:solidFill>
                <a:srgbClr val="005A9E"/>
              </a:solidFill>
              <a:latin typeface="+mn-lt"/>
            </a:endParaRPr>
          </a:p>
        </p:txBody>
      </p:sp>
      <p:graphicFrame>
        <p:nvGraphicFramePr>
          <p:cNvPr id="3074" name="Object 13"/>
          <p:cNvGraphicFramePr>
            <a:graphicFrameLocks noChangeAspect="1"/>
          </p:cNvGraphicFramePr>
          <p:nvPr/>
        </p:nvGraphicFramePr>
        <p:xfrm>
          <a:off x="6003926" y="5486401"/>
          <a:ext cx="625475" cy="587375"/>
        </p:xfrm>
        <a:graphic>
          <a:graphicData uri="http://schemas.openxmlformats.org/presentationml/2006/ole">
            <p:oleObj spid="_x0000_s2054" name="Visio" r:id="rId7" imgW="623147" imgH="587018" progId="">
              <p:embed/>
            </p:oleObj>
          </a:graphicData>
        </a:graphic>
      </p:graphicFrame>
      <p:graphicFrame>
        <p:nvGraphicFramePr>
          <p:cNvPr id="3075" name="Object 22"/>
          <p:cNvGraphicFramePr>
            <a:graphicFrameLocks noChangeAspect="1"/>
          </p:cNvGraphicFramePr>
          <p:nvPr/>
        </p:nvGraphicFramePr>
        <p:xfrm>
          <a:off x="6005514" y="4876801"/>
          <a:ext cx="623887" cy="587375"/>
        </p:xfrm>
        <a:graphic>
          <a:graphicData uri="http://schemas.openxmlformats.org/presentationml/2006/ole">
            <p:oleObj spid="_x0000_s2055" name="Visio" r:id="rId8" imgW="623147" imgH="587018" progId="">
              <p:embed/>
            </p:oleObj>
          </a:graphicData>
        </a:graphic>
      </p:graphicFrame>
      <p:sp>
        <p:nvSpPr>
          <p:cNvPr id="26" name="Cloud"/>
          <p:cNvSpPr>
            <a:spLocks noChangeAspect="1" noEditPoints="1" noChangeArrowheads="1"/>
          </p:cNvSpPr>
          <p:nvPr/>
        </p:nvSpPr>
        <p:spPr bwMode="auto">
          <a:xfrm>
            <a:off x="2590801" y="3530600"/>
            <a:ext cx="1676400" cy="469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lIns="91430" tIns="45715" rIns="91430" bIns="45715"/>
          <a:lstStyle/>
          <a:p>
            <a:pPr algn="ctr">
              <a:spcBef>
                <a:spcPts val="1800"/>
              </a:spcBef>
              <a:defRPr/>
            </a:pPr>
            <a:r>
              <a:rPr lang="en-US" sz="1400" dirty="0"/>
              <a:t>LAN/WAN</a:t>
            </a:r>
          </a:p>
        </p:txBody>
      </p:sp>
      <p:pic>
        <p:nvPicPr>
          <p:cNvPr id="46" name="Picture 4"/>
          <p:cNvPicPr>
            <a:picLocks noChangeAspect="1" noChangeArrowheads="1"/>
          </p:cNvPicPr>
          <p:nvPr/>
        </p:nvPicPr>
        <p:blipFill>
          <a:blip r:embed="rId9" cstate="print">
            <a:lum bright="-32000" contrast="52000"/>
          </a:blip>
          <a:stretch>
            <a:fillRect/>
          </a:stretch>
        </p:blipFill>
        <p:spPr bwMode="auto">
          <a:xfrm>
            <a:off x="7059614" y="4875213"/>
            <a:ext cx="1688738" cy="1554615"/>
          </a:xfrm>
          <a:prstGeom prst="ellipse">
            <a:avLst/>
          </a:prstGeom>
          <a:ln>
            <a:noFill/>
          </a:ln>
          <a:effectLst>
            <a:softEdge rad="112500"/>
          </a:effectLst>
        </p:spPr>
      </p:pic>
      <p:cxnSp>
        <p:nvCxnSpPr>
          <p:cNvPr id="48" name="Straight Arrow Connector 47"/>
          <p:cNvCxnSpPr/>
          <p:nvPr/>
        </p:nvCxnSpPr>
        <p:spPr>
          <a:xfrm rot="10800000">
            <a:off x="4343400" y="4194176"/>
            <a:ext cx="198438" cy="161925"/>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49" name="Striped Right Arrow 48"/>
          <p:cNvSpPr/>
          <p:nvPr/>
        </p:nvSpPr>
        <p:spPr>
          <a:xfrm rot="1905290">
            <a:off x="5494339" y="4524376"/>
            <a:ext cx="1911350" cy="414338"/>
          </a:xfrm>
          <a:prstGeom prst="stripedRightArrow">
            <a:avLst/>
          </a:prstGeom>
          <a:gradFill>
            <a:gsLst>
              <a:gs pos="0">
                <a:srgbClr val="000082"/>
              </a:gs>
              <a:gs pos="30000">
                <a:srgbClr val="66008F"/>
              </a:gs>
              <a:gs pos="64999">
                <a:srgbClr val="BA0066"/>
              </a:gs>
              <a:gs pos="89999">
                <a:srgbClr val="FF0000"/>
              </a:gs>
              <a:gs pos="100000">
                <a:srgbClr val="FF8200"/>
              </a:gs>
            </a:gsLst>
            <a:lin ang="16200000" scaled="0"/>
          </a:gradFill>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endParaRPr lang="en-US">
              <a:solidFill>
                <a:srgbClr val="FFFFFF"/>
              </a:solidFill>
              <a:cs typeface="Arial" charset="0"/>
            </a:endParaRPr>
          </a:p>
        </p:txBody>
      </p:sp>
      <p:pic>
        <p:nvPicPr>
          <p:cNvPr id="3104" name="Picture 29" descr="checkmark.png"/>
          <p:cNvPicPr>
            <a:picLocks noChangeAspect="1"/>
          </p:cNvPicPr>
          <p:nvPr/>
        </p:nvPicPr>
        <p:blipFill>
          <a:blip r:embed="rId10" cstate="print"/>
          <a:srcRect/>
          <a:stretch>
            <a:fillRect/>
          </a:stretch>
        </p:blipFill>
        <p:spPr bwMode="auto">
          <a:xfrm>
            <a:off x="2413000" y="1905000"/>
            <a:ext cx="939800" cy="865188"/>
          </a:xfrm>
          <a:prstGeom prst="rect">
            <a:avLst/>
          </a:prstGeom>
          <a:noFill/>
          <a:ln w="9525">
            <a:noFill/>
            <a:miter lim="800000"/>
            <a:headEnd/>
            <a:tailEnd/>
          </a:ln>
        </p:spPr>
      </p:pic>
      <p:pic>
        <p:nvPicPr>
          <p:cNvPr id="33" name="Picture 32" descr="IT_09_East_BOS.png"/>
          <p:cNvPicPr>
            <a:picLocks noChangeAspect="1"/>
          </p:cNvPicPr>
          <p:nvPr/>
        </p:nvPicPr>
        <p:blipFill>
          <a:blip r:embed="rId11" cstate="print"/>
          <a:stretch>
            <a:fillRect/>
          </a:stretch>
        </p:blipFill>
        <p:spPr>
          <a:xfrm>
            <a:off x="3733800" y="6019801"/>
            <a:ext cx="1568424" cy="768600"/>
          </a:xfrm>
          <a:prstGeom prst="rect">
            <a:avLst/>
          </a:prstGeom>
          <a:ln>
            <a:noFill/>
          </a:ln>
          <a:effectLst>
            <a:outerShdw blurRad="292100" dist="139700" dir="2700000" algn="tl" rotWithShape="0">
              <a:srgbClr val="333333">
                <a:alpha val="65000"/>
              </a:srgbClr>
            </a:outerShdw>
          </a:effectLst>
        </p:spPr>
      </p:pic>
      <p:sp>
        <p:nvSpPr>
          <p:cNvPr id="50" name="TextBox 49"/>
          <p:cNvSpPr txBox="1"/>
          <p:nvPr/>
        </p:nvSpPr>
        <p:spPr>
          <a:xfrm>
            <a:off x="914400" y="3142456"/>
            <a:ext cx="685800" cy="369322"/>
          </a:xfrm>
          <a:prstGeom prst="rect">
            <a:avLst/>
          </a:prstGeom>
          <a:solidFill>
            <a:schemeClr val="bg1">
              <a:alpha val="70000"/>
            </a:schemeClr>
          </a:solidFill>
        </p:spPr>
        <p:txBody>
          <a:bodyPr lIns="91430" tIns="45715" rIns="91430" bIns="45715">
            <a:spAutoFit/>
          </a:bodyPr>
          <a:lstStyle/>
          <a:p>
            <a:pPr>
              <a:defRPr/>
            </a:pPr>
            <a:r>
              <a:rPr lang="en-US" b="1" dirty="0">
                <a:solidFill>
                  <a:srgbClr val="005A9E"/>
                </a:solidFill>
                <a:latin typeface="+mn-lt"/>
              </a:rPr>
              <a:t>USB</a:t>
            </a:r>
          </a:p>
        </p:txBody>
      </p:sp>
      <p:sp>
        <p:nvSpPr>
          <p:cNvPr id="51" name="TextBox 50"/>
          <p:cNvSpPr txBox="1"/>
          <p:nvPr/>
        </p:nvSpPr>
        <p:spPr>
          <a:xfrm>
            <a:off x="7924800" y="3142456"/>
            <a:ext cx="685800" cy="369322"/>
          </a:xfrm>
          <a:prstGeom prst="rect">
            <a:avLst/>
          </a:prstGeom>
          <a:solidFill>
            <a:schemeClr val="bg1">
              <a:alpha val="70000"/>
            </a:schemeClr>
          </a:solidFill>
        </p:spPr>
        <p:txBody>
          <a:bodyPr lIns="91430" tIns="45715" rIns="91430" bIns="45715">
            <a:spAutoFit/>
          </a:bodyPr>
          <a:lstStyle/>
          <a:p>
            <a:pPr>
              <a:defRPr/>
            </a:pPr>
            <a:r>
              <a:rPr lang="en-US" b="1" dirty="0">
                <a:solidFill>
                  <a:srgbClr val="005A9E"/>
                </a:solidFill>
                <a:latin typeface="+mn-lt"/>
              </a:rPr>
              <a:t>USB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2u-xe-nomodules.png"/>
          <p:cNvPicPr>
            <a:picLocks noChangeAspect="1"/>
          </p:cNvPicPr>
          <p:nvPr/>
        </p:nvPicPr>
        <p:blipFill>
          <a:blip r:embed="rId4" cstate="print"/>
          <a:stretch>
            <a:fillRect/>
          </a:stretch>
        </p:blipFill>
        <p:spPr>
          <a:xfrm>
            <a:off x="1218937" y="1524000"/>
            <a:ext cx="3048264" cy="1371719"/>
          </a:xfrm>
          <a:prstGeom prst="rect">
            <a:avLst/>
          </a:prstGeom>
        </p:spPr>
      </p:pic>
      <p:pic>
        <p:nvPicPr>
          <p:cNvPr id="35" name="Picture 34" descr="2u-xe-nomodules.png"/>
          <p:cNvPicPr>
            <a:picLocks noChangeAspect="1"/>
          </p:cNvPicPr>
          <p:nvPr/>
        </p:nvPicPr>
        <p:blipFill>
          <a:blip r:embed="rId4" cstate="print"/>
          <a:stretch>
            <a:fillRect/>
          </a:stretch>
        </p:blipFill>
        <p:spPr>
          <a:xfrm>
            <a:off x="5105137" y="1524000"/>
            <a:ext cx="3048264" cy="1371719"/>
          </a:xfrm>
          <a:prstGeom prst="rect">
            <a:avLst/>
          </a:prstGeom>
        </p:spPr>
      </p:pic>
      <p:pic>
        <p:nvPicPr>
          <p:cNvPr id="46" name="Picture 14"/>
          <p:cNvPicPr>
            <a:picLocks noChangeAspect="1" noChangeArrowheads="1"/>
          </p:cNvPicPr>
          <p:nvPr/>
        </p:nvPicPr>
        <p:blipFill>
          <a:blip r:embed="rId5" cstate="print">
            <a:lum bright="-42000" contrast="-98000"/>
          </a:blip>
          <a:srcRect/>
          <a:stretch>
            <a:fillRect/>
          </a:stretch>
        </p:blipFill>
        <p:spPr bwMode="auto">
          <a:xfrm>
            <a:off x="3032126" y="4114801"/>
            <a:ext cx="2835275" cy="323850"/>
          </a:xfrm>
          <a:prstGeom prst="rect">
            <a:avLst/>
          </a:prstGeom>
          <a:ln>
            <a:noFill/>
          </a:ln>
          <a:effectLst>
            <a:outerShdw blurRad="292100" dist="139700" dir="2700000" algn="tl" rotWithShape="0">
              <a:srgbClr val="333333">
                <a:alpha val="65000"/>
              </a:srgbClr>
            </a:outerShdw>
          </a:effectLst>
        </p:spPr>
      </p:pic>
      <p:grpSp>
        <p:nvGrpSpPr>
          <p:cNvPr id="3" name="Group 51"/>
          <p:cNvGrpSpPr>
            <a:grpSpLocks/>
          </p:cNvGrpSpPr>
          <p:nvPr/>
        </p:nvGrpSpPr>
        <p:grpSpPr bwMode="auto">
          <a:xfrm>
            <a:off x="533401" y="3886201"/>
            <a:ext cx="6629400" cy="2868832"/>
            <a:chOff x="533400" y="3886200"/>
            <a:chExt cx="6629400" cy="2868831"/>
          </a:xfrm>
        </p:grpSpPr>
        <p:sp>
          <p:nvSpPr>
            <p:cNvPr id="4122" name="Line 21"/>
            <p:cNvSpPr>
              <a:spLocks noChangeShapeType="1"/>
            </p:cNvSpPr>
            <p:nvPr/>
          </p:nvSpPr>
          <p:spPr bwMode="auto">
            <a:xfrm flipH="1">
              <a:off x="4965697" y="3886200"/>
              <a:ext cx="214315" cy="458788"/>
            </a:xfrm>
            <a:prstGeom prst="line">
              <a:avLst/>
            </a:prstGeom>
            <a:noFill/>
            <a:ln w="9525">
              <a:solidFill>
                <a:schemeClr val="tx1"/>
              </a:solidFill>
              <a:round/>
              <a:headEnd/>
              <a:tailEnd/>
            </a:ln>
          </p:spPr>
          <p:txBody>
            <a:bodyPr/>
            <a:lstStyle/>
            <a:p>
              <a:endParaRPr lang="en-US"/>
            </a:p>
          </p:txBody>
        </p:sp>
        <p:sp>
          <p:nvSpPr>
            <p:cNvPr id="30" name="TextBox 29"/>
            <p:cNvSpPr txBox="1"/>
            <p:nvPr/>
          </p:nvSpPr>
          <p:spPr>
            <a:xfrm>
              <a:off x="533400" y="5030788"/>
              <a:ext cx="1455738" cy="369332"/>
            </a:xfrm>
            <a:prstGeom prst="rect">
              <a:avLst/>
            </a:prstGeom>
            <a:noFill/>
          </p:spPr>
          <p:txBody>
            <a:bodyPr>
              <a:spAutoFit/>
            </a:bodyPr>
            <a:lstStyle/>
            <a:p>
              <a:pPr algn="r">
                <a:defRPr/>
              </a:pPr>
              <a:r>
                <a:rPr lang="en-US" b="1" dirty="0" err="1" smtClean="0">
                  <a:solidFill>
                    <a:srgbClr val="005A9E"/>
                  </a:solidFill>
                  <a:latin typeface="+mn-lt"/>
                </a:rPr>
                <a:t>Teléfonos</a:t>
              </a:r>
              <a:r>
                <a:rPr lang="en-US" b="1" dirty="0" smtClean="0">
                  <a:solidFill>
                    <a:srgbClr val="005A9E"/>
                  </a:solidFill>
                  <a:latin typeface="+mn-lt"/>
                </a:rPr>
                <a:t> IP</a:t>
              </a:r>
              <a:endParaRPr lang="en-US" b="1" dirty="0">
                <a:solidFill>
                  <a:srgbClr val="005A9E"/>
                </a:solidFill>
                <a:latin typeface="+mn-lt"/>
              </a:endParaRPr>
            </a:p>
          </p:txBody>
        </p:sp>
        <p:sp>
          <p:nvSpPr>
            <p:cNvPr id="4124" name="Line 21"/>
            <p:cNvSpPr>
              <a:spLocks noChangeShapeType="1"/>
            </p:cNvSpPr>
            <p:nvPr/>
          </p:nvSpPr>
          <p:spPr bwMode="auto">
            <a:xfrm flipV="1">
              <a:off x="2466975" y="3886200"/>
              <a:ext cx="247649" cy="763588"/>
            </a:xfrm>
            <a:prstGeom prst="line">
              <a:avLst/>
            </a:prstGeom>
            <a:noFill/>
            <a:ln w="9525">
              <a:solidFill>
                <a:schemeClr val="tx1"/>
              </a:solidFill>
              <a:round/>
              <a:headEnd/>
              <a:tailEnd/>
            </a:ln>
          </p:spPr>
          <p:txBody>
            <a:bodyPr/>
            <a:lstStyle/>
            <a:p>
              <a:endParaRPr lang="en-US"/>
            </a:p>
          </p:txBody>
        </p:sp>
        <p:sp>
          <p:nvSpPr>
            <p:cNvPr id="4125" name="Line 21"/>
            <p:cNvSpPr>
              <a:spLocks noChangeShapeType="1"/>
            </p:cNvSpPr>
            <p:nvPr/>
          </p:nvSpPr>
          <p:spPr bwMode="auto">
            <a:xfrm flipV="1">
              <a:off x="2571750" y="3962400"/>
              <a:ext cx="400050" cy="1277938"/>
            </a:xfrm>
            <a:prstGeom prst="line">
              <a:avLst/>
            </a:prstGeom>
            <a:noFill/>
            <a:ln w="9525">
              <a:solidFill>
                <a:schemeClr val="tx1"/>
              </a:solidFill>
              <a:round/>
              <a:headEnd/>
              <a:tailEnd/>
            </a:ln>
          </p:spPr>
          <p:txBody>
            <a:bodyPr/>
            <a:lstStyle/>
            <a:p>
              <a:endParaRPr lang="en-US"/>
            </a:p>
          </p:txBody>
        </p:sp>
        <p:pic>
          <p:nvPicPr>
            <p:cNvPr id="4126" name="Picture 2" descr="C:\Documents and Settings\user\Local Settings\Temporary Internet Files\Content.IE5\OH45630D\MCj03969100000[1].wmf"/>
            <p:cNvPicPr>
              <a:picLocks noChangeAspect="1" noChangeArrowheads="1"/>
            </p:cNvPicPr>
            <p:nvPr/>
          </p:nvPicPr>
          <p:blipFill>
            <a:blip r:embed="rId6" cstate="print"/>
            <a:srcRect/>
            <a:stretch>
              <a:fillRect/>
            </a:stretch>
          </p:blipFill>
          <p:spPr bwMode="auto">
            <a:xfrm>
              <a:off x="1857375" y="4467225"/>
              <a:ext cx="714375" cy="552450"/>
            </a:xfrm>
            <a:prstGeom prst="rect">
              <a:avLst/>
            </a:prstGeom>
            <a:noFill/>
            <a:ln w="9525">
              <a:noFill/>
              <a:miter lim="800000"/>
              <a:headEnd/>
              <a:tailEnd/>
            </a:ln>
          </p:spPr>
        </p:pic>
        <p:pic>
          <p:nvPicPr>
            <p:cNvPr id="4127" name="Picture 2" descr="C:\Documents and Settings\user\Local Settings\Temporary Internet Files\Content.IE5\OH45630D\MCj03969100000[1].wmf"/>
            <p:cNvPicPr>
              <a:picLocks noChangeAspect="1" noChangeArrowheads="1"/>
            </p:cNvPicPr>
            <p:nvPr/>
          </p:nvPicPr>
          <p:blipFill>
            <a:blip r:embed="rId6" cstate="print"/>
            <a:srcRect/>
            <a:stretch>
              <a:fillRect/>
            </a:stretch>
          </p:blipFill>
          <p:spPr bwMode="auto">
            <a:xfrm>
              <a:off x="2076450" y="5084763"/>
              <a:ext cx="714375" cy="554037"/>
            </a:xfrm>
            <a:prstGeom prst="rect">
              <a:avLst/>
            </a:prstGeom>
            <a:noFill/>
            <a:ln w="9525">
              <a:noFill/>
              <a:miter lim="800000"/>
              <a:headEnd/>
              <a:tailEnd/>
            </a:ln>
          </p:spPr>
        </p:pic>
        <p:sp>
          <p:nvSpPr>
            <p:cNvPr id="4128" name="Line 21"/>
            <p:cNvSpPr>
              <a:spLocks noChangeShapeType="1"/>
            </p:cNvSpPr>
            <p:nvPr/>
          </p:nvSpPr>
          <p:spPr bwMode="auto">
            <a:xfrm flipH="1" flipV="1">
              <a:off x="5524500" y="4465638"/>
              <a:ext cx="647700" cy="1249362"/>
            </a:xfrm>
            <a:prstGeom prst="line">
              <a:avLst/>
            </a:prstGeom>
            <a:noFill/>
            <a:ln w="9525">
              <a:solidFill>
                <a:schemeClr val="tx1"/>
              </a:solidFill>
              <a:round/>
              <a:headEnd/>
              <a:tailEnd/>
            </a:ln>
          </p:spPr>
          <p:txBody>
            <a:bodyPr/>
            <a:lstStyle/>
            <a:p>
              <a:endParaRPr lang="en-US"/>
            </a:p>
          </p:txBody>
        </p:sp>
        <p:sp>
          <p:nvSpPr>
            <p:cNvPr id="4129" name="Line 23"/>
            <p:cNvSpPr>
              <a:spLocks noChangeShapeType="1"/>
            </p:cNvSpPr>
            <p:nvPr/>
          </p:nvSpPr>
          <p:spPr bwMode="auto">
            <a:xfrm>
              <a:off x="5645150" y="4418013"/>
              <a:ext cx="527050" cy="688975"/>
            </a:xfrm>
            <a:prstGeom prst="line">
              <a:avLst/>
            </a:prstGeom>
            <a:noFill/>
            <a:ln w="9525">
              <a:solidFill>
                <a:schemeClr val="tx1"/>
              </a:solidFill>
              <a:round/>
              <a:headEnd/>
              <a:tailEnd/>
            </a:ln>
          </p:spPr>
          <p:txBody>
            <a:bodyPr/>
            <a:lstStyle/>
            <a:p>
              <a:endParaRPr lang="en-US"/>
            </a:p>
          </p:txBody>
        </p:sp>
        <p:sp>
          <p:nvSpPr>
            <p:cNvPr id="45" name="TextBox 44"/>
            <p:cNvSpPr txBox="1"/>
            <p:nvPr/>
          </p:nvSpPr>
          <p:spPr>
            <a:xfrm>
              <a:off x="5478463" y="6108700"/>
              <a:ext cx="1684337" cy="646331"/>
            </a:xfrm>
            <a:prstGeom prst="rect">
              <a:avLst/>
            </a:prstGeom>
            <a:noFill/>
          </p:spPr>
          <p:txBody>
            <a:bodyPr>
              <a:spAutoFit/>
            </a:bodyPr>
            <a:lstStyle/>
            <a:p>
              <a:pPr>
                <a:defRPr/>
              </a:pPr>
              <a:r>
                <a:rPr lang="en-US" b="1" dirty="0" err="1" smtClean="0">
                  <a:solidFill>
                    <a:srgbClr val="005A9E"/>
                  </a:solidFill>
                  <a:latin typeface="+mn-lt"/>
                </a:rPr>
                <a:t>Teléfonos</a:t>
              </a:r>
              <a:r>
                <a:rPr lang="en-US" b="1" dirty="0" smtClean="0">
                  <a:solidFill>
                    <a:srgbClr val="005A9E"/>
                  </a:solidFill>
                  <a:latin typeface="+mn-lt"/>
                </a:rPr>
                <a:t> </a:t>
              </a:r>
              <a:r>
                <a:rPr lang="en-US" b="1" dirty="0" err="1" smtClean="0">
                  <a:solidFill>
                    <a:srgbClr val="005A9E"/>
                  </a:solidFill>
                  <a:latin typeface="+mn-lt"/>
                </a:rPr>
                <a:t>Analógicos</a:t>
              </a:r>
              <a:endParaRPr lang="en-US" b="1" dirty="0">
                <a:solidFill>
                  <a:srgbClr val="005A9E"/>
                </a:solidFill>
                <a:latin typeface="+mn-lt"/>
              </a:endParaRPr>
            </a:p>
          </p:txBody>
        </p:sp>
        <p:graphicFrame>
          <p:nvGraphicFramePr>
            <p:cNvPr id="4098" name="Object 13"/>
            <p:cNvGraphicFramePr>
              <a:graphicFrameLocks noChangeAspect="1"/>
            </p:cNvGraphicFramePr>
            <p:nvPr/>
          </p:nvGraphicFramePr>
          <p:xfrm>
            <a:off x="6003925" y="5486400"/>
            <a:ext cx="625475" cy="587375"/>
          </p:xfrm>
          <a:graphic>
            <a:graphicData uri="http://schemas.openxmlformats.org/presentationml/2006/ole">
              <p:oleObj spid="_x0000_s3078" name="Visio" r:id="rId7" imgW="623147" imgH="587018" progId="">
                <p:embed/>
              </p:oleObj>
            </a:graphicData>
          </a:graphic>
        </p:graphicFrame>
        <p:graphicFrame>
          <p:nvGraphicFramePr>
            <p:cNvPr id="4099" name="Object 22"/>
            <p:cNvGraphicFramePr>
              <a:graphicFrameLocks noChangeAspect="1"/>
            </p:cNvGraphicFramePr>
            <p:nvPr/>
          </p:nvGraphicFramePr>
          <p:xfrm>
            <a:off x="6005513" y="4876800"/>
            <a:ext cx="623887" cy="587375"/>
          </p:xfrm>
          <a:graphic>
            <a:graphicData uri="http://schemas.openxmlformats.org/presentationml/2006/ole">
              <p:oleObj spid="_x0000_s3079" name="Visio" r:id="rId8" imgW="623147" imgH="587018" progId="">
                <p:embed/>
              </p:oleObj>
            </a:graphicData>
          </a:graphic>
        </p:graphicFrame>
      </p:grpSp>
      <p:sp>
        <p:nvSpPr>
          <p:cNvPr id="4102" name="Line 21"/>
          <p:cNvSpPr>
            <a:spLocks noChangeShapeType="1"/>
          </p:cNvSpPr>
          <p:nvPr/>
        </p:nvSpPr>
        <p:spPr bwMode="auto">
          <a:xfrm flipV="1">
            <a:off x="4171950" y="2668588"/>
            <a:ext cx="1473200" cy="1141412"/>
          </a:xfrm>
          <a:prstGeom prst="line">
            <a:avLst/>
          </a:prstGeom>
          <a:noFill/>
          <a:ln w="9525">
            <a:solidFill>
              <a:schemeClr val="tx1"/>
            </a:solidFill>
            <a:round/>
            <a:headEnd/>
            <a:tailEnd/>
          </a:ln>
        </p:spPr>
        <p:txBody>
          <a:bodyPr lIns="91430" tIns="45715" rIns="91430" bIns="45715"/>
          <a:lstStyle/>
          <a:p>
            <a:endParaRPr lang="en-US"/>
          </a:p>
        </p:txBody>
      </p:sp>
      <p:sp>
        <p:nvSpPr>
          <p:cNvPr id="4103" name="Line 21"/>
          <p:cNvSpPr>
            <a:spLocks noChangeShapeType="1"/>
          </p:cNvSpPr>
          <p:nvPr/>
        </p:nvSpPr>
        <p:spPr bwMode="auto">
          <a:xfrm flipH="1" flipV="1">
            <a:off x="1647826" y="2668588"/>
            <a:ext cx="1262063" cy="1141412"/>
          </a:xfrm>
          <a:prstGeom prst="line">
            <a:avLst/>
          </a:prstGeom>
          <a:noFill/>
          <a:ln w="9525">
            <a:solidFill>
              <a:schemeClr val="tx1"/>
            </a:solidFill>
            <a:round/>
            <a:headEnd/>
            <a:tailEnd/>
          </a:ln>
        </p:spPr>
        <p:txBody>
          <a:bodyPr lIns="91430" tIns="45715" rIns="91430" bIns="45715"/>
          <a:lstStyle/>
          <a:p>
            <a:endParaRPr lang="en-US"/>
          </a:p>
        </p:txBody>
      </p:sp>
      <p:cxnSp>
        <p:nvCxnSpPr>
          <p:cNvPr id="34" name="Shape 14"/>
          <p:cNvCxnSpPr>
            <a:endCxn id="1046" idx="3"/>
          </p:cNvCxnSpPr>
          <p:nvPr/>
        </p:nvCxnSpPr>
        <p:spPr>
          <a:xfrm flipV="1">
            <a:off x="4648201" y="2338388"/>
            <a:ext cx="3367088" cy="1855787"/>
          </a:xfrm>
          <a:prstGeom prst="bentConnector3">
            <a:avLst>
              <a:gd name="adj1" fmla="val 106789"/>
            </a:avLst>
          </a:prstGeom>
          <a:ln>
            <a:headEnd type="oval"/>
            <a:tailEnd type="triangle"/>
          </a:ln>
        </p:spPr>
        <p:style>
          <a:lnRef idx="3">
            <a:schemeClr val="dk1"/>
          </a:lnRef>
          <a:fillRef idx="0">
            <a:schemeClr val="dk1"/>
          </a:fillRef>
          <a:effectRef idx="2">
            <a:schemeClr val="dk1"/>
          </a:effectRef>
          <a:fontRef idx="minor">
            <a:schemeClr val="tx1"/>
          </a:fontRef>
        </p:style>
      </p:cxnSp>
      <p:cxnSp>
        <p:nvCxnSpPr>
          <p:cNvPr id="40" name="Shape 14"/>
          <p:cNvCxnSpPr>
            <a:endCxn id="1045" idx="1"/>
          </p:cNvCxnSpPr>
          <p:nvPr/>
        </p:nvCxnSpPr>
        <p:spPr>
          <a:xfrm rot="10800000">
            <a:off x="1403351" y="2338388"/>
            <a:ext cx="2940050" cy="1855787"/>
          </a:xfrm>
          <a:prstGeom prst="bentConnector3">
            <a:avLst>
              <a:gd name="adj1" fmla="val 107775"/>
            </a:avLst>
          </a:prstGeom>
          <a:ln>
            <a:headEnd type="oval"/>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smtClean="0"/>
              <a:t>Si el </a:t>
            </a:r>
            <a:r>
              <a:rPr lang="en-US" dirty="0" err="1" smtClean="0"/>
              <a:t>servidor</a:t>
            </a:r>
            <a:r>
              <a:rPr lang="en-US" dirty="0" smtClean="0"/>
              <a:t> principal </a:t>
            </a:r>
            <a:r>
              <a:rPr lang="en-US" dirty="0" err="1" smtClean="0"/>
              <a:t>falla</a:t>
            </a:r>
            <a:r>
              <a:rPr lang="en-US" dirty="0" smtClean="0"/>
              <a:t>…</a:t>
            </a:r>
          </a:p>
        </p:txBody>
      </p:sp>
      <p:sp>
        <p:nvSpPr>
          <p:cNvPr id="31" name="Cloud"/>
          <p:cNvSpPr>
            <a:spLocks noChangeAspect="1" noEditPoints="1" noChangeArrowheads="1"/>
          </p:cNvSpPr>
          <p:nvPr/>
        </p:nvSpPr>
        <p:spPr bwMode="auto">
          <a:xfrm>
            <a:off x="4852988" y="3530600"/>
            <a:ext cx="1471612" cy="431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5"/>
          </a:solidFill>
          <a:ln w="9525">
            <a:solidFill>
              <a:srgbClr val="000000"/>
            </a:solidFill>
            <a:miter lim="800000"/>
            <a:headEnd/>
            <a:tailEnd/>
          </a:ln>
          <a:effectLst>
            <a:outerShdw dist="107763" dir="2700000" algn="ctr" rotWithShape="0">
              <a:srgbClr val="808080"/>
            </a:outerShdw>
          </a:effectLst>
        </p:spPr>
        <p:txBody>
          <a:bodyPr lIns="91430" tIns="45715" rIns="91430" bIns="45715"/>
          <a:lstStyle/>
          <a:p>
            <a:pPr algn="ctr">
              <a:spcBef>
                <a:spcPts val="1800"/>
              </a:spcBef>
              <a:defRPr/>
            </a:pPr>
            <a:r>
              <a:rPr lang="en-US" sz="1400" dirty="0"/>
              <a:t>PSTN</a:t>
            </a:r>
          </a:p>
        </p:txBody>
      </p:sp>
      <p:sp>
        <p:nvSpPr>
          <p:cNvPr id="37" name="TextBox 36"/>
          <p:cNvSpPr txBox="1"/>
          <p:nvPr/>
        </p:nvSpPr>
        <p:spPr>
          <a:xfrm>
            <a:off x="2914650" y="4572000"/>
            <a:ext cx="3028950" cy="1477317"/>
          </a:xfrm>
          <a:prstGeom prst="rect">
            <a:avLst/>
          </a:prstGeom>
          <a:noFill/>
        </p:spPr>
        <p:txBody>
          <a:bodyPr lIns="91430" tIns="45715" rIns="91430" bIns="45715">
            <a:spAutoFit/>
          </a:bodyPr>
          <a:lstStyle/>
          <a:p>
            <a:pPr algn="ctr">
              <a:defRPr/>
            </a:pPr>
            <a:r>
              <a:rPr lang="en-US" b="1" dirty="0" err="1">
                <a:solidFill>
                  <a:srgbClr val="C00000"/>
                </a:solidFill>
                <a:latin typeface="+mn-lt"/>
              </a:rPr>
              <a:t>Astribank</a:t>
            </a:r>
            <a:r>
              <a:rPr lang="en-US" b="1" dirty="0">
                <a:solidFill>
                  <a:srgbClr val="C00000"/>
                </a:solidFill>
                <a:latin typeface="+mn-lt"/>
              </a:rPr>
              <a:t> </a:t>
            </a:r>
            <a:r>
              <a:rPr lang="en-US" b="1" dirty="0" smtClean="0">
                <a:solidFill>
                  <a:srgbClr val="C00000"/>
                </a:solidFill>
                <a:latin typeface="+mn-lt"/>
              </a:rPr>
              <a:t>(panel frontal) </a:t>
            </a:r>
            <a:r>
              <a:rPr lang="en-US" b="1" dirty="0">
                <a:solidFill>
                  <a:srgbClr val="C00000"/>
                </a:solidFill>
                <a:latin typeface="+mn-lt"/>
              </a:rPr>
              <a:t/>
            </a:r>
            <a:br>
              <a:rPr lang="en-US" b="1" dirty="0">
                <a:solidFill>
                  <a:srgbClr val="C00000"/>
                </a:solidFill>
                <a:latin typeface="+mn-lt"/>
              </a:rPr>
            </a:br>
            <a:r>
              <a:rPr lang="en-US" i="1" dirty="0" err="1" smtClean="0">
                <a:solidFill>
                  <a:srgbClr val="C00000"/>
                </a:solidFill>
                <a:latin typeface="+mn-lt"/>
              </a:rPr>
              <a:t>Banco</a:t>
            </a:r>
            <a:r>
              <a:rPr lang="en-US" i="1" dirty="0" smtClean="0">
                <a:solidFill>
                  <a:srgbClr val="C00000"/>
                </a:solidFill>
                <a:latin typeface="+mn-lt"/>
              </a:rPr>
              <a:t> </a:t>
            </a:r>
            <a:r>
              <a:rPr lang="en-US" i="1" dirty="0">
                <a:solidFill>
                  <a:srgbClr val="C00000"/>
                </a:solidFill>
                <a:latin typeface="+mn-lt"/>
              </a:rPr>
              <a:t>de </a:t>
            </a:r>
            <a:r>
              <a:rPr lang="en-US" i="1" dirty="0" err="1">
                <a:solidFill>
                  <a:srgbClr val="C00000"/>
                </a:solidFill>
                <a:latin typeface="+mn-lt"/>
              </a:rPr>
              <a:t>canales</a:t>
            </a:r>
            <a:r>
              <a:rPr lang="en-US" i="1" dirty="0">
                <a:solidFill>
                  <a:srgbClr val="C00000"/>
                </a:solidFill>
                <a:latin typeface="+mn-lt"/>
              </a:rPr>
              <a:t> </a:t>
            </a:r>
            <a:r>
              <a:rPr lang="en-US" i="1" dirty="0" err="1">
                <a:solidFill>
                  <a:srgbClr val="C00000"/>
                </a:solidFill>
                <a:latin typeface="+mn-lt"/>
              </a:rPr>
              <a:t>conectado</a:t>
            </a:r>
            <a:r>
              <a:rPr lang="en-US" i="1" dirty="0">
                <a:solidFill>
                  <a:srgbClr val="C00000"/>
                </a:solidFill>
                <a:latin typeface="+mn-lt"/>
              </a:rPr>
              <a:t> </a:t>
            </a:r>
            <a:r>
              <a:rPr lang="en-US" i="1" dirty="0" err="1">
                <a:solidFill>
                  <a:srgbClr val="C00000"/>
                </a:solidFill>
                <a:latin typeface="+mn-lt"/>
              </a:rPr>
              <a:t>por</a:t>
            </a:r>
            <a:r>
              <a:rPr lang="en-US" i="1" dirty="0">
                <a:solidFill>
                  <a:srgbClr val="C00000"/>
                </a:solidFill>
                <a:latin typeface="+mn-lt"/>
              </a:rPr>
              <a:t> USB. </a:t>
            </a:r>
            <a:r>
              <a:rPr lang="en-US" i="1" dirty="0" err="1">
                <a:solidFill>
                  <a:srgbClr val="C00000"/>
                </a:solidFill>
                <a:latin typeface="+mn-lt"/>
              </a:rPr>
              <a:t>Provee</a:t>
            </a:r>
            <a:r>
              <a:rPr lang="en-US" i="1" dirty="0">
                <a:solidFill>
                  <a:srgbClr val="C00000"/>
                </a:solidFill>
                <a:latin typeface="+mn-lt"/>
              </a:rPr>
              <a:t> interfaces </a:t>
            </a:r>
            <a:r>
              <a:rPr lang="en-US" i="1" dirty="0" err="1">
                <a:solidFill>
                  <a:srgbClr val="C00000"/>
                </a:solidFill>
                <a:latin typeface="+mn-lt"/>
              </a:rPr>
              <a:t>telefónicas</a:t>
            </a:r>
            <a:r>
              <a:rPr lang="en-US" i="1" dirty="0">
                <a:solidFill>
                  <a:srgbClr val="C00000"/>
                </a:solidFill>
                <a:latin typeface="+mn-lt"/>
              </a:rPr>
              <a:t>  </a:t>
            </a:r>
            <a:r>
              <a:rPr lang="en-US" i="1" dirty="0" err="1" smtClean="0">
                <a:solidFill>
                  <a:srgbClr val="C00000"/>
                </a:solidFill>
                <a:latin typeface="+mn-lt"/>
              </a:rPr>
              <a:t>analógicas</a:t>
            </a:r>
            <a:r>
              <a:rPr lang="en-US" i="1" dirty="0" smtClean="0">
                <a:solidFill>
                  <a:srgbClr val="C00000"/>
                </a:solidFill>
                <a:latin typeface="+mn-lt"/>
              </a:rPr>
              <a:t>/</a:t>
            </a:r>
            <a:r>
              <a:rPr lang="en-US" i="1" dirty="0" err="1" smtClean="0">
                <a:solidFill>
                  <a:srgbClr val="C00000"/>
                </a:solidFill>
                <a:latin typeface="+mn-lt"/>
              </a:rPr>
              <a:t>digitales</a:t>
            </a:r>
            <a:endParaRPr lang="en-US" i="1" dirty="0">
              <a:solidFill>
                <a:srgbClr val="C00000"/>
              </a:solidFill>
              <a:latin typeface="+mn-lt"/>
            </a:endParaRPr>
          </a:p>
        </p:txBody>
      </p:sp>
      <p:sp>
        <p:nvSpPr>
          <p:cNvPr id="38" name="TextBox 37"/>
          <p:cNvSpPr txBox="1"/>
          <p:nvPr/>
        </p:nvSpPr>
        <p:spPr>
          <a:xfrm>
            <a:off x="5534026" y="2706688"/>
            <a:ext cx="2619375" cy="646321"/>
          </a:xfrm>
          <a:prstGeom prst="rect">
            <a:avLst/>
          </a:prstGeom>
          <a:noFill/>
        </p:spPr>
        <p:txBody>
          <a:bodyPr lIns="91430" tIns="45715" rIns="91430" bIns="45715">
            <a:spAutoFit/>
          </a:bodyPr>
          <a:lstStyle/>
          <a:p>
            <a:pPr algn="ctr">
              <a:defRPr/>
            </a:pPr>
            <a:r>
              <a:rPr lang="en-US" b="1" dirty="0" err="1" smtClean="0">
                <a:solidFill>
                  <a:srgbClr val="C00000"/>
                </a:solidFill>
                <a:latin typeface="+mn-lt"/>
              </a:rPr>
              <a:t>Servidor</a:t>
            </a:r>
            <a:r>
              <a:rPr lang="en-US" b="1" dirty="0" smtClean="0">
                <a:solidFill>
                  <a:srgbClr val="C00000"/>
                </a:solidFill>
                <a:latin typeface="+mn-lt"/>
              </a:rPr>
              <a:t> </a:t>
            </a:r>
            <a:r>
              <a:rPr lang="en-US" b="1" dirty="0" err="1" smtClean="0">
                <a:solidFill>
                  <a:srgbClr val="C00000"/>
                </a:solidFill>
                <a:latin typeface="+mn-lt"/>
              </a:rPr>
              <a:t>Xorcom</a:t>
            </a:r>
            <a:r>
              <a:rPr lang="en-US" b="1" dirty="0">
                <a:solidFill>
                  <a:srgbClr val="C00000"/>
                </a:solidFill>
                <a:latin typeface="+mn-lt"/>
              </a:rPr>
              <a:t/>
            </a:r>
            <a:br>
              <a:rPr lang="en-US" b="1" dirty="0">
                <a:solidFill>
                  <a:srgbClr val="C00000"/>
                </a:solidFill>
                <a:latin typeface="+mn-lt"/>
              </a:rPr>
            </a:br>
            <a:r>
              <a:rPr lang="en-US" i="1" dirty="0">
                <a:solidFill>
                  <a:srgbClr val="C00000"/>
                </a:solidFill>
                <a:latin typeface="+mn-lt"/>
              </a:rPr>
              <a:t>(backup)</a:t>
            </a:r>
          </a:p>
        </p:txBody>
      </p:sp>
      <p:sp>
        <p:nvSpPr>
          <p:cNvPr id="26" name="Cloud"/>
          <p:cNvSpPr>
            <a:spLocks noChangeAspect="1" noEditPoints="1" noChangeArrowheads="1"/>
          </p:cNvSpPr>
          <p:nvPr/>
        </p:nvSpPr>
        <p:spPr bwMode="auto">
          <a:xfrm>
            <a:off x="2590801" y="3530600"/>
            <a:ext cx="1676400" cy="469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lIns="91430" tIns="45715" rIns="91430" bIns="45715"/>
          <a:lstStyle/>
          <a:p>
            <a:pPr algn="ctr">
              <a:spcBef>
                <a:spcPts val="1800"/>
              </a:spcBef>
              <a:defRPr/>
            </a:pPr>
            <a:r>
              <a:rPr lang="en-US" sz="1400" dirty="0"/>
              <a:t>LAN/WAN</a:t>
            </a:r>
          </a:p>
        </p:txBody>
      </p:sp>
      <p:cxnSp>
        <p:nvCxnSpPr>
          <p:cNvPr id="48" name="Straight Arrow Connector 47"/>
          <p:cNvCxnSpPr/>
          <p:nvPr/>
        </p:nvCxnSpPr>
        <p:spPr>
          <a:xfrm rot="10800000">
            <a:off x="4343400" y="4194176"/>
            <a:ext cx="198438" cy="161925"/>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sp>
        <p:nvSpPr>
          <p:cNvPr id="42" name="Multiply 41"/>
          <p:cNvSpPr/>
          <p:nvPr/>
        </p:nvSpPr>
        <p:spPr>
          <a:xfrm>
            <a:off x="2066926" y="1892301"/>
            <a:ext cx="1285875" cy="1000125"/>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endParaRPr lang="en-US">
              <a:solidFill>
                <a:srgbClr val="FFFFFF"/>
              </a:solidFill>
              <a:cs typeface="Arial" charset="0"/>
            </a:endParaRPr>
          </a:p>
        </p:txBody>
      </p:sp>
      <p:sp>
        <p:nvSpPr>
          <p:cNvPr id="43" name="AutoShape 9"/>
          <p:cNvSpPr>
            <a:spLocks noChangeArrowheads="1"/>
          </p:cNvSpPr>
          <p:nvPr/>
        </p:nvSpPr>
        <p:spPr bwMode="auto">
          <a:xfrm>
            <a:off x="228600" y="1752601"/>
            <a:ext cx="1079500" cy="915987"/>
          </a:xfrm>
          <a:prstGeom prst="wedgeRoundRectCallout">
            <a:avLst>
              <a:gd name="adj1" fmla="val 106912"/>
              <a:gd name="adj2" fmla="val 19014"/>
              <a:gd name="adj3" fmla="val 16667"/>
            </a:avLst>
          </a:prstGeom>
          <a:solidFill>
            <a:schemeClr val="accent1"/>
          </a:solidFill>
          <a:ln w="9525">
            <a:solidFill>
              <a:schemeClr val="tx1"/>
            </a:solidFill>
            <a:miter lim="800000"/>
            <a:headEnd/>
            <a:tailEnd/>
          </a:ln>
        </p:spPr>
        <p:txBody>
          <a:bodyPr lIns="91430" tIns="45715" rIns="91430" bIns="45715"/>
          <a:lstStyle/>
          <a:p>
            <a:pPr algn="ctr"/>
            <a:r>
              <a:rPr lang="es-AR" sz="1600" dirty="0" smtClean="0">
                <a:solidFill>
                  <a:schemeClr val="bg1"/>
                </a:solidFill>
              </a:rPr>
              <a:t>Falla en el Servido</a:t>
            </a:r>
            <a:r>
              <a:rPr lang="es-AR" dirty="0" smtClean="0">
                <a:solidFill>
                  <a:schemeClr val="bg1"/>
                </a:solidFill>
              </a:rPr>
              <a:t>r</a:t>
            </a:r>
            <a:endParaRPr lang="en-US" dirty="0">
              <a:solidFill>
                <a:schemeClr val="bg1"/>
              </a:solidFill>
            </a:endParaRPr>
          </a:p>
        </p:txBody>
      </p:sp>
      <p:pic>
        <p:nvPicPr>
          <p:cNvPr id="32" name="Picture 31" descr="IT_09_East_BOS.png"/>
          <p:cNvPicPr>
            <a:picLocks noChangeAspect="1"/>
          </p:cNvPicPr>
          <p:nvPr/>
        </p:nvPicPr>
        <p:blipFill>
          <a:blip r:embed="rId9" cstate="print"/>
          <a:stretch>
            <a:fillRect/>
          </a:stretch>
        </p:blipFill>
        <p:spPr>
          <a:xfrm>
            <a:off x="3733800" y="6019801"/>
            <a:ext cx="1568424" cy="768600"/>
          </a:xfrm>
          <a:prstGeom prst="rect">
            <a:avLst/>
          </a:prstGeom>
          <a:ln>
            <a:noFill/>
          </a:ln>
          <a:effectLst>
            <a:outerShdw blurRad="292100" dist="139700" dir="2700000" algn="tl" rotWithShape="0">
              <a:srgbClr val="333333">
                <a:alpha val="65000"/>
              </a:srgbClr>
            </a:outerShdw>
          </a:effectLst>
        </p:spPr>
      </p:pic>
      <p:sp>
        <p:nvSpPr>
          <p:cNvPr id="49" name="TextBox 48"/>
          <p:cNvSpPr txBox="1"/>
          <p:nvPr/>
        </p:nvSpPr>
        <p:spPr>
          <a:xfrm>
            <a:off x="1447800" y="2706688"/>
            <a:ext cx="2695575" cy="646321"/>
          </a:xfrm>
          <a:prstGeom prst="rect">
            <a:avLst/>
          </a:prstGeom>
          <a:noFill/>
        </p:spPr>
        <p:txBody>
          <a:bodyPr lIns="91430" tIns="45715" rIns="91430" bIns="45715">
            <a:spAutoFit/>
          </a:bodyPr>
          <a:lstStyle/>
          <a:p>
            <a:pPr algn="ctr">
              <a:defRPr/>
            </a:pPr>
            <a:r>
              <a:rPr lang="en-US" b="1" dirty="0" err="1" smtClean="0">
                <a:solidFill>
                  <a:srgbClr val="C00000"/>
                </a:solidFill>
                <a:latin typeface="+mn-lt"/>
              </a:rPr>
              <a:t>Servidor</a:t>
            </a:r>
            <a:r>
              <a:rPr lang="en-US" b="1" dirty="0" smtClean="0">
                <a:solidFill>
                  <a:srgbClr val="C00000"/>
                </a:solidFill>
                <a:latin typeface="+mn-lt"/>
              </a:rPr>
              <a:t> </a:t>
            </a:r>
            <a:r>
              <a:rPr lang="en-US" b="1" dirty="0" err="1" smtClean="0">
                <a:solidFill>
                  <a:srgbClr val="C00000"/>
                </a:solidFill>
                <a:latin typeface="+mn-lt"/>
              </a:rPr>
              <a:t>Xorcom</a:t>
            </a:r>
            <a:r>
              <a:rPr lang="en-US" b="1" dirty="0">
                <a:solidFill>
                  <a:srgbClr val="C00000"/>
                </a:solidFill>
                <a:latin typeface="+mn-lt"/>
              </a:rPr>
              <a:t/>
            </a:r>
            <a:br>
              <a:rPr lang="en-US" b="1" dirty="0">
                <a:solidFill>
                  <a:srgbClr val="C00000"/>
                </a:solidFill>
                <a:latin typeface="+mn-lt"/>
              </a:rPr>
            </a:br>
            <a:r>
              <a:rPr lang="en-US" i="1" dirty="0">
                <a:solidFill>
                  <a:srgbClr val="C00000"/>
                </a:solidFill>
                <a:latin typeface="+mn-lt"/>
              </a:rPr>
              <a:t>(</a:t>
            </a:r>
            <a:r>
              <a:rPr lang="en-US" i="1" dirty="0" err="1" smtClean="0">
                <a:solidFill>
                  <a:srgbClr val="C00000"/>
                </a:solidFill>
                <a:latin typeface="+mn-lt"/>
              </a:rPr>
              <a:t>primario</a:t>
            </a:r>
            <a:r>
              <a:rPr lang="en-US" i="1" dirty="0" smtClean="0">
                <a:solidFill>
                  <a:srgbClr val="C00000"/>
                </a:solidFill>
                <a:latin typeface="+mn-lt"/>
              </a:rPr>
              <a:t>)</a:t>
            </a:r>
            <a:endParaRPr lang="en-US" i="1" dirty="0">
              <a:solidFill>
                <a:srgbClr val="C00000"/>
              </a:solidFill>
              <a:latin typeface="+mn-lt"/>
            </a:endParaRPr>
          </a:p>
        </p:txBody>
      </p:sp>
      <p:sp>
        <p:nvSpPr>
          <p:cNvPr id="51" name="TextBox 50"/>
          <p:cNvSpPr txBox="1"/>
          <p:nvPr/>
        </p:nvSpPr>
        <p:spPr>
          <a:xfrm>
            <a:off x="914400" y="3142456"/>
            <a:ext cx="685800" cy="369322"/>
          </a:xfrm>
          <a:prstGeom prst="rect">
            <a:avLst/>
          </a:prstGeom>
          <a:solidFill>
            <a:schemeClr val="bg1">
              <a:alpha val="70000"/>
            </a:schemeClr>
          </a:solidFill>
        </p:spPr>
        <p:txBody>
          <a:bodyPr lIns="91430" tIns="45715" rIns="91430" bIns="45715">
            <a:spAutoFit/>
          </a:bodyPr>
          <a:lstStyle/>
          <a:p>
            <a:pPr>
              <a:defRPr/>
            </a:pPr>
            <a:r>
              <a:rPr lang="en-US" b="1" dirty="0">
                <a:solidFill>
                  <a:srgbClr val="005A9E"/>
                </a:solidFill>
                <a:latin typeface="+mn-lt"/>
              </a:rPr>
              <a:t>USB</a:t>
            </a:r>
          </a:p>
        </p:txBody>
      </p:sp>
      <p:sp>
        <p:nvSpPr>
          <p:cNvPr id="52" name="TextBox 51"/>
          <p:cNvSpPr txBox="1"/>
          <p:nvPr/>
        </p:nvSpPr>
        <p:spPr>
          <a:xfrm>
            <a:off x="7924800" y="3142456"/>
            <a:ext cx="685800" cy="369322"/>
          </a:xfrm>
          <a:prstGeom prst="rect">
            <a:avLst/>
          </a:prstGeom>
          <a:solidFill>
            <a:schemeClr val="bg1">
              <a:alpha val="70000"/>
            </a:schemeClr>
          </a:solidFill>
        </p:spPr>
        <p:txBody>
          <a:bodyPr lIns="91430" tIns="45715" rIns="91430" bIns="45715">
            <a:spAutoFit/>
          </a:bodyPr>
          <a:lstStyle/>
          <a:p>
            <a:pPr>
              <a:defRPr/>
            </a:pPr>
            <a:r>
              <a:rPr lang="en-US" b="1" dirty="0">
                <a:solidFill>
                  <a:srgbClr val="005A9E"/>
                </a:solidFill>
                <a:latin typeface="+mn-lt"/>
              </a:rPr>
              <a:t>USB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xit" presetSubtype="0" fill="hold" nodeType="afterEffect">
                                  <p:stCondLst>
                                    <p:cond delay="0"/>
                                  </p:stCondLst>
                                  <p:childTnLst>
                                    <p:animEffect transition="out" filter="fade">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2u-xe-nomodules.png"/>
          <p:cNvPicPr>
            <a:picLocks noChangeAspect="1"/>
          </p:cNvPicPr>
          <p:nvPr/>
        </p:nvPicPr>
        <p:blipFill>
          <a:blip r:embed="rId4" cstate="print"/>
          <a:stretch>
            <a:fillRect/>
          </a:stretch>
        </p:blipFill>
        <p:spPr>
          <a:xfrm>
            <a:off x="1218937" y="1524000"/>
            <a:ext cx="3048264" cy="1371719"/>
          </a:xfrm>
          <a:prstGeom prst="rect">
            <a:avLst/>
          </a:prstGeom>
        </p:spPr>
      </p:pic>
      <p:pic>
        <p:nvPicPr>
          <p:cNvPr id="48" name="Picture 47" descr="2u-xe-nomodules.png"/>
          <p:cNvPicPr>
            <a:picLocks noChangeAspect="1"/>
          </p:cNvPicPr>
          <p:nvPr/>
        </p:nvPicPr>
        <p:blipFill>
          <a:blip r:embed="rId4" cstate="print"/>
          <a:stretch>
            <a:fillRect/>
          </a:stretch>
        </p:blipFill>
        <p:spPr>
          <a:xfrm>
            <a:off x="5105137" y="1524000"/>
            <a:ext cx="3048264" cy="1371719"/>
          </a:xfrm>
          <a:prstGeom prst="rect">
            <a:avLst/>
          </a:prstGeom>
        </p:spPr>
      </p:pic>
      <p:grpSp>
        <p:nvGrpSpPr>
          <p:cNvPr id="3" name="Group 64"/>
          <p:cNvGrpSpPr>
            <a:grpSpLocks/>
          </p:cNvGrpSpPr>
          <p:nvPr/>
        </p:nvGrpSpPr>
        <p:grpSpPr bwMode="auto">
          <a:xfrm>
            <a:off x="4965700" y="3886201"/>
            <a:ext cx="2197100" cy="2868832"/>
            <a:chOff x="4965697" y="3886200"/>
            <a:chExt cx="2197103" cy="2868831"/>
          </a:xfrm>
        </p:grpSpPr>
        <p:sp>
          <p:nvSpPr>
            <p:cNvPr id="5160" name="Line 21"/>
            <p:cNvSpPr>
              <a:spLocks noChangeShapeType="1"/>
            </p:cNvSpPr>
            <p:nvPr/>
          </p:nvSpPr>
          <p:spPr bwMode="auto">
            <a:xfrm flipH="1">
              <a:off x="4965697" y="3886200"/>
              <a:ext cx="214315" cy="458788"/>
            </a:xfrm>
            <a:prstGeom prst="line">
              <a:avLst/>
            </a:prstGeom>
            <a:noFill/>
            <a:ln w="9525">
              <a:solidFill>
                <a:schemeClr val="tx1"/>
              </a:solidFill>
              <a:round/>
              <a:headEnd/>
              <a:tailEnd/>
            </a:ln>
          </p:spPr>
          <p:txBody>
            <a:bodyPr/>
            <a:lstStyle/>
            <a:p>
              <a:endParaRPr lang="en-US"/>
            </a:p>
          </p:txBody>
        </p:sp>
        <p:sp>
          <p:nvSpPr>
            <p:cNvPr id="5161" name="Line 21"/>
            <p:cNvSpPr>
              <a:spLocks noChangeShapeType="1"/>
            </p:cNvSpPr>
            <p:nvPr/>
          </p:nvSpPr>
          <p:spPr bwMode="auto">
            <a:xfrm flipH="1" flipV="1">
              <a:off x="5524500" y="4465638"/>
              <a:ext cx="647700" cy="1249362"/>
            </a:xfrm>
            <a:prstGeom prst="line">
              <a:avLst/>
            </a:prstGeom>
            <a:noFill/>
            <a:ln w="9525">
              <a:solidFill>
                <a:schemeClr val="tx1"/>
              </a:solidFill>
              <a:round/>
              <a:headEnd/>
              <a:tailEnd/>
            </a:ln>
          </p:spPr>
          <p:txBody>
            <a:bodyPr/>
            <a:lstStyle/>
            <a:p>
              <a:endParaRPr lang="en-US"/>
            </a:p>
          </p:txBody>
        </p:sp>
        <p:sp>
          <p:nvSpPr>
            <p:cNvPr id="5162" name="Line 23"/>
            <p:cNvSpPr>
              <a:spLocks noChangeShapeType="1"/>
            </p:cNvSpPr>
            <p:nvPr/>
          </p:nvSpPr>
          <p:spPr bwMode="auto">
            <a:xfrm>
              <a:off x="5645150" y="4418013"/>
              <a:ext cx="527050" cy="688975"/>
            </a:xfrm>
            <a:prstGeom prst="line">
              <a:avLst/>
            </a:prstGeom>
            <a:noFill/>
            <a:ln w="9525">
              <a:solidFill>
                <a:schemeClr val="tx1"/>
              </a:solidFill>
              <a:round/>
              <a:headEnd/>
              <a:tailEnd/>
            </a:ln>
          </p:spPr>
          <p:txBody>
            <a:bodyPr/>
            <a:lstStyle/>
            <a:p>
              <a:endParaRPr lang="en-US"/>
            </a:p>
          </p:txBody>
        </p:sp>
        <p:graphicFrame>
          <p:nvGraphicFramePr>
            <p:cNvPr id="5122" name="Object 13"/>
            <p:cNvGraphicFramePr>
              <a:graphicFrameLocks noChangeAspect="1"/>
            </p:cNvGraphicFramePr>
            <p:nvPr/>
          </p:nvGraphicFramePr>
          <p:xfrm>
            <a:off x="6003925" y="5486400"/>
            <a:ext cx="625475" cy="587375"/>
          </p:xfrm>
          <a:graphic>
            <a:graphicData uri="http://schemas.openxmlformats.org/presentationml/2006/ole">
              <p:oleObj spid="_x0000_s4102" name="Visio" r:id="rId5" imgW="623147" imgH="587018" progId="">
                <p:embed/>
              </p:oleObj>
            </a:graphicData>
          </a:graphic>
        </p:graphicFrame>
        <p:graphicFrame>
          <p:nvGraphicFramePr>
            <p:cNvPr id="5123" name="Object 22"/>
            <p:cNvGraphicFramePr>
              <a:graphicFrameLocks noChangeAspect="1"/>
            </p:cNvGraphicFramePr>
            <p:nvPr/>
          </p:nvGraphicFramePr>
          <p:xfrm>
            <a:off x="6005513" y="4876800"/>
            <a:ext cx="623887" cy="587375"/>
          </p:xfrm>
          <a:graphic>
            <a:graphicData uri="http://schemas.openxmlformats.org/presentationml/2006/ole">
              <p:oleObj spid="_x0000_s4103" name="Visio" r:id="rId6" imgW="623147" imgH="587018" progId="">
                <p:embed/>
              </p:oleObj>
            </a:graphicData>
          </a:graphic>
        </p:graphicFrame>
        <p:sp>
          <p:nvSpPr>
            <p:cNvPr id="45" name="TextBox 44"/>
            <p:cNvSpPr txBox="1"/>
            <p:nvPr/>
          </p:nvSpPr>
          <p:spPr>
            <a:xfrm>
              <a:off x="5478461" y="6108700"/>
              <a:ext cx="1684339" cy="646331"/>
            </a:xfrm>
            <a:prstGeom prst="rect">
              <a:avLst/>
            </a:prstGeom>
            <a:noFill/>
          </p:spPr>
          <p:txBody>
            <a:bodyPr>
              <a:spAutoFit/>
            </a:bodyPr>
            <a:lstStyle/>
            <a:p>
              <a:pPr>
                <a:defRPr/>
              </a:pPr>
              <a:r>
                <a:rPr lang="en-US" b="1" dirty="0" err="1" smtClean="0">
                  <a:solidFill>
                    <a:srgbClr val="005A9E"/>
                  </a:solidFill>
                  <a:latin typeface="+mn-lt"/>
                </a:rPr>
                <a:t>Teléfonos</a:t>
              </a:r>
              <a:r>
                <a:rPr lang="en-US" b="1" dirty="0" smtClean="0">
                  <a:solidFill>
                    <a:srgbClr val="005A9E"/>
                  </a:solidFill>
                  <a:latin typeface="+mn-lt"/>
                </a:rPr>
                <a:t> </a:t>
              </a:r>
              <a:r>
                <a:rPr lang="en-US" b="1" dirty="0" err="1" smtClean="0">
                  <a:solidFill>
                    <a:srgbClr val="005A9E"/>
                  </a:solidFill>
                  <a:latin typeface="+mn-lt"/>
                </a:rPr>
                <a:t>Analógicos</a:t>
              </a:r>
              <a:endParaRPr lang="en-US" b="1" dirty="0">
                <a:solidFill>
                  <a:srgbClr val="005A9E"/>
                </a:solidFill>
                <a:latin typeface="+mn-lt"/>
              </a:endParaRPr>
            </a:p>
          </p:txBody>
        </p:sp>
      </p:grpSp>
      <p:pic>
        <p:nvPicPr>
          <p:cNvPr id="50" name="Picture 14"/>
          <p:cNvPicPr>
            <a:picLocks noChangeAspect="1" noChangeArrowheads="1"/>
          </p:cNvPicPr>
          <p:nvPr/>
        </p:nvPicPr>
        <p:blipFill>
          <a:blip r:embed="rId7" cstate="print">
            <a:lum bright="-42000" contrast="-98000"/>
          </a:blip>
          <a:srcRect/>
          <a:stretch>
            <a:fillRect/>
          </a:stretch>
        </p:blipFill>
        <p:spPr bwMode="auto">
          <a:xfrm>
            <a:off x="3032126" y="4114801"/>
            <a:ext cx="2835275" cy="323850"/>
          </a:xfrm>
          <a:prstGeom prst="rect">
            <a:avLst/>
          </a:prstGeom>
          <a:ln>
            <a:noFill/>
          </a:ln>
          <a:effectLst>
            <a:outerShdw blurRad="292100" dist="139700" dir="2700000" algn="tl" rotWithShape="0">
              <a:srgbClr val="333333">
                <a:alpha val="65000"/>
              </a:srgbClr>
            </a:outerShdw>
          </a:effectLst>
        </p:spPr>
      </p:pic>
      <p:grpSp>
        <p:nvGrpSpPr>
          <p:cNvPr id="4" name="Group 65"/>
          <p:cNvGrpSpPr>
            <a:grpSpLocks/>
          </p:cNvGrpSpPr>
          <p:nvPr/>
        </p:nvGrpSpPr>
        <p:grpSpPr bwMode="auto">
          <a:xfrm>
            <a:off x="533400" y="3886201"/>
            <a:ext cx="2438400" cy="1752600"/>
            <a:chOff x="533400" y="3886200"/>
            <a:chExt cx="2438400" cy="1752600"/>
          </a:xfrm>
        </p:grpSpPr>
        <p:sp>
          <p:nvSpPr>
            <p:cNvPr id="30" name="TextBox 29"/>
            <p:cNvSpPr txBox="1"/>
            <p:nvPr/>
          </p:nvSpPr>
          <p:spPr>
            <a:xfrm>
              <a:off x="533400" y="5030788"/>
              <a:ext cx="1455738" cy="369332"/>
            </a:xfrm>
            <a:prstGeom prst="rect">
              <a:avLst/>
            </a:prstGeom>
            <a:noFill/>
          </p:spPr>
          <p:txBody>
            <a:bodyPr>
              <a:spAutoFit/>
            </a:bodyPr>
            <a:lstStyle/>
            <a:p>
              <a:pPr algn="r">
                <a:defRPr/>
              </a:pPr>
              <a:r>
                <a:rPr lang="en-US" b="1" dirty="0" err="1" smtClean="0">
                  <a:solidFill>
                    <a:srgbClr val="005A9E"/>
                  </a:solidFill>
                  <a:latin typeface="+mn-lt"/>
                </a:rPr>
                <a:t>Teléfonos</a:t>
              </a:r>
              <a:r>
                <a:rPr lang="en-US" b="1" dirty="0" smtClean="0">
                  <a:solidFill>
                    <a:srgbClr val="005A9E"/>
                  </a:solidFill>
                  <a:latin typeface="+mn-lt"/>
                </a:rPr>
                <a:t> IP</a:t>
              </a:r>
              <a:endParaRPr lang="en-US" b="1" dirty="0">
                <a:solidFill>
                  <a:srgbClr val="005A9E"/>
                </a:solidFill>
                <a:latin typeface="+mn-lt"/>
              </a:endParaRPr>
            </a:p>
          </p:txBody>
        </p:sp>
        <p:sp>
          <p:nvSpPr>
            <p:cNvPr id="5156" name="Line 21"/>
            <p:cNvSpPr>
              <a:spLocks noChangeShapeType="1"/>
            </p:cNvSpPr>
            <p:nvPr/>
          </p:nvSpPr>
          <p:spPr bwMode="auto">
            <a:xfrm flipV="1">
              <a:off x="2466975" y="3886200"/>
              <a:ext cx="247649" cy="763588"/>
            </a:xfrm>
            <a:prstGeom prst="line">
              <a:avLst/>
            </a:prstGeom>
            <a:noFill/>
            <a:ln w="9525">
              <a:solidFill>
                <a:schemeClr val="tx1"/>
              </a:solidFill>
              <a:round/>
              <a:headEnd/>
              <a:tailEnd/>
            </a:ln>
          </p:spPr>
          <p:txBody>
            <a:bodyPr/>
            <a:lstStyle/>
            <a:p>
              <a:endParaRPr lang="en-US"/>
            </a:p>
          </p:txBody>
        </p:sp>
        <p:sp>
          <p:nvSpPr>
            <p:cNvPr id="5157" name="Line 21"/>
            <p:cNvSpPr>
              <a:spLocks noChangeShapeType="1"/>
            </p:cNvSpPr>
            <p:nvPr/>
          </p:nvSpPr>
          <p:spPr bwMode="auto">
            <a:xfrm flipV="1">
              <a:off x="2571750" y="3962400"/>
              <a:ext cx="400050" cy="1277938"/>
            </a:xfrm>
            <a:prstGeom prst="line">
              <a:avLst/>
            </a:prstGeom>
            <a:noFill/>
            <a:ln w="9525">
              <a:solidFill>
                <a:schemeClr val="tx1"/>
              </a:solidFill>
              <a:round/>
              <a:headEnd/>
              <a:tailEnd/>
            </a:ln>
          </p:spPr>
          <p:txBody>
            <a:bodyPr/>
            <a:lstStyle/>
            <a:p>
              <a:endParaRPr lang="en-US"/>
            </a:p>
          </p:txBody>
        </p:sp>
        <p:pic>
          <p:nvPicPr>
            <p:cNvPr id="5158" name="Picture 2" descr="C:\Documents and Settings\user\Local Settings\Temporary Internet Files\Content.IE5\OH45630D\MCj03969100000[1].wmf"/>
            <p:cNvPicPr>
              <a:picLocks noChangeAspect="1" noChangeArrowheads="1"/>
            </p:cNvPicPr>
            <p:nvPr/>
          </p:nvPicPr>
          <p:blipFill>
            <a:blip r:embed="rId8" cstate="print"/>
            <a:srcRect/>
            <a:stretch>
              <a:fillRect/>
            </a:stretch>
          </p:blipFill>
          <p:spPr bwMode="auto">
            <a:xfrm>
              <a:off x="1857375" y="4467225"/>
              <a:ext cx="714375" cy="552450"/>
            </a:xfrm>
            <a:prstGeom prst="rect">
              <a:avLst/>
            </a:prstGeom>
            <a:noFill/>
            <a:ln w="9525">
              <a:noFill/>
              <a:miter lim="800000"/>
              <a:headEnd/>
              <a:tailEnd/>
            </a:ln>
          </p:spPr>
        </p:pic>
        <p:pic>
          <p:nvPicPr>
            <p:cNvPr id="5159" name="Picture 2" descr="C:\Documents and Settings\user\Local Settings\Temporary Internet Files\Content.IE5\OH45630D\MCj03969100000[1].wmf"/>
            <p:cNvPicPr>
              <a:picLocks noChangeAspect="1" noChangeArrowheads="1"/>
            </p:cNvPicPr>
            <p:nvPr/>
          </p:nvPicPr>
          <p:blipFill>
            <a:blip r:embed="rId8" cstate="print"/>
            <a:srcRect/>
            <a:stretch>
              <a:fillRect/>
            </a:stretch>
          </p:blipFill>
          <p:spPr bwMode="auto">
            <a:xfrm>
              <a:off x="2076450" y="5084763"/>
              <a:ext cx="714375" cy="554037"/>
            </a:xfrm>
            <a:prstGeom prst="rect">
              <a:avLst/>
            </a:prstGeom>
            <a:noFill/>
            <a:ln w="9525">
              <a:noFill/>
              <a:miter lim="800000"/>
              <a:headEnd/>
              <a:tailEnd/>
            </a:ln>
          </p:spPr>
        </p:pic>
      </p:grpSp>
      <p:sp>
        <p:nvSpPr>
          <p:cNvPr id="5127" name="Line 21"/>
          <p:cNvSpPr>
            <a:spLocks noChangeShapeType="1"/>
          </p:cNvSpPr>
          <p:nvPr/>
        </p:nvSpPr>
        <p:spPr bwMode="auto">
          <a:xfrm flipV="1">
            <a:off x="4171950" y="2668588"/>
            <a:ext cx="1473200" cy="1141412"/>
          </a:xfrm>
          <a:prstGeom prst="line">
            <a:avLst/>
          </a:prstGeom>
          <a:noFill/>
          <a:ln w="9525">
            <a:solidFill>
              <a:schemeClr val="tx1"/>
            </a:solidFill>
            <a:round/>
            <a:headEnd/>
            <a:tailEnd/>
          </a:ln>
        </p:spPr>
        <p:txBody>
          <a:bodyPr lIns="91430" tIns="45715" rIns="91430" bIns="45715"/>
          <a:lstStyle/>
          <a:p>
            <a:endParaRPr lang="en-US"/>
          </a:p>
        </p:txBody>
      </p:sp>
      <p:sp>
        <p:nvSpPr>
          <p:cNvPr id="5128" name="Line 21"/>
          <p:cNvSpPr>
            <a:spLocks noChangeShapeType="1"/>
          </p:cNvSpPr>
          <p:nvPr/>
        </p:nvSpPr>
        <p:spPr bwMode="auto">
          <a:xfrm flipH="1" flipV="1">
            <a:off x="1647826" y="2668588"/>
            <a:ext cx="1262063" cy="1141412"/>
          </a:xfrm>
          <a:prstGeom prst="line">
            <a:avLst/>
          </a:prstGeom>
          <a:noFill/>
          <a:ln w="9525">
            <a:solidFill>
              <a:schemeClr val="tx1"/>
            </a:solidFill>
            <a:round/>
            <a:headEnd/>
            <a:tailEnd/>
          </a:ln>
        </p:spPr>
        <p:txBody>
          <a:bodyPr lIns="91430" tIns="45715" rIns="91430" bIns="45715"/>
          <a:lstStyle/>
          <a:p>
            <a:endParaRPr lang="en-US"/>
          </a:p>
        </p:txBody>
      </p:sp>
      <p:cxnSp>
        <p:nvCxnSpPr>
          <p:cNvPr id="34" name="Shape 14"/>
          <p:cNvCxnSpPr>
            <a:endCxn id="1046" idx="3"/>
          </p:cNvCxnSpPr>
          <p:nvPr/>
        </p:nvCxnSpPr>
        <p:spPr>
          <a:xfrm flipV="1">
            <a:off x="4648201" y="2338388"/>
            <a:ext cx="3367088" cy="1855787"/>
          </a:xfrm>
          <a:prstGeom prst="bentConnector3">
            <a:avLst>
              <a:gd name="adj1" fmla="val 106789"/>
            </a:avLst>
          </a:prstGeom>
          <a:ln>
            <a:headEnd type="oval"/>
            <a:tailEnd type="triangle"/>
          </a:ln>
        </p:spPr>
        <p:style>
          <a:lnRef idx="3">
            <a:schemeClr val="dk1"/>
          </a:lnRef>
          <a:fillRef idx="0">
            <a:schemeClr val="dk1"/>
          </a:fillRef>
          <a:effectRef idx="2">
            <a:schemeClr val="dk1"/>
          </a:effectRef>
          <a:fontRef idx="minor">
            <a:schemeClr val="tx1"/>
          </a:fontRef>
        </p:style>
      </p:cxnSp>
      <p:cxnSp>
        <p:nvCxnSpPr>
          <p:cNvPr id="40" name="Shape 14"/>
          <p:cNvCxnSpPr>
            <a:endCxn id="1045" idx="1"/>
          </p:cNvCxnSpPr>
          <p:nvPr/>
        </p:nvCxnSpPr>
        <p:spPr>
          <a:xfrm rot="10800000">
            <a:off x="1403351" y="2338388"/>
            <a:ext cx="2940050" cy="1855787"/>
          </a:xfrm>
          <a:prstGeom prst="bentConnector3">
            <a:avLst>
              <a:gd name="adj1" fmla="val 107775"/>
            </a:avLst>
          </a:prstGeom>
          <a:ln>
            <a:headEnd type="oval"/>
            <a:tailEnd type="arrow"/>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pPr>
              <a:defRPr/>
            </a:pPr>
            <a:r>
              <a:rPr lang="en-US" dirty="0" smtClean="0"/>
              <a:t>…el </a:t>
            </a:r>
            <a:r>
              <a:rPr lang="en-US" dirty="0" err="1" smtClean="0"/>
              <a:t>servidor</a:t>
            </a:r>
            <a:r>
              <a:rPr lang="en-US" dirty="0" smtClean="0"/>
              <a:t> de Backup se </a:t>
            </a:r>
            <a:r>
              <a:rPr lang="en-US" dirty="0" err="1" smtClean="0"/>
              <a:t>activa</a:t>
            </a:r>
            <a:endParaRPr lang="en-US" dirty="0"/>
          </a:p>
        </p:txBody>
      </p:sp>
      <p:sp>
        <p:nvSpPr>
          <p:cNvPr id="31" name="Cloud"/>
          <p:cNvSpPr>
            <a:spLocks noChangeAspect="1" noEditPoints="1" noChangeArrowheads="1"/>
          </p:cNvSpPr>
          <p:nvPr/>
        </p:nvSpPr>
        <p:spPr bwMode="auto">
          <a:xfrm>
            <a:off x="4852988" y="3530600"/>
            <a:ext cx="1471612" cy="431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5"/>
          </a:solidFill>
          <a:ln w="9525">
            <a:solidFill>
              <a:srgbClr val="000000"/>
            </a:solidFill>
            <a:miter lim="800000"/>
            <a:headEnd/>
            <a:tailEnd/>
          </a:ln>
          <a:effectLst>
            <a:outerShdw dist="107763" dir="2700000" algn="ctr" rotWithShape="0">
              <a:srgbClr val="808080"/>
            </a:outerShdw>
          </a:effectLst>
        </p:spPr>
        <p:txBody>
          <a:bodyPr lIns="91430" tIns="45715" rIns="91430" bIns="45715"/>
          <a:lstStyle/>
          <a:p>
            <a:pPr algn="ctr">
              <a:spcBef>
                <a:spcPts val="1800"/>
              </a:spcBef>
              <a:defRPr/>
            </a:pPr>
            <a:r>
              <a:rPr lang="en-US" sz="1400" dirty="0"/>
              <a:t>PSTN</a:t>
            </a:r>
          </a:p>
        </p:txBody>
      </p:sp>
      <p:sp>
        <p:nvSpPr>
          <p:cNvPr id="37" name="TextBox 36"/>
          <p:cNvSpPr txBox="1"/>
          <p:nvPr/>
        </p:nvSpPr>
        <p:spPr>
          <a:xfrm>
            <a:off x="2914650" y="4572000"/>
            <a:ext cx="3028950" cy="1477317"/>
          </a:xfrm>
          <a:prstGeom prst="rect">
            <a:avLst/>
          </a:prstGeom>
          <a:noFill/>
        </p:spPr>
        <p:txBody>
          <a:bodyPr lIns="91430" tIns="45715" rIns="91430" bIns="45715">
            <a:spAutoFit/>
          </a:bodyPr>
          <a:lstStyle/>
          <a:p>
            <a:pPr algn="ctr">
              <a:defRPr/>
            </a:pPr>
            <a:r>
              <a:rPr lang="en-US" b="1" dirty="0" err="1">
                <a:solidFill>
                  <a:srgbClr val="C00000"/>
                </a:solidFill>
                <a:latin typeface="+mn-lt"/>
              </a:rPr>
              <a:t>Astribank</a:t>
            </a:r>
            <a:r>
              <a:rPr lang="en-US" b="1" dirty="0">
                <a:solidFill>
                  <a:srgbClr val="C00000"/>
                </a:solidFill>
                <a:latin typeface="+mn-lt"/>
              </a:rPr>
              <a:t> (panel frontal) </a:t>
            </a:r>
            <a:br>
              <a:rPr lang="en-US" b="1" dirty="0">
                <a:solidFill>
                  <a:srgbClr val="C00000"/>
                </a:solidFill>
                <a:latin typeface="+mn-lt"/>
              </a:rPr>
            </a:br>
            <a:r>
              <a:rPr lang="en-US" i="1" dirty="0" err="1">
                <a:solidFill>
                  <a:srgbClr val="C00000"/>
                </a:solidFill>
                <a:latin typeface="+mn-lt"/>
              </a:rPr>
              <a:t>Banco</a:t>
            </a:r>
            <a:r>
              <a:rPr lang="en-US" i="1" dirty="0">
                <a:solidFill>
                  <a:srgbClr val="C00000"/>
                </a:solidFill>
                <a:latin typeface="+mn-lt"/>
              </a:rPr>
              <a:t> de </a:t>
            </a:r>
            <a:r>
              <a:rPr lang="en-US" i="1" dirty="0" err="1">
                <a:solidFill>
                  <a:srgbClr val="C00000"/>
                </a:solidFill>
                <a:latin typeface="+mn-lt"/>
              </a:rPr>
              <a:t>canales</a:t>
            </a:r>
            <a:r>
              <a:rPr lang="en-US" i="1" dirty="0">
                <a:solidFill>
                  <a:srgbClr val="C00000"/>
                </a:solidFill>
                <a:latin typeface="+mn-lt"/>
              </a:rPr>
              <a:t> </a:t>
            </a:r>
            <a:r>
              <a:rPr lang="en-US" i="1" dirty="0" err="1">
                <a:solidFill>
                  <a:srgbClr val="C00000"/>
                </a:solidFill>
                <a:latin typeface="+mn-lt"/>
              </a:rPr>
              <a:t>conectado</a:t>
            </a:r>
            <a:r>
              <a:rPr lang="en-US" i="1" dirty="0">
                <a:solidFill>
                  <a:srgbClr val="C00000"/>
                </a:solidFill>
                <a:latin typeface="+mn-lt"/>
              </a:rPr>
              <a:t> </a:t>
            </a:r>
            <a:r>
              <a:rPr lang="en-US" i="1" dirty="0" err="1">
                <a:solidFill>
                  <a:srgbClr val="C00000"/>
                </a:solidFill>
                <a:latin typeface="+mn-lt"/>
              </a:rPr>
              <a:t>por</a:t>
            </a:r>
            <a:r>
              <a:rPr lang="en-US" i="1" dirty="0">
                <a:solidFill>
                  <a:srgbClr val="C00000"/>
                </a:solidFill>
                <a:latin typeface="+mn-lt"/>
              </a:rPr>
              <a:t> USB. </a:t>
            </a:r>
            <a:r>
              <a:rPr lang="en-US" i="1" dirty="0" err="1">
                <a:solidFill>
                  <a:srgbClr val="C00000"/>
                </a:solidFill>
                <a:latin typeface="+mn-lt"/>
              </a:rPr>
              <a:t>Provee</a:t>
            </a:r>
            <a:r>
              <a:rPr lang="en-US" i="1" dirty="0">
                <a:solidFill>
                  <a:srgbClr val="C00000"/>
                </a:solidFill>
                <a:latin typeface="+mn-lt"/>
              </a:rPr>
              <a:t> interfaces </a:t>
            </a:r>
            <a:r>
              <a:rPr lang="en-US" i="1" dirty="0" err="1">
                <a:solidFill>
                  <a:srgbClr val="C00000"/>
                </a:solidFill>
                <a:latin typeface="+mn-lt"/>
              </a:rPr>
              <a:t>telefónicas</a:t>
            </a:r>
            <a:r>
              <a:rPr lang="en-US" i="1" dirty="0">
                <a:solidFill>
                  <a:srgbClr val="C00000"/>
                </a:solidFill>
                <a:latin typeface="+mn-lt"/>
              </a:rPr>
              <a:t>  </a:t>
            </a:r>
            <a:r>
              <a:rPr lang="en-US" i="1" dirty="0" err="1">
                <a:solidFill>
                  <a:srgbClr val="C00000"/>
                </a:solidFill>
                <a:latin typeface="+mn-lt"/>
              </a:rPr>
              <a:t>analógicas</a:t>
            </a:r>
            <a:r>
              <a:rPr lang="en-US" i="1" dirty="0">
                <a:solidFill>
                  <a:srgbClr val="C00000"/>
                </a:solidFill>
                <a:latin typeface="+mn-lt"/>
              </a:rPr>
              <a:t>/</a:t>
            </a:r>
            <a:r>
              <a:rPr lang="en-US" i="1" dirty="0" err="1">
                <a:solidFill>
                  <a:srgbClr val="C00000"/>
                </a:solidFill>
                <a:latin typeface="+mn-lt"/>
              </a:rPr>
              <a:t>digitales</a:t>
            </a:r>
            <a:endParaRPr lang="en-US" i="1" dirty="0">
              <a:solidFill>
                <a:srgbClr val="C00000"/>
              </a:solidFill>
              <a:latin typeface="+mn-lt"/>
            </a:endParaRPr>
          </a:p>
        </p:txBody>
      </p:sp>
      <p:sp>
        <p:nvSpPr>
          <p:cNvPr id="38" name="TextBox 37"/>
          <p:cNvSpPr txBox="1"/>
          <p:nvPr/>
        </p:nvSpPr>
        <p:spPr>
          <a:xfrm>
            <a:off x="5534026" y="2706688"/>
            <a:ext cx="2619375" cy="646321"/>
          </a:xfrm>
          <a:prstGeom prst="rect">
            <a:avLst/>
          </a:prstGeom>
          <a:noFill/>
        </p:spPr>
        <p:txBody>
          <a:bodyPr lIns="91430" tIns="45715" rIns="91430" bIns="45715">
            <a:spAutoFit/>
          </a:bodyPr>
          <a:lstStyle/>
          <a:p>
            <a:pPr algn="ctr">
              <a:defRPr/>
            </a:pPr>
            <a:r>
              <a:rPr lang="en-US" b="1" dirty="0" err="1" smtClean="0">
                <a:solidFill>
                  <a:srgbClr val="C00000"/>
                </a:solidFill>
                <a:latin typeface="+mn-lt"/>
              </a:rPr>
              <a:t>Servidor</a:t>
            </a:r>
            <a:r>
              <a:rPr lang="en-US" b="1" dirty="0" smtClean="0">
                <a:solidFill>
                  <a:srgbClr val="C00000"/>
                </a:solidFill>
                <a:latin typeface="+mn-lt"/>
              </a:rPr>
              <a:t> </a:t>
            </a:r>
            <a:r>
              <a:rPr lang="en-US" b="1" dirty="0" err="1" smtClean="0">
                <a:solidFill>
                  <a:srgbClr val="C00000"/>
                </a:solidFill>
                <a:latin typeface="+mn-lt"/>
              </a:rPr>
              <a:t>Xorcom</a:t>
            </a:r>
            <a:r>
              <a:rPr lang="en-US" b="1" dirty="0">
                <a:solidFill>
                  <a:srgbClr val="C00000"/>
                </a:solidFill>
                <a:latin typeface="+mn-lt"/>
              </a:rPr>
              <a:t/>
            </a:r>
            <a:br>
              <a:rPr lang="en-US" b="1" dirty="0">
                <a:solidFill>
                  <a:srgbClr val="C00000"/>
                </a:solidFill>
                <a:latin typeface="+mn-lt"/>
              </a:rPr>
            </a:br>
            <a:r>
              <a:rPr lang="en-US" i="1" dirty="0">
                <a:solidFill>
                  <a:srgbClr val="C00000"/>
                </a:solidFill>
                <a:latin typeface="+mn-lt"/>
              </a:rPr>
              <a:t>(backup)</a:t>
            </a:r>
          </a:p>
        </p:txBody>
      </p:sp>
      <p:sp>
        <p:nvSpPr>
          <p:cNvPr id="26" name="Cloud"/>
          <p:cNvSpPr>
            <a:spLocks noChangeAspect="1" noEditPoints="1" noChangeArrowheads="1"/>
          </p:cNvSpPr>
          <p:nvPr/>
        </p:nvSpPr>
        <p:spPr bwMode="auto">
          <a:xfrm>
            <a:off x="2590801" y="3530600"/>
            <a:ext cx="1676400" cy="469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3">
              <a:lumMod val="60000"/>
              <a:lumOff val="40000"/>
            </a:schemeClr>
          </a:solidFill>
          <a:ln w="9525">
            <a:solidFill>
              <a:srgbClr val="000000"/>
            </a:solidFill>
            <a:miter lim="800000"/>
            <a:headEnd/>
            <a:tailEnd/>
          </a:ln>
          <a:effectLst>
            <a:outerShdw dist="107763" dir="2700000" algn="ctr" rotWithShape="0">
              <a:srgbClr val="808080"/>
            </a:outerShdw>
          </a:effectLst>
        </p:spPr>
        <p:txBody>
          <a:bodyPr lIns="91430" tIns="45715" rIns="91430" bIns="45715"/>
          <a:lstStyle/>
          <a:p>
            <a:pPr algn="ctr">
              <a:spcBef>
                <a:spcPts val="1800"/>
              </a:spcBef>
              <a:defRPr/>
            </a:pPr>
            <a:r>
              <a:rPr lang="en-US" sz="1400" dirty="0"/>
              <a:t>LAN/WAN</a:t>
            </a:r>
          </a:p>
        </p:txBody>
      </p:sp>
      <p:sp>
        <p:nvSpPr>
          <p:cNvPr id="42" name="Multiply 41"/>
          <p:cNvSpPr/>
          <p:nvPr/>
        </p:nvSpPr>
        <p:spPr>
          <a:xfrm>
            <a:off x="2066926" y="1892301"/>
            <a:ext cx="1285875" cy="1000125"/>
          </a:xfrm>
          <a:prstGeom prst="mathMultiply">
            <a:avLst/>
          </a:prstGeom>
          <a:solidFill>
            <a:srgbClr val="C00000"/>
          </a:solidFill>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endParaRPr lang="en-US">
              <a:solidFill>
                <a:srgbClr val="FFFFFF"/>
              </a:solidFill>
              <a:cs typeface="Arial" charset="0"/>
            </a:endParaRPr>
          </a:p>
        </p:txBody>
      </p:sp>
      <p:grpSp>
        <p:nvGrpSpPr>
          <p:cNvPr id="5" name="Group 78"/>
          <p:cNvGrpSpPr>
            <a:grpSpLocks/>
          </p:cNvGrpSpPr>
          <p:nvPr/>
        </p:nvGrpSpPr>
        <p:grpSpPr bwMode="auto">
          <a:xfrm>
            <a:off x="3657600" y="1211263"/>
            <a:ext cx="1917700" cy="2571750"/>
            <a:chOff x="3536159" y="1211262"/>
            <a:chExt cx="1917700" cy="2571757"/>
          </a:xfrm>
        </p:grpSpPr>
        <p:sp>
          <p:nvSpPr>
            <p:cNvPr id="5153" name="AutoShape 10"/>
            <p:cNvSpPr>
              <a:spLocks noChangeArrowheads="1"/>
            </p:cNvSpPr>
            <p:nvPr/>
          </p:nvSpPr>
          <p:spPr bwMode="auto">
            <a:xfrm rot="5400000">
              <a:off x="3750466" y="2961486"/>
              <a:ext cx="1282705"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13B144"/>
            </a:solidFill>
            <a:ln w="9525">
              <a:solidFill>
                <a:schemeClr val="tx1"/>
              </a:solidFill>
              <a:miter lim="800000"/>
              <a:headEnd/>
              <a:tailEnd/>
            </a:ln>
          </p:spPr>
          <p:txBody>
            <a:bodyPr wrap="none" anchor="ctr"/>
            <a:lstStyle/>
            <a:p>
              <a:endParaRPr lang="en-US"/>
            </a:p>
          </p:txBody>
        </p:sp>
        <p:sp>
          <p:nvSpPr>
            <p:cNvPr id="5154" name="AutoShape 11"/>
            <p:cNvSpPr>
              <a:spLocks noChangeArrowheads="1"/>
            </p:cNvSpPr>
            <p:nvPr/>
          </p:nvSpPr>
          <p:spPr bwMode="auto">
            <a:xfrm>
              <a:off x="3536159" y="1211262"/>
              <a:ext cx="1917700" cy="989013"/>
            </a:xfrm>
            <a:prstGeom prst="wedgeRoundRectCallout">
              <a:avLst>
                <a:gd name="adj1" fmla="val -5264"/>
                <a:gd name="adj2" fmla="val 81713"/>
                <a:gd name="adj3" fmla="val 16667"/>
              </a:avLst>
            </a:prstGeom>
            <a:solidFill>
              <a:schemeClr val="accent1"/>
            </a:solidFill>
            <a:ln w="9525">
              <a:solidFill>
                <a:schemeClr val="tx1"/>
              </a:solidFill>
              <a:miter lim="800000"/>
              <a:headEnd/>
              <a:tailEnd/>
            </a:ln>
          </p:spPr>
          <p:txBody>
            <a:bodyPr/>
            <a:lstStyle/>
            <a:p>
              <a:pPr algn="ctr"/>
              <a:r>
                <a:rPr lang="en-US" dirty="0" err="1" smtClean="0">
                  <a:solidFill>
                    <a:schemeClr val="bg1"/>
                  </a:solidFill>
                </a:rPr>
                <a:t>Transferencia</a:t>
              </a:r>
              <a:r>
                <a:rPr lang="en-US" dirty="0" smtClean="0">
                  <a:solidFill>
                    <a:schemeClr val="bg1"/>
                  </a:solidFill>
                </a:rPr>
                <a:t> </a:t>
              </a:r>
              <a:r>
                <a:rPr lang="en-US" dirty="0" err="1" smtClean="0">
                  <a:solidFill>
                    <a:schemeClr val="bg1"/>
                  </a:solidFill>
                </a:rPr>
                <a:t>Servidor</a:t>
              </a:r>
              <a:r>
                <a:rPr lang="en-US" dirty="0" smtClean="0">
                  <a:solidFill>
                    <a:schemeClr val="bg1"/>
                  </a:solidFill>
                </a:rPr>
                <a:t> de Backup</a:t>
              </a:r>
              <a:endParaRPr lang="en-US" dirty="0">
                <a:solidFill>
                  <a:schemeClr val="bg1"/>
                </a:solidFill>
              </a:endParaRPr>
            </a:p>
          </p:txBody>
        </p:sp>
      </p:grpSp>
      <p:pic>
        <p:nvPicPr>
          <p:cNvPr id="46" name="Picture 45" descr="checkmark.png"/>
          <p:cNvPicPr>
            <a:picLocks noChangeAspect="1"/>
          </p:cNvPicPr>
          <p:nvPr/>
        </p:nvPicPr>
        <p:blipFill>
          <a:blip r:embed="rId9" cstate="print"/>
          <a:srcRect/>
          <a:stretch>
            <a:fillRect/>
          </a:stretch>
        </p:blipFill>
        <p:spPr bwMode="auto">
          <a:xfrm>
            <a:off x="6451600" y="1905000"/>
            <a:ext cx="939800" cy="865188"/>
          </a:xfrm>
          <a:prstGeom prst="rect">
            <a:avLst/>
          </a:prstGeom>
          <a:noFill/>
          <a:ln w="9525">
            <a:noFill/>
            <a:miter lim="800000"/>
            <a:headEnd/>
            <a:tailEnd/>
          </a:ln>
        </p:spPr>
      </p:pic>
      <p:cxnSp>
        <p:nvCxnSpPr>
          <p:cNvPr id="47" name="Straight Arrow Connector 46"/>
          <p:cNvCxnSpPr/>
          <p:nvPr/>
        </p:nvCxnSpPr>
        <p:spPr>
          <a:xfrm rot="10800000">
            <a:off x="4267200" y="4194175"/>
            <a:ext cx="255588" cy="141288"/>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6200000" flipV="1">
            <a:off x="4371182" y="4193382"/>
            <a:ext cx="230188" cy="73025"/>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4475956" y="4172744"/>
            <a:ext cx="230188" cy="114300"/>
          </a:xfrm>
          <a:prstGeom prst="straightConnector1">
            <a:avLst/>
          </a:prstGeom>
          <a:ln>
            <a:solidFill>
              <a:schemeClr val="tx1"/>
            </a:solidFill>
            <a:headEnd type="oval"/>
            <a:tailEnd type="arrow"/>
          </a:ln>
        </p:spPr>
        <p:style>
          <a:lnRef idx="2">
            <a:schemeClr val="accent1"/>
          </a:lnRef>
          <a:fillRef idx="0">
            <a:schemeClr val="accent1"/>
          </a:fillRef>
          <a:effectRef idx="1">
            <a:schemeClr val="accent1"/>
          </a:effectRef>
          <a:fontRef idx="minor">
            <a:schemeClr val="tx1"/>
          </a:fontRef>
        </p:style>
      </p:cxnSp>
      <p:grpSp>
        <p:nvGrpSpPr>
          <p:cNvPr id="6" name="Group 63"/>
          <p:cNvGrpSpPr>
            <a:grpSpLocks/>
          </p:cNvGrpSpPr>
          <p:nvPr/>
        </p:nvGrpSpPr>
        <p:grpSpPr bwMode="auto">
          <a:xfrm>
            <a:off x="5403851" y="1006475"/>
            <a:ext cx="3181350" cy="1625600"/>
            <a:chOff x="5404574" y="1007088"/>
            <a:chExt cx="3180626" cy="1624590"/>
          </a:xfrm>
        </p:grpSpPr>
        <p:sp>
          <p:nvSpPr>
            <p:cNvPr id="5151" name="AutoShape 10"/>
            <p:cNvSpPr>
              <a:spLocks noChangeArrowheads="1"/>
            </p:cNvSpPr>
            <p:nvPr/>
          </p:nvSpPr>
          <p:spPr bwMode="auto">
            <a:xfrm rot="19624760" flipH="1">
              <a:off x="5404574" y="2230745"/>
              <a:ext cx="1279636" cy="40093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000"/>
            </a:solidFill>
            <a:ln w="9525">
              <a:solidFill>
                <a:schemeClr val="tx1"/>
              </a:solidFill>
              <a:miter lim="800000"/>
              <a:headEnd/>
              <a:tailEnd/>
            </a:ln>
          </p:spPr>
          <p:txBody>
            <a:bodyPr wrap="none" anchor="ctr"/>
            <a:lstStyle/>
            <a:p>
              <a:endParaRPr lang="en-US"/>
            </a:p>
          </p:txBody>
        </p:sp>
        <p:sp>
          <p:nvSpPr>
            <p:cNvPr id="5152" name="AutoShape 11"/>
            <p:cNvSpPr>
              <a:spLocks noChangeArrowheads="1"/>
            </p:cNvSpPr>
            <p:nvPr/>
          </p:nvSpPr>
          <p:spPr bwMode="auto">
            <a:xfrm flipH="1">
              <a:off x="6451600" y="1007088"/>
              <a:ext cx="2133600" cy="989010"/>
            </a:xfrm>
            <a:prstGeom prst="wedgeRoundRectCallout">
              <a:avLst>
                <a:gd name="adj1" fmla="val 47861"/>
                <a:gd name="adj2" fmla="val 62449"/>
                <a:gd name="adj3" fmla="val 16667"/>
              </a:avLst>
            </a:prstGeom>
            <a:solidFill>
              <a:schemeClr val="accent1"/>
            </a:solidFill>
            <a:ln w="9525">
              <a:solidFill>
                <a:schemeClr val="tx1"/>
              </a:solidFill>
              <a:miter lim="800000"/>
              <a:headEnd/>
              <a:tailEnd/>
            </a:ln>
          </p:spPr>
          <p:txBody>
            <a:bodyPr/>
            <a:lstStyle/>
            <a:p>
              <a:pPr algn="ctr"/>
              <a:r>
                <a:rPr lang="en-US" dirty="0" smtClean="0">
                  <a:solidFill>
                    <a:schemeClr val="bg1"/>
                  </a:solidFill>
                </a:rPr>
                <a:t>El Backup </a:t>
              </a:r>
              <a:r>
                <a:rPr lang="en-US" dirty="0" err="1" smtClean="0">
                  <a:solidFill>
                    <a:schemeClr val="bg1"/>
                  </a:solidFill>
                </a:rPr>
                <a:t>asume</a:t>
              </a:r>
              <a:r>
                <a:rPr lang="en-US" dirty="0" smtClean="0">
                  <a:solidFill>
                    <a:schemeClr val="bg1"/>
                  </a:solidFill>
                </a:rPr>
                <a:t> la </a:t>
              </a:r>
              <a:r>
                <a:rPr lang="en-US" dirty="0" err="1" smtClean="0">
                  <a:solidFill>
                    <a:schemeClr val="bg1"/>
                  </a:solidFill>
                </a:rPr>
                <a:t>Dirección</a:t>
              </a:r>
              <a:r>
                <a:rPr lang="en-US" dirty="0" smtClean="0">
                  <a:solidFill>
                    <a:schemeClr val="bg1"/>
                  </a:solidFill>
                </a:rPr>
                <a:t> IP del </a:t>
              </a:r>
              <a:r>
                <a:rPr lang="en-US" dirty="0" err="1" smtClean="0">
                  <a:solidFill>
                    <a:schemeClr val="bg1"/>
                  </a:solidFill>
                </a:rPr>
                <a:t>primario</a:t>
              </a:r>
              <a:endParaRPr lang="en-US" dirty="0">
                <a:solidFill>
                  <a:schemeClr val="bg1"/>
                </a:solidFill>
              </a:endParaRPr>
            </a:p>
          </p:txBody>
        </p:sp>
      </p:grpSp>
      <p:pic>
        <p:nvPicPr>
          <p:cNvPr id="41" name="Picture 40" descr="IT_09_East_BOS.png"/>
          <p:cNvPicPr>
            <a:picLocks noChangeAspect="1"/>
          </p:cNvPicPr>
          <p:nvPr/>
        </p:nvPicPr>
        <p:blipFill>
          <a:blip r:embed="rId10" cstate="print"/>
          <a:stretch>
            <a:fillRect/>
          </a:stretch>
        </p:blipFill>
        <p:spPr>
          <a:xfrm>
            <a:off x="3733800" y="6019801"/>
            <a:ext cx="1568424" cy="768600"/>
          </a:xfrm>
          <a:prstGeom prst="rect">
            <a:avLst/>
          </a:prstGeom>
          <a:ln>
            <a:noFill/>
          </a:ln>
          <a:effectLst>
            <a:outerShdw blurRad="292100" dist="139700" dir="2700000" algn="tl" rotWithShape="0">
              <a:srgbClr val="333333">
                <a:alpha val="65000"/>
              </a:srgbClr>
            </a:outerShdw>
          </a:effectLst>
        </p:spPr>
      </p:pic>
      <p:sp>
        <p:nvSpPr>
          <p:cNvPr id="53" name="TextBox 52"/>
          <p:cNvSpPr txBox="1"/>
          <p:nvPr/>
        </p:nvSpPr>
        <p:spPr>
          <a:xfrm>
            <a:off x="1447800" y="2706688"/>
            <a:ext cx="2695575" cy="646321"/>
          </a:xfrm>
          <a:prstGeom prst="rect">
            <a:avLst/>
          </a:prstGeom>
          <a:noFill/>
        </p:spPr>
        <p:txBody>
          <a:bodyPr lIns="91430" tIns="45715" rIns="91430" bIns="45715">
            <a:spAutoFit/>
          </a:bodyPr>
          <a:lstStyle/>
          <a:p>
            <a:pPr algn="ctr">
              <a:defRPr/>
            </a:pPr>
            <a:r>
              <a:rPr lang="en-US" b="1" dirty="0" err="1" smtClean="0">
                <a:solidFill>
                  <a:srgbClr val="C00000"/>
                </a:solidFill>
                <a:latin typeface="+mn-lt"/>
              </a:rPr>
              <a:t>Servidor</a:t>
            </a:r>
            <a:r>
              <a:rPr lang="en-US" b="1" dirty="0" smtClean="0">
                <a:solidFill>
                  <a:srgbClr val="C00000"/>
                </a:solidFill>
                <a:latin typeface="+mn-lt"/>
              </a:rPr>
              <a:t> </a:t>
            </a:r>
            <a:r>
              <a:rPr lang="en-US" b="1" dirty="0" err="1" smtClean="0">
                <a:solidFill>
                  <a:srgbClr val="C00000"/>
                </a:solidFill>
                <a:latin typeface="+mn-lt"/>
              </a:rPr>
              <a:t>Xorcom</a:t>
            </a:r>
            <a:r>
              <a:rPr lang="en-US" b="1" dirty="0">
                <a:solidFill>
                  <a:srgbClr val="C00000"/>
                </a:solidFill>
                <a:latin typeface="+mn-lt"/>
              </a:rPr>
              <a:t/>
            </a:r>
            <a:br>
              <a:rPr lang="en-US" b="1" dirty="0">
                <a:solidFill>
                  <a:srgbClr val="C00000"/>
                </a:solidFill>
                <a:latin typeface="+mn-lt"/>
              </a:rPr>
            </a:br>
            <a:r>
              <a:rPr lang="en-US" i="1" dirty="0">
                <a:solidFill>
                  <a:srgbClr val="C00000"/>
                </a:solidFill>
                <a:latin typeface="+mn-lt"/>
              </a:rPr>
              <a:t>(</a:t>
            </a:r>
            <a:r>
              <a:rPr lang="en-US" i="1" dirty="0" err="1" smtClean="0">
                <a:solidFill>
                  <a:srgbClr val="C00000"/>
                </a:solidFill>
                <a:latin typeface="+mn-lt"/>
              </a:rPr>
              <a:t>primario</a:t>
            </a:r>
            <a:r>
              <a:rPr lang="en-US" i="1" dirty="0" smtClean="0">
                <a:solidFill>
                  <a:srgbClr val="C00000"/>
                </a:solidFill>
                <a:latin typeface="+mn-lt"/>
              </a:rPr>
              <a:t>)</a:t>
            </a:r>
            <a:endParaRPr lang="en-US" i="1" dirty="0">
              <a:solidFill>
                <a:srgbClr val="C00000"/>
              </a:solidFill>
              <a:latin typeface="+mn-lt"/>
            </a:endParaRPr>
          </a:p>
        </p:txBody>
      </p:sp>
      <p:sp>
        <p:nvSpPr>
          <p:cNvPr id="54" name="TextBox 53"/>
          <p:cNvSpPr txBox="1"/>
          <p:nvPr/>
        </p:nvSpPr>
        <p:spPr>
          <a:xfrm>
            <a:off x="914400" y="3142456"/>
            <a:ext cx="685800" cy="369322"/>
          </a:xfrm>
          <a:prstGeom prst="rect">
            <a:avLst/>
          </a:prstGeom>
          <a:solidFill>
            <a:schemeClr val="bg1">
              <a:alpha val="70000"/>
            </a:schemeClr>
          </a:solidFill>
        </p:spPr>
        <p:txBody>
          <a:bodyPr lIns="91430" tIns="45715" rIns="91430" bIns="45715">
            <a:spAutoFit/>
          </a:bodyPr>
          <a:lstStyle/>
          <a:p>
            <a:pPr>
              <a:defRPr/>
            </a:pPr>
            <a:r>
              <a:rPr lang="en-US" b="1" dirty="0">
                <a:solidFill>
                  <a:srgbClr val="005A9E"/>
                </a:solidFill>
                <a:latin typeface="+mn-lt"/>
              </a:rPr>
              <a:t>USB</a:t>
            </a:r>
          </a:p>
        </p:txBody>
      </p:sp>
      <p:sp>
        <p:nvSpPr>
          <p:cNvPr id="55" name="TextBox 54"/>
          <p:cNvSpPr txBox="1"/>
          <p:nvPr/>
        </p:nvSpPr>
        <p:spPr>
          <a:xfrm>
            <a:off x="7924800" y="3142456"/>
            <a:ext cx="685800" cy="369322"/>
          </a:xfrm>
          <a:prstGeom prst="rect">
            <a:avLst/>
          </a:prstGeom>
          <a:solidFill>
            <a:schemeClr val="bg1">
              <a:alpha val="70000"/>
            </a:schemeClr>
          </a:solidFill>
        </p:spPr>
        <p:txBody>
          <a:bodyPr lIns="91430" tIns="45715" rIns="91430" bIns="45715">
            <a:spAutoFit/>
          </a:bodyPr>
          <a:lstStyle/>
          <a:p>
            <a:pPr>
              <a:defRPr/>
            </a:pPr>
            <a:r>
              <a:rPr lang="en-US" b="1" dirty="0">
                <a:solidFill>
                  <a:srgbClr val="005A9E"/>
                </a:solidFill>
                <a:latin typeface="+mn-lt"/>
              </a:rPr>
              <a:t>USB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10" presetClass="exit" presetSubtype="0" fill="hold" nodeType="afterEffect">
                                  <p:stCondLst>
                                    <p:cond delay="0"/>
                                  </p:stCondLst>
                                  <p:childTnLst>
                                    <p:animEffect transition="out" filter="fade">
                                      <p:cBhvr>
                                        <p:cTn id="18" dur="2000"/>
                                        <p:tgtEl>
                                          <p:spTgt spid="47"/>
                                        </p:tgtEl>
                                      </p:cBhvr>
                                    </p:animEffect>
                                    <p:set>
                                      <p:cBhvr>
                                        <p:cTn id="19" dur="1" fill="hold">
                                          <p:stCondLst>
                                            <p:cond delay="1999"/>
                                          </p:stCondLst>
                                        </p:cTn>
                                        <p:tgtEl>
                                          <p:spTgt spid="47"/>
                                        </p:tgtEl>
                                        <p:attrNameLst>
                                          <p:attrName>style.visibility</p:attrName>
                                        </p:attrNameLst>
                                      </p:cBhvr>
                                      <p:to>
                                        <p:strVal val="hidden"/>
                                      </p:to>
                                    </p:se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par>
                          <p:cTn id="23" fill="hold">
                            <p:stCondLst>
                              <p:cond delay="3000"/>
                            </p:stCondLst>
                            <p:childTnLst>
                              <p:par>
                                <p:cTn id="24" presetID="10" presetClass="exit" presetSubtype="0" fill="hold" nodeType="afterEffect">
                                  <p:stCondLst>
                                    <p:cond delay="0"/>
                                  </p:stCondLst>
                                  <p:childTnLst>
                                    <p:animEffect transition="out" filter="fade">
                                      <p:cBhvr>
                                        <p:cTn id="25" dur="2000"/>
                                        <p:tgtEl>
                                          <p:spTgt spid="49"/>
                                        </p:tgtEl>
                                      </p:cBhvr>
                                    </p:animEffect>
                                    <p:set>
                                      <p:cBhvr>
                                        <p:cTn id="26" dur="1" fill="hold">
                                          <p:stCondLst>
                                            <p:cond delay="1999"/>
                                          </p:stCondLst>
                                        </p:cTn>
                                        <p:tgtEl>
                                          <p:spTgt spid="49"/>
                                        </p:tgtEl>
                                        <p:attrNameLst>
                                          <p:attrName>style.visibility</p:attrName>
                                        </p:attrNameLst>
                                      </p:cBhvr>
                                      <p:to>
                                        <p:strVal val="hidden"/>
                                      </p:to>
                                    </p:set>
                                  </p:childTnLst>
                                </p:cTn>
                              </p:par>
                            </p:childTnLst>
                          </p:cTn>
                        </p:par>
                        <p:par>
                          <p:cTn id="27" fill="hold">
                            <p:stCondLst>
                              <p:cond delay="5000"/>
                            </p:stCondLst>
                            <p:childTnLst>
                              <p:par>
                                <p:cTn id="28" presetID="1"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par>
                          <p:cTn id="30" fill="hold">
                            <p:stCondLst>
                              <p:cond delay="5000"/>
                            </p:stCondLst>
                            <p:childTnLst>
                              <p:par>
                                <p:cTn id="31" presetID="23" presetClass="entr" presetSubtype="16" fill="hold" nodeType="afterEffect">
                                  <p:stCondLst>
                                    <p:cond delay="5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2000"/>
                                        <p:tgtEl>
                                          <p:spTgt spid="3"/>
                                        </p:tgtEl>
                                      </p:cBhvr>
                                    </p:animEffect>
                                  </p:childTnLst>
                                </p:cTn>
                              </p:par>
                            </p:childTnLst>
                          </p:cTn>
                        </p:par>
                        <p:par>
                          <p:cTn id="39" fill="hold">
                            <p:stCondLst>
                              <p:cond delay="8000"/>
                            </p:stCondLst>
                            <p:childTnLst>
                              <p:par>
                                <p:cTn id="40" presetID="2" presetClass="entr" presetSubtype="3"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0-#ppt_h/2"/>
                                          </p:val>
                                        </p:tav>
                                        <p:tav tm="100000">
                                          <p:val>
                                            <p:strVal val="#ppt_y"/>
                                          </p:val>
                                        </p:tav>
                                      </p:tavLst>
                                    </p:anim>
                                  </p:childTnLst>
                                </p:cTn>
                              </p:par>
                            </p:childTnLst>
                          </p:cTn>
                        </p:par>
                        <p:par>
                          <p:cTn id="44" fill="hold">
                            <p:stCondLst>
                              <p:cond delay="8500"/>
                            </p:stCondLst>
                            <p:childTnLst>
                              <p:par>
                                <p:cTn id="45" presetID="10"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p:cNvPicPr>
          <p:nvPr/>
        </p:nvPicPr>
        <p:blipFill>
          <a:blip r:embed="rId2" cstate="screen"/>
          <a:srcRect/>
          <a:stretch>
            <a:fillRect/>
          </a:stretch>
        </p:blipFill>
        <p:spPr bwMode="auto">
          <a:xfrm>
            <a:off x="2559050" y="1438276"/>
            <a:ext cx="1860550" cy="630238"/>
          </a:xfrm>
          <a:prstGeom prst="rect">
            <a:avLst/>
          </a:prstGeom>
          <a:noFill/>
          <a:ln w="9525">
            <a:noFill/>
            <a:miter lim="800000"/>
            <a:headEnd/>
            <a:tailEnd/>
          </a:ln>
        </p:spPr>
      </p:pic>
      <p:pic>
        <p:nvPicPr>
          <p:cNvPr id="5" name="Picture 5"/>
          <p:cNvPicPr>
            <a:picLocks noChangeAspect="1" noChangeArrowheads="1"/>
          </p:cNvPicPr>
          <p:nvPr/>
        </p:nvPicPr>
        <p:blipFill>
          <a:blip r:embed="rId3" cstate="screen"/>
          <a:srcRect r="2862"/>
          <a:stretch>
            <a:fillRect/>
          </a:stretch>
        </p:blipFill>
        <p:spPr bwMode="auto">
          <a:xfrm>
            <a:off x="325438" y="1544638"/>
            <a:ext cx="969962" cy="969962"/>
          </a:xfrm>
          <a:prstGeom prst="rect">
            <a:avLst/>
          </a:prstGeom>
          <a:noFill/>
          <a:ln w="9525">
            <a:noFill/>
            <a:miter lim="800000"/>
            <a:headEnd/>
            <a:tailEnd/>
          </a:ln>
        </p:spPr>
      </p:pic>
      <p:pic>
        <p:nvPicPr>
          <p:cNvPr id="6" name="Picture 7"/>
          <p:cNvPicPr>
            <a:picLocks noChangeAspect="1" noChangeArrowheads="1"/>
          </p:cNvPicPr>
          <p:nvPr/>
        </p:nvPicPr>
        <p:blipFill>
          <a:blip r:embed="rId4" cstate="screen"/>
          <a:srcRect r="9957"/>
          <a:stretch>
            <a:fillRect/>
          </a:stretch>
        </p:blipFill>
        <p:spPr bwMode="auto">
          <a:xfrm>
            <a:off x="1371600" y="1447800"/>
            <a:ext cx="990600" cy="1095375"/>
          </a:xfrm>
          <a:prstGeom prst="rect">
            <a:avLst/>
          </a:prstGeom>
          <a:noFill/>
          <a:ln w="9525">
            <a:noFill/>
            <a:miter lim="800000"/>
            <a:headEnd/>
            <a:tailEnd/>
          </a:ln>
        </p:spPr>
      </p:pic>
      <p:pic>
        <p:nvPicPr>
          <p:cNvPr id="7" name="Picture 10"/>
          <p:cNvPicPr>
            <a:picLocks noChangeAspect="1" noChangeArrowheads="1"/>
          </p:cNvPicPr>
          <p:nvPr/>
        </p:nvPicPr>
        <p:blipFill>
          <a:blip r:embed="rId5" cstate="screen"/>
          <a:srcRect r="7054"/>
          <a:stretch>
            <a:fillRect/>
          </a:stretch>
        </p:blipFill>
        <p:spPr bwMode="auto">
          <a:xfrm>
            <a:off x="1371600" y="2514600"/>
            <a:ext cx="1066800" cy="912813"/>
          </a:xfrm>
          <a:prstGeom prst="rect">
            <a:avLst/>
          </a:prstGeom>
          <a:noFill/>
          <a:ln w="9525">
            <a:noFill/>
            <a:miter lim="800000"/>
            <a:headEnd/>
            <a:tailEnd/>
          </a:ln>
        </p:spPr>
      </p:pic>
      <p:grpSp>
        <p:nvGrpSpPr>
          <p:cNvPr id="48" name="Group 47"/>
          <p:cNvGrpSpPr/>
          <p:nvPr/>
        </p:nvGrpSpPr>
        <p:grpSpPr>
          <a:xfrm>
            <a:off x="2438400" y="2392363"/>
            <a:ext cx="2743200" cy="1036637"/>
            <a:chOff x="2438400" y="2392363"/>
            <a:chExt cx="2743200" cy="1036637"/>
          </a:xfrm>
        </p:grpSpPr>
        <p:pic>
          <p:nvPicPr>
            <p:cNvPr id="9" name="Picture 15"/>
            <p:cNvPicPr>
              <a:picLocks noChangeAspect="1" noChangeArrowheads="1"/>
            </p:cNvPicPr>
            <p:nvPr/>
          </p:nvPicPr>
          <p:blipFill>
            <a:blip r:embed="rId6" cstate="screen"/>
            <a:srcRect r="3399"/>
            <a:stretch>
              <a:fillRect/>
            </a:stretch>
          </p:blipFill>
          <p:spPr bwMode="auto">
            <a:xfrm>
              <a:off x="3016105" y="2731264"/>
              <a:ext cx="2165495" cy="617995"/>
            </a:xfrm>
            <a:prstGeom prst="rect">
              <a:avLst/>
            </a:prstGeom>
            <a:noFill/>
            <a:ln w="9525">
              <a:noFill/>
              <a:miter lim="800000"/>
              <a:headEnd/>
              <a:tailEnd/>
            </a:ln>
          </p:spPr>
        </p:pic>
        <p:pic>
          <p:nvPicPr>
            <p:cNvPr id="10" name="Picture 12"/>
            <p:cNvPicPr>
              <a:picLocks noChangeAspect="1" noChangeArrowheads="1"/>
            </p:cNvPicPr>
            <p:nvPr/>
          </p:nvPicPr>
          <p:blipFill>
            <a:blip r:embed="rId7" cstate="screen"/>
            <a:srcRect/>
            <a:stretch>
              <a:fillRect/>
            </a:stretch>
          </p:blipFill>
          <p:spPr bwMode="auto">
            <a:xfrm>
              <a:off x="2438400" y="2392363"/>
              <a:ext cx="869027" cy="1036637"/>
            </a:xfrm>
            <a:prstGeom prst="rect">
              <a:avLst/>
            </a:prstGeom>
            <a:noFill/>
            <a:ln w="9525">
              <a:noFill/>
              <a:miter lim="800000"/>
              <a:headEnd/>
              <a:tailEnd/>
            </a:ln>
          </p:spPr>
        </p:pic>
      </p:grpSp>
      <p:pic>
        <p:nvPicPr>
          <p:cNvPr id="11" name="Picture 20"/>
          <p:cNvPicPr>
            <a:picLocks noChangeAspect="1" noChangeArrowheads="1"/>
          </p:cNvPicPr>
          <p:nvPr/>
        </p:nvPicPr>
        <p:blipFill>
          <a:blip r:embed="rId8" cstate="print"/>
          <a:srcRect l="17225" t="11484" r="13875" b="13875"/>
          <a:stretch>
            <a:fillRect/>
          </a:stretch>
        </p:blipFill>
        <p:spPr bwMode="auto">
          <a:xfrm>
            <a:off x="7467600" y="3873500"/>
            <a:ext cx="1295400" cy="1403350"/>
          </a:xfrm>
          <a:prstGeom prst="rect">
            <a:avLst/>
          </a:prstGeom>
          <a:noFill/>
          <a:ln w="9525">
            <a:noFill/>
            <a:miter lim="800000"/>
            <a:headEnd/>
            <a:tailEnd/>
          </a:ln>
        </p:spPr>
      </p:pic>
      <p:pic>
        <p:nvPicPr>
          <p:cNvPr id="12" name="Picture 21"/>
          <p:cNvPicPr>
            <a:picLocks noChangeAspect="1" noChangeArrowheads="1"/>
          </p:cNvPicPr>
          <p:nvPr/>
        </p:nvPicPr>
        <p:blipFill>
          <a:blip r:embed="rId9" cstate="screen"/>
          <a:srcRect/>
          <a:stretch>
            <a:fillRect/>
          </a:stretch>
        </p:blipFill>
        <p:spPr bwMode="auto">
          <a:xfrm>
            <a:off x="396875" y="3830639"/>
            <a:ext cx="1327150" cy="525462"/>
          </a:xfrm>
          <a:prstGeom prst="rect">
            <a:avLst/>
          </a:prstGeom>
          <a:noFill/>
          <a:ln w="9525">
            <a:noFill/>
            <a:miter lim="800000"/>
            <a:headEnd/>
            <a:tailEnd/>
          </a:ln>
        </p:spPr>
      </p:pic>
      <p:pic>
        <p:nvPicPr>
          <p:cNvPr id="13" name="Picture 23"/>
          <p:cNvPicPr>
            <a:picLocks noChangeAspect="1" noChangeArrowheads="1"/>
          </p:cNvPicPr>
          <p:nvPr/>
        </p:nvPicPr>
        <p:blipFill>
          <a:blip r:embed="rId10" cstate="screen"/>
          <a:srcRect l="-5876"/>
          <a:stretch>
            <a:fillRect/>
          </a:stretch>
        </p:blipFill>
        <p:spPr bwMode="auto">
          <a:xfrm>
            <a:off x="3505200" y="4138612"/>
            <a:ext cx="1371600" cy="1347788"/>
          </a:xfrm>
          <a:prstGeom prst="rect">
            <a:avLst/>
          </a:prstGeom>
          <a:noFill/>
          <a:ln w="9525">
            <a:noFill/>
            <a:miter lim="800000"/>
            <a:headEnd/>
            <a:tailEnd/>
          </a:ln>
        </p:spPr>
      </p:pic>
      <p:pic>
        <p:nvPicPr>
          <p:cNvPr id="14" name="Picture 25"/>
          <p:cNvPicPr>
            <a:picLocks noChangeAspect="1" noChangeArrowheads="1"/>
          </p:cNvPicPr>
          <p:nvPr/>
        </p:nvPicPr>
        <p:blipFill>
          <a:blip r:embed="rId11" cstate="screen"/>
          <a:srcRect r="5378"/>
          <a:stretch>
            <a:fillRect/>
          </a:stretch>
        </p:blipFill>
        <p:spPr bwMode="auto">
          <a:xfrm>
            <a:off x="396875" y="4722813"/>
            <a:ext cx="1508125" cy="458787"/>
          </a:xfrm>
          <a:prstGeom prst="rect">
            <a:avLst/>
          </a:prstGeom>
          <a:noFill/>
          <a:ln w="9525">
            <a:noFill/>
            <a:miter lim="800000"/>
            <a:headEnd/>
            <a:tailEnd/>
          </a:ln>
        </p:spPr>
      </p:pic>
      <p:pic>
        <p:nvPicPr>
          <p:cNvPr id="15" name="Picture 26"/>
          <p:cNvPicPr>
            <a:picLocks noChangeAspect="1" noChangeArrowheads="1"/>
          </p:cNvPicPr>
          <p:nvPr/>
        </p:nvPicPr>
        <p:blipFill>
          <a:blip r:embed="rId12" cstate="screen"/>
          <a:srcRect/>
          <a:stretch>
            <a:fillRect/>
          </a:stretch>
        </p:blipFill>
        <p:spPr bwMode="auto">
          <a:xfrm>
            <a:off x="1981200" y="5715000"/>
            <a:ext cx="1431925" cy="471488"/>
          </a:xfrm>
          <a:prstGeom prst="rect">
            <a:avLst/>
          </a:prstGeom>
          <a:noFill/>
          <a:ln w="9525">
            <a:noFill/>
            <a:miter lim="800000"/>
            <a:headEnd/>
            <a:tailEnd/>
          </a:ln>
        </p:spPr>
      </p:pic>
      <p:pic>
        <p:nvPicPr>
          <p:cNvPr id="16" name="Picture 27"/>
          <p:cNvPicPr>
            <a:picLocks noChangeAspect="1" noChangeArrowheads="1"/>
          </p:cNvPicPr>
          <p:nvPr/>
        </p:nvPicPr>
        <p:blipFill>
          <a:blip r:embed="rId13" cstate="screen"/>
          <a:srcRect/>
          <a:stretch>
            <a:fillRect/>
          </a:stretch>
        </p:blipFill>
        <p:spPr bwMode="auto">
          <a:xfrm>
            <a:off x="3505200" y="5638800"/>
            <a:ext cx="1050925" cy="560388"/>
          </a:xfrm>
          <a:prstGeom prst="rect">
            <a:avLst/>
          </a:prstGeom>
          <a:noFill/>
          <a:ln w="9525">
            <a:noFill/>
            <a:miter lim="800000"/>
            <a:headEnd/>
            <a:tailEnd/>
          </a:ln>
        </p:spPr>
      </p:pic>
      <p:pic>
        <p:nvPicPr>
          <p:cNvPr id="17" name="Picture 28"/>
          <p:cNvPicPr>
            <a:picLocks noChangeAspect="1" noChangeArrowheads="1"/>
          </p:cNvPicPr>
          <p:nvPr/>
        </p:nvPicPr>
        <p:blipFill>
          <a:blip r:embed="rId14"/>
          <a:srcRect/>
          <a:stretch>
            <a:fillRect/>
          </a:stretch>
        </p:blipFill>
        <p:spPr bwMode="auto">
          <a:xfrm>
            <a:off x="4373564" y="3627439"/>
            <a:ext cx="9525" cy="9525"/>
          </a:xfrm>
          <a:prstGeom prst="rect">
            <a:avLst/>
          </a:prstGeom>
          <a:noFill/>
          <a:ln w="9525">
            <a:noFill/>
            <a:miter lim="800000"/>
            <a:headEnd/>
            <a:tailEnd/>
          </a:ln>
        </p:spPr>
      </p:pic>
      <p:pic>
        <p:nvPicPr>
          <p:cNvPr id="18" name="Picture 29"/>
          <p:cNvPicPr>
            <a:picLocks noChangeAspect="1" noChangeArrowheads="1"/>
          </p:cNvPicPr>
          <p:nvPr/>
        </p:nvPicPr>
        <p:blipFill>
          <a:blip r:embed="rId14"/>
          <a:srcRect/>
          <a:stretch>
            <a:fillRect/>
          </a:stretch>
        </p:blipFill>
        <p:spPr bwMode="auto">
          <a:xfrm>
            <a:off x="4373564" y="3627439"/>
            <a:ext cx="9525" cy="9525"/>
          </a:xfrm>
          <a:prstGeom prst="rect">
            <a:avLst/>
          </a:prstGeom>
          <a:noFill/>
          <a:ln w="9525">
            <a:noFill/>
            <a:miter lim="800000"/>
            <a:headEnd/>
            <a:tailEnd/>
          </a:ln>
        </p:spPr>
      </p:pic>
      <p:pic>
        <p:nvPicPr>
          <p:cNvPr id="19" name="Picture 30"/>
          <p:cNvPicPr>
            <a:picLocks noChangeAspect="1" noChangeArrowheads="1"/>
          </p:cNvPicPr>
          <p:nvPr/>
        </p:nvPicPr>
        <p:blipFill>
          <a:blip r:embed="rId14"/>
          <a:srcRect/>
          <a:stretch>
            <a:fillRect/>
          </a:stretch>
        </p:blipFill>
        <p:spPr bwMode="auto">
          <a:xfrm>
            <a:off x="4373564" y="3627439"/>
            <a:ext cx="9525" cy="9525"/>
          </a:xfrm>
          <a:prstGeom prst="rect">
            <a:avLst/>
          </a:prstGeom>
          <a:noFill/>
          <a:ln w="9525">
            <a:noFill/>
            <a:miter lim="800000"/>
            <a:headEnd/>
            <a:tailEnd/>
          </a:ln>
        </p:spPr>
      </p:pic>
      <p:pic>
        <p:nvPicPr>
          <p:cNvPr id="20" name="Picture 33"/>
          <p:cNvPicPr>
            <a:picLocks noChangeAspect="1" noChangeArrowheads="1"/>
          </p:cNvPicPr>
          <p:nvPr/>
        </p:nvPicPr>
        <p:blipFill>
          <a:blip r:embed="rId15" cstate="screen"/>
          <a:srcRect/>
          <a:stretch>
            <a:fillRect/>
          </a:stretch>
        </p:blipFill>
        <p:spPr bwMode="auto">
          <a:xfrm>
            <a:off x="3200400" y="2133600"/>
            <a:ext cx="1828800" cy="476250"/>
          </a:xfrm>
          <a:prstGeom prst="rect">
            <a:avLst/>
          </a:prstGeom>
          <a:noFill/>
          <a:ln w="9525">
            <a:noFill/>
            <a:miter lim="800000"/>
            <a:headEnd/>
            <a:tailEnd/>
          </a:ln>
        </p:spPr>
      </p:pic>
      <p:pic>
        <p:nvPicPr>
          <p:cNvPr id="21" name="Picture 1"/>
          <p:cNvPicPr>
            <a:picLocks noChangeAspect="1" noChangeArrowheads="1"/>
          </p:cNvPicPr>
          <p:nvPr/>
        </p:nvPicPr>
        <p:blipFill>
          <a:blip r:embed="rId16" cstate="screen"/>
          <a:srcRect/>
          <a:stretch>
            <a:fillRect/>
          </a:stretch>
        </p:blipFill>
        <p:spPr bwMode="auto">
          <a:xfrm>
            <a:off x="4876800" y="1524000"/>
            <a:ext cx="1981200" cy="685800"/>
          </a:xfrm>
          <a:prstGeom prst="rect">
            <a:avLst/>
          </a:prstGeom>
          <a:noFill/>
          <a:ln w="9525">
            <a:noFill/>
            <a:miter lim="800000"/>
            <a:headEnd/>
            <a:tailEnd/>
          </a:ln>
        </p:spPr>
      </p:pic>
      <p:pic>
        <p:nvPicPr>
          <p:cNvPr id="22" name="Picture 2"/>
          <p:cNvPicPr>
            <a:picLocks noChangeAspect="1" noChangeArrowheads="1"/>
          </p:cNvPicPr>
          <p:nvPr/>
        </p:nvPicPr>
        <p:blipFill>
          <a:blip r:embed="rId17" cstate="screen"/>
          <a:srcRect/>
          <a:stretch>
            <a:fillRect/>
          </a:stretch>
        </p:blipFill>
        <p:spPr bwMode="auto">
          <a:xfrm>
            <a:off x="1981200" y="3384550"/>
            <a:ext cx="2514600" cy="655200"/>
          </a:xfrm>
          <a:prstGeom prst="rect">
            <a:avLst/>
          </a:prstGeom>
          <a:noFill/>
          <a:ln w="9525">
            <a:noFill/>
            <a:miter lim="800000"/>
            <a:headEnd/>
            <a:tailEnd/>
          </a:ln>
        </p:spPr>
      </p:pic>
      <p:pic>
        <p:nvPicPr>
          <p:cNvPr id="23" name="Picture 3"/>
          <p:cNvPicPr>
            <a:picLocks noChangeAspect="1" noChangeArrowheads="1"/>
          </p:cNvPicPr>
          <p:nvPr/>
        </p:nvPicPr>
        <p:blipFill>
          <a:blip r:embed="rId18" cstate="screen"/>
          <a:srcRect/>
          <a:stretch>
            <a:fillRect/>
          </a:stretch>
        </p:blipFill>
        <p:spPr bwMode="auto">
          <a:xfrm>
            <a:off x="6705600" y="5410200"/>
            <a:ext cx="1998663" cy="835025"/>
          </a:xfrm>
          <a:prstGeom prst="rect">
            <a:avLst/>
          </a:prstGeom>
          <a:noFill/>
          <a:ln w="9525">
            <a:noFill/>
            <a:miter lim="800000"/>
            <a:headEnd/>
            <a:tailEnd/>
          </a:ln>
        </p:spPr>
      </p:pic>
      <p:pic>
        <p:nvPicPr>
          <p:cNvPr id="25" name="Picture 2"/>
          <p:cNvPicPr>
            <a:picLocks noChangeAspect="1" noChangeArrowheads="1"/>
          </p:cNvPicPr>
          <p:nvPr/>
        </p:nvPicPr>
        <p:blipFill>
          <a:blip r:embed="rId19" cstate="screen"/>
          <a:srcRect/>
          <a:stretch>
            <a:fillRect/>
          </a:stretch>
        </p:blipFill>
        <p:spPr bwMode="auto">
          <a:xfrm>
            <a:off x="4648200" y="5638800"/>
            <a:ext cx="1957387" cy="612775"/>
          </a:xfrm>
          <a:prstGeom prst="rect">
            <a:avLst/>
          </a:prstGeom>
          <a:noFill/>
          <a:ln w="9525">
            <a:noFill/>
            <a:miter lim="800000"/>
            <a:headEnd/>
            <a:tailEnd/>
          </a:ln>
        </p:spPr>
      </p:pic>
      <p:sp>
        <p:nvSpPr>
          <p:cNvPr id="29" name="Oval 28"/>
          <p:cNvSpPr/>
          <p:nvPr/>
        </p:nvSpPr>
        <p:spPr>
          <a:xfrm>
            <a:off x="5673726" y="2376489"/>
            <a:ext cx="304800" cy="3127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defTabSz="914305"/>
            <a:endParaRPr lang="en-US" dirty="0">
              <a:solidFill>
                <a:srgbClr val="FFFFFF"/>
              </a:solidFill>
              <a:latin typeface="Arial" pitchFamily="34" charset="0"/>
              <a:cs typeface="Arial" pitchFamily="34" charset="0"/>
            </a:endParaRPr>
          </a:p>
        </p:txBody>
      </p:sp>
      <p:sp>
        <p:nvSpPr>
          <p:cNvPr id="31" name="Oval 30"/>
          <p:cNvSpPr/>
          <p:nvPr/>
        </p:nvSpPr>
        <p:spPr>
          <a:xfrm>
            <a:off x="3132138" y="4094164"/>
            <a:ext cx="303212" cy="3127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defTabSz="914305"/>
            <a:endParaRPr lang="en-US" dirty="0">
              <a:solidFill>
                <a:srgbClr val="FFFFFF"/>
              </a:solidFill>
              <a:latin typeface="Arial" pitchFamily="34" charset="0"/>
              <a:cs typeface="Arial" pitchFamily="34" charset="0"/>
            </a:endParaRPr>
          </a:p>
        </p:txBody>
      </p:sp>
      <p:sp>
        <p:nvSpPr>
          <p:cNvPr id="32" name="Oval 31"/>
          <p:cNvSpPr/>
          <p:nvPr/>
        </p:nvSpPr>
        <p:spPr>
          <a:xfrm>
            <a:off x="1871663" y="4367214"/>
            <a:ext cx="303212" cy="312737"/>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defTabSz="914305"/>
            <a:endParaRPr lang="en-US" dirty="0">
              <a:solidFill>
                <a:srgbClr val="FFFFFF"/>
              </a:solidFill>
              <a:latin typeface="Arial" pitchFamily="34" charset="0"/>
              <a:cs typeface="Arial" pitchFamily="34" charset="0"/>
            </a:endParaRPr>
          </a:p>
        </p:txBody>
      </p:sp>
      <p:pic>
        <p:nvPicPr>
          <p:cNvPr id="33" name="Picture 84"/>
          <p:cNvPicPr>
            <a:picLocks noChangeAspect="1" noChangeArrowheads="1"/>
          </p:cNvPicPr>
          <p:nvPr/>
        </p:nvPicPr>
        <p:blipFill>
          <a:blip r:embed="rId20" cstate="screen"/>
          <a:srcRect/>
          <a:stretch>
            <a:fillRect/>
          </a:stretch>
        </p:blipFill>
        <p:spPr bwMode="auto">
          <a:xfrm>
            <a:off x="5562600" y="2438400"/>
            <a:ext cx="1624013" cy="749300"/>
          </a:xfrm>
          <a:prstGeom prst="rect">
            <a:avLst/>
          </a:prstGeom>
          <a:noFill/>
        </p:spPr>
      </p:pic>
      <p:sp>
        <p:nvSpPr>
          <p:cNvPr id="35" name="Title 34"/>
          <p:cNvSpPr>
            <a:spLocks noGrp="1"/>
          </p:cNvSpPr>
          <p:nvPr>
            <p:ph type="title"/>
          </p:nvPr>
        </p:nvSpPr>
        <p:spPr/>
        <p:txBody>
          <a:bodyPr>
            <a:normAutofit/>
          </a:bodyPr>
          <a:lstStyle/>
          <a:p>
            <a:pPr lvl="0"/>
            <a:r>
              <a:rPr lang="es-AR" dirty="0"/>
              <a:t>Algunos de nuestros </a:t>
            </a:r>
            <a:r>
              <a:rPr lang="es-AR" dirty="0" smtClean="0"/>
              <a:t>clientes</a:t>
            </a:r>
            <a:endParaRPr lang="en-US" dirty="0"/>
          </a:p>
        </p:txBody>
      </p:sp>
      <p:sp>
        <p:nvSpPr>
          <p:cNvPr id="37" name="Oval 36"/>
          <p:cNvSpPr/>
          <p:nvPr/>
        </p:nvSpPr>
        <p:spPr>
          <a:xfrm>
            <a:off x="5257800" y="2590800"/>
            <a:ext cx="303213" cy="314325"/>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defTabSz="914305"/>
            <a:endParaRPr lang="en-US" dirty="0">
              <a:solidFill>
                <a:srgbClr val="FFFFFF"/>
              </a:solidFill>
              <a:latin typeface="Arial" pitchFamily="34" charset="0"/>
              <a:cs typeface="Arial" pitchFamily="34" charset="0"/>
            </a:endParaRPr>
          </a:p>
        </p:txBody>
      </p:sp>
      <p:pic>
        <p:nvPicPr>
          <p:cNvPr id="38" name="Picture 37" descr="abw.jpg"/>
          <p:cNvPicPr>
            <a:picLocks noChangeAspect="1"/>
          </p:cNvPicPr>
          <p:nvPr/>
        </p:nvPicPr>
        <p:blipFill>
          <a:blip r:embed="rId21" cstate="print"/>
          <a:srcRect/>
          <a:stretch>
            <a:fillRect/>
          </a:stretch>
        </p:blipFill>
        <p:spPr>
          <a:xfrm>
            <a:off x="7239000" y="1524000"/>
            <a:ext cx="1435800" cy="838200"/>
          </a:xfrm>
          <a:prstGeom prst="rect">
            <a:avLst/>
          </a:prstGeom>
        </p:spPr>
      </p:pic>
      <p:pic>
        <p:nvPicPr>
          <p:cNvPr id="39" name="Picture 38" descr="aruba-airlines.jpg"/>
          <p:cNvPicPr>
            <a:picLocks noChangeAspect="1"/>
          </p:cNvPicPr>
          <p:nvPr/>
        </p:nvPicPr>
        <p:blipFill>
          <a:blip r:embed="rId22" cstate="print"/>
          <a:srcRect r="-195"/>
          <a:stretch>
            <a:fillRect/>
          </a:stretch>
        </p:blipFill>
        <p:spPr>
          <a:xfrm>
            <a:off x="1981200" y="4800600"/>
            <a:ext cx="1590600" cy="838200"/>
          </a:xfrm>
          <a:prstGeom prst="rect">
            <a:avLst/>
          </a:prstGeom>
        </p:spPr>
      </p:pic>
      <p:pic>
        <p:nvPicPr>
          <p:cNvPr id="40" name="Picture 39" descr="baier.jpg"/>
          <p:cNvPicPr>
            <a:picLocks noChangeAspect="1"/>
          </p:cNvPicPr>
          <p:nvPr/>
        </p:nvPicPr>
        <p:blipFill>
          <a:blip r:embed="rId23" cstate="print"/>
          <a:srcRect/>
          <a:stretch>
            <a:fillRect/>
          </a:stretch>
        </p:blipFill>
        <p:spPr>
          <a:xfrm>
            <a:off x="1981200" y="4038600"/>
            <a:ext cx="1524000" cy="762000"/>
          </a:xfrm>
          <a:prstGeom prst="rect">
            <a:avLst/>
          </a:prstGeom>
        </p:spPr>
      </p:pic>
      <p:pic>
        <p:nvPicPr>
          <p:cNvPr id="41" name="Picture 40" descr="black-and-yellow.jpg"/>
          <p:cNvPicPr>
            <a:picLocks noChangeAspect="1"/>
          </p:cNvPicPr>
          <p:nvPr/>
        </p:nvPicPr>
        <p:blipFill>
          <a:blip r:embed="rId24" cstate="print"/>
          <a:stretch>
            <a:fillRect/>
          </a:stretch>
        </p:blipFill>
        <p:spPr>
          <a:xfrm>
            <a:off x="304800" y="2514600"/>
            <a:ext cx="1066800" cy="1066800"/>
          </a:xfrm>
          <a:prstGeom prst="rect">
            <a:avLst/>
          </a:prstGeom>
        </p:spPr>
      </p:pic>
      <p:pic>
        <p:nvPicPr>
          <p:cNvPr id="42" name="Picture 41" descr="bluechips-microhouse.jpg"/>
          <p:cNvPicPr>
            <a:picLocks noChangeAspect="1"/>
          </p:cNvPicPr>
          <p:nvPr/>
        </p:nvPicPr>
        <p:blipFill>
          <a:blip r:embed="rId25" cstate="print"/>
          <a:stretch>
            <a:fillRect/>
          </a:stretch>
        </p:blipFill>
        <p:spPr>
          <a:xfrm>
            <a:off x="7543800" y="2527300"/>
            <a:ext cx="1054100" cy="1054100"/>
          </a:xfrm>
          <a:prstGeom prst="rect">
            <a:avLst/>
          </a:prstGeom>
        </p:spPr>
      </p:pic>
      <p:pic>
        <p:nvPicPr>
          <p:cNvPr id="43" name="Picture 42" descr="critical-care.jpg"/>
          <p:cNvPicPr>
            <a:picLocks noChangeAspect="1"/>
          </p:cNvPicPr>
          <p:nvPr/>
        </p:nvPicPr>
        <p:blipFill>
          <a:blip r:embed="rId26" cstate="print"/>
          <a:srcRect/>
          <a:stretch>
            <a:fillRect/>
          </a:stretch>
        </p:blipFill>
        <p:spPr>
          <a:xfrm>
            <a:off x="4572000" y="3581400"/>
            <a:ext cx="1295400" cy="1066800"/>
          </a:xfrm>
          <a:prstGeom prst="rect">
            <a:avLst/>
          </a:prstGeom>
        </p:spPr>
      </p:pic>
      <p:pic>
        <p:nvPicPr>
          <p:cNvPr id="44" name="Picture 43" descr="24-hour-restoration.jpg"/>
          <p:cNvPicPr>
            <a:picLocks noChangeAspect="1"/>
          </p:cNvPicPr>
          <p:nvPr/>
        </p:nvPicPr>
        <p:blipFill>
          <a:blip r:embed="rId27" cstate="print"/>
          <a:srcRect r="-1643"/>
          <a:stretch>
            <a:fillRect/>
          </a:stretch>
        </p:blipFill>
        <p:spPr>
          <a:xfrm>
            <a:off x="380999" y="5178015"/>
            <a:ext cx="1467391" cy="689385"/>
          </a:xfrm>
          <a:prstGeom prst="rect">
            <a:avLst/>
          </a:prstGeom>
        </p:spPr>
      </p:pic>
      <p:pic>
        <p:nvPicPr>
          <p:cNvPr id="45" name="Picture 44" descr="apotheke-am-rothenbaum.jpg"/>
          <p:cNvPicPr>
            <a:picLocks noChangeAspect="1"/>
          </p:cNvPicPr>
          <p:nvPr/>
        </p:nvPicPr>
        <p:blipFill>
          <a:blip r:embed="rId28" cstate="print"/>
          <a:srcRect/>
          <a:stretch>
            <a:fillRect/>
          </a:stretch>
        </p:blipFill>
        <p:spPr>
          <a:xfrm>
            <a:off x="5948400" y="3352800"/>
            <a:ext cx="1443000" cy="838200"/>
          </a:xfrm>
          <a:prstGeom prst="rect">
            <a:avLst/>
          </a:prstGeom>
        </p:spPr>
      </p:pic>
      <p:pic>
        <p:nvPicPr>
          <p:cNvPr id="46" name="Picture 45" descr="dante-valve.jpg"/>
          <p:cNvPicPr>
            <a:picLocks noChangeAspect="1"/>
          </p:cNvPicPr>
          <p:nvPr/>
        </p:nvPicPr>
        <p:blipFill>
          <a:blip r:embed="rId29" cstate="print"/>
          <a:srcRect r="-649"/>
          <a:stretch>
            <a:fillRect/>
          </a:stretch>
        </p:blipFill>
        <p:spPr>
          <a:xfrm>
            <a:off x="5029200" y="4800600"/>
            <a:ext cx="1597800" cy="762000"/>
          </a:xfrm>
          <a:prstGeom prst="rect">
            <a:avLst/>
          </a:prstGeom>
        </p:spPr>
      </p:pic>
      <p:pic>
        <p:nvPicPr>
          <p:cNvPr id="47" name="Picture 46" descr="d-r-mirkam.jpg"/>
          <p:cNvPicPr>
            <a:picLocks noChangeAspect="1"/>
          </p:cNvPicPr>
          <p:nvPr/>
        </p:nvPicPr>
        <p:blipFill>
          <a:blip r:embed="rId30" cstate="print"/>
          <a:srcRect r="-800"/>
          <a:stretch>
            <a:fillRect/>
          </a:stretch>
        </p:blipFill>
        <p:spPr>
          <a:xfrm>
            <a:off x="5791200" y="4191000"/>
            <a:ext cx="16002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to="" calcmode="lin" valueType="num">
                                      <p:cBhvr>
                                        <p:cTn id="23" dur="1" fill="hold"/>
                                        <p:tgtEl>
                                          <p:spTgt spid="48"/>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to="" calcmode="lin" valueType="num">
                                      <p:cBhvr>
                                        <p:cTn id="31" dur="1" fill="hold"/>
                                        <p:tgtEl>
                                          <p:spTgt spid="12"/>
                                        </p:tgtEl>
                                        <p:attrNameLst>
                                          <p:attrName/>
                                        </p:attrNameLst>
                                      </p:cBhvr>
                                    </p:anim>
                                  </p:childTnLst>
                                </p:cTn>
                              </p:par>
                            </p:childTnLst>
                          </p:cTn>
                        </p:par>
                        <p:par>
                          <p:cTn id="32" fill="hold">
                            <p:stCondLst>
                              <p:cond delay="0"/>
                            </p:stCondLst>
                            <p:childTnLst>
                              <p:par>
                                <p:cTn id="33" presetID="24"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to="" calcmode="lin" valueType="num">
                                      <p:cBhvr>
                                        <p:cTn id="35" dur="1" fill="hold"/>
                                        <p:tgtEl>
                                          <p:spTgt spid="13"/>
                                        </p:tgtEl>
                                        <p:attrNameLst>
                                          <p:attrName/>
                                        </p:attrNameLst>
                                      </p:cBhvr>
                                    </p:anim>
                                  </p:childTnLst>
                                </p:cTn>
                              </p:par>
                            </p:childTnLst>
                          </p:cTn>
                        </p:par>
                        <p:par>
                          <p:cTn id="36" fill="hold">
                            <p:stCondLst>
                              <p:cond delay="0"/>
                            </p:stCondLst>
                            <p:childTnLst>
                              <p:par>
                                <p:cTn id="37" presetID="24"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to="" calcmode="lin" valueType="num">
                                      <p:cBhvr>
                                        <p:cTn id="39" dur="1" fill="hold"/>
                                        <p:tgtEl>
                                          <p:spTgt spid="14"/>
                                        </p:tgtEl>
                                        <p:attrNameLst>
                                          <p:attrName/>
                                        </p:attrNameLst>
                                      </p:cBhvr>
                                    </p:anim>
                                  </p:childTnLst>
                                </p:cTn>
                              </p:par>
                            </p:childTnLst>
                          </p:cTn>
                        </p:par>
                        <p:par>
                          <p:cTn id="40" fill="hold">
                            <p:stCondLst>
                              <p:cond delay="0"/>
                            </p:stCondLst>
                            <p:childTnLst>
                              <p:par>
                                <p:cTn id="41" presetID="24"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to="" calcmode="lin" valueType="num">
                                      <p:cBhvr>
                                        <p:cTn id="43" dur="1" fill="hold"/>
                                        <p:tgtEl>
                                          <p:spTgt spid="15"/>
                                        </p:tgtEl>
                                        <p:attrNameLst>
                                          <p:attrName/>
                                        </p:attrNameLst>
                                      </p:cBhvr>
                                    </p:anim>
                                  </p:childTnLst>
                                </p:cTn>
                              </p:par>
                            </p:childTnLst>
                          </p:cTn>
                        </p:par>
                        <p:par>
                          <p:cTn id="44" fill="hold">
                            <p:stCondLst>
                              <p:cond delay="0"/>
                            </p:stCondLst>
                            <p:childTnLst>
                              <p:par>
                                <p:cTn id="45" presetID="24"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to="" calcmode="lin" valueType="num">
                                      <p:cBhvr>
                                        <p:cTn id="47" dur="1" fill="hold"/>
                                        <p:tgtEl>
                                          <p:spTgt spid="16"/>
                                        </p:tgtEl>
                                        <p:attrNameLst>
                                          <p:attrName/>
                                        </p:attrNameLst>
                                      </p:cBhvr>
                                    </p:anim>
                                  </p:childTnLst>
                                </p:cTn>
                              </p:par>
                            </p:childTnLst>
                          </p:cTn>
                        </p:par>
                        <p:par>
                          <p:cTn id="48" fill="hold">
                            <p:stCondLst>
                              <p:cond delay="0"/>
                            </p:stCondLst>
                            <p:childTnLst>
                              <p:par>
                                <p:cTn id="49" presetID="24"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 to="" calcmode="lin" valueType="num">
                                      <p:cBhvr>
                                        <p:cTn id="51" dur="1" fill="hold"/>
                                        <p:tgtEl>
                                          <p:spTgt spid="17"/>
                                        </p:tgtEl>
                                        <p:attrNameLst>
                                          <p:attrName/>
                                        </p:attrNameLst>
                                      </p:cBhvr>
                                    </p:anim>
                                  </p:childTnLst>
                                </p:cTn>
                              </p:par>
                            </p:childTnLst>
                          </p:cTn>
                        </p:par>
                        <p:par>
                          <p:cTn id="52" fill="hold">
                            <p:stCondLst>
                              <p:cond delay="0"/>
                            </p:stCondLst>
                            <p:childTnLst>
                              <p:par>
                                <p:cTn id="53" presetID="24"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to="" calcmode="lin" valueType="num">
                                      <p:cBhvr>
                                        <p:cTn id="55" dur="1" fill="hold"/>
                                        <p:tgtEl>
                                          <p:spTgt spid="18"/>
                                        </p:tgtEl>
                                        <p:attrNameLst>
                                          <p:attrName/>
                                        </p:attrNameLst>
                                      </p:cBhvr>
                                    </p:anim>
                                  </p:childTnLst>
                                </p:cTn>
                              </p:par>
                            </p:childTnLst>
                          </p:cTn>
                        </p:par>
                        <p:par>
                          <p:cTn id="56" fill="hold">
                            <p:stCondLst>
                              <p:cond delay="0"/>
                            </p:stCondLst>
                            <p:childTnLst>
                              <p:par>
                                <p:cTn id="57" presetID="24"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to="" calcmode="lin" valueType="num">
                                      <p:cBhvr>
                                        <p:cTn id="59" dur="1" fill="hold"/>
                                        <p:tgtEl>
                                          <p:spTgt spid="19"/>
                                        </p:tgtEl>
                                        <p:attrNameLst>
                                          <p:attrName/>
                                        </p:attrNameLst>
                                      </p:cBhvr>
                                    </p:anim>
                                  </p:childTnLst>
                                </p:cTn>
                              </p:par>
                            </p:childTnLst>
                          </p:cTn>
                        </p:par>
                        <p:par>
                          <p:cTn id="60" fill="hold">
                            <p:stCondLst>
                              <p:cond delay="0"/>
                            </p:stCondLst>
                            <p:childTnLst>
                              <p:par>
                                <p:cTn id="61" presetID="24"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 to="" calcmode="lin" valueType="num">
                                      <p:cBhvr>
                                        <p:cTn id="63" dur="1" fill="hold"/>
                                        <p:tgtEl>
                                          <p:spTgt spid="20"/>
                                        </p:tgtEl>
                                        <p:attrNameLst>
                                          <p:attrName/>
                                        </p:attrNameLst>
                                      </p:cBhvr>
                                    </p:anim>
                                  </p:childTnLst>
                                </p:cTn>
                              </p:par>
                            </p:childTnLst>
                          </p:cTn>
                        </p:par>
                        <p:par>
                          <p:cTn id="64" fill="hold">
                            <p:stCondLst>
                              <p:cond delay="0"/>
                            </p:stCondLst>
                            <p:childTnLst>
                              <p:par>
                                <p:cTn id="65" presetID="24"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to="" calcmode="lin" valueType="num">
                                      <p:cBhvr>
                                        <p:cTn id="67" dur="1" fill="hold"/>
                                        <p:tgtEl>
                                          <p:spTgt spid="21"/>
                                        </p:tgtEl>
                                        <p:attrNameLst>
                                          <p:attrName/>
                                        </p:attrNameLst>
                                      </p:cBhvr>
                                    </p:anim>
                                  </p:childTnLst>
                                </p:cTn>
                              </p:par>
                            </p:childTnLst>
                          </p:cTn>
                        </p:par>
                        <p:par>
                          <p:cTn id="68" fill="hold">
                            <p:stCondLst>
                              <p:cond delay="0"/>
                            </p:stCondLst>
                            <p:childTnLst>
                              <p:par>
                                <p:cTn id="69" presetID="24"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 to="" calcmode="lin" valueType="num">
                                      <p:cBhvr>
                                        <p:cTn id="71" dur="1" fill="hold"/>
                                        <p:tgtEl>
                                          <p:spTgt spid="22"/>
                                        </p:tgtEl>
                                        <p:attrNameLst>
                                          <p:attrName/>
                                        </p:attrNameLst>
                                      </p:cBhvr>
                                    </p:anim>
                                  </p:childTnLst>
                                </p:cTn>
                              </p:par>
                            </p:childTnLst>
                          </p:cTn>
                        </p:par>
                        <p:par>
                          <p:cTn id="72" fill="hold">
                            <p:stCondLst>
                              <p:cond delay="0"/>
                            </p:stCondLst>
                            <p:childTnLst>
                              <p:par>
                                <p:cTn id="73" presetID="24"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 to="" calcmode="lin" valueType="num">
                                      <p:cBhvr>
                                        <p:cTn id="75" dur="1" fill="hold"/>
                                        <p:tgtEl>
                                          <p:spTgt spid="23"/>
                                        </p:tgtEl>
                                        <p:attrNameLst>
                                          <p:attrName/>
                                        </p:attrNameLst>
                                      </p:cBhvr>
                                    </p:anim>
                                  </p:childTnLst>
                                </p:cTn>
                              </p:par>
                            </p:childTnLst>
                          </p:cTn>
                        </p:par>
                        <p:par>
                          <p:cTn id="76" fill="hold">
                            <p:stCondLst>
                              <p:cond delay="0"/>
                            </p:stCondLst>
                            <p:childTnLst>
                              <p:par>
                                <p:cTn id="77" presetID="24"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 to="" calcmode="lin" valueType="num">
                                      <p:cBhvr>
                                        <p:cTn id="79" dur="1" fill="hold"/>
                                        <p:tgtEl>
                                          <p:spTgt spid="25"/>
                                        </p:tgtEl>
                                        <p:attrNameLst>
                                          <p:attrName/>
                                        </p:attrNameLst>
                                      </p:cBhvr>
                                    </p:anim>
                                  </p:childTnLst>
                                </p:cTn>
                              </p:par>
                            </p:childTnLst>
                          </p:cTn>
                        </p:par>
                        <p:par>
                          <p:cTn id="80" fill="hold">
                            <p:stCondLst>
                              <p:cond delay="0"/>
                            </p:stCondLst>
                            <p:childTnLst>
                              <p:par>
                                <p:cTn id="81" presetID="24"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to="" calcmode="lin" valueType="num">
                                      <p:cBhvr>
                                        <p:cTn id="83" dur="1" fill="hold"/>
                                        <p:tgtEl>
                                          <p:spTgt spid="29"/>
                                        </p:tgtEl>
                                        <p:attrNameLst>
                                          <p:attrName/>
                                        </p:attrNameLst>
                                      </p:cBhvr>
                                    </p:anim>
                                  </p:childTnLst>
                                </p:cTn>
                              </p:par>
                            </p:childTnLst>
                          </p:cTn>
                        </p:par>
                        <p:par>
                          <p:cTn id="84" fill="hold">
                            <p:stCondLst>
                              <p:cond delay="0"/>
                            </p:stCondLst>
                            <p:childTnLst>
                              <p:par>
                                <p:cTn id="85" presetID="24"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to="" calcmode="lin" valueType="num">
                                      <p:cBhvr>
                                        <p:cTn id="87" dur="1" fill="hold"/>
                                        <p:tgtEl>
                                          <p:spTgt spid="31"/>
                                        </p:tgtEl>
                                        <p:attrNameLst>
                                          <p:attrName/>
                                        </p:attrNameLst>
                                      </p:cBhvr>
                                    </p:anim>
                                  </p:childTnLst>
                                </p:cTn>
                              </p:par>
                            </p:childTnLst>
                          </p:cTn>
                        </p:par>
                        <p:par>
                          <p:cTn id="88" fill="hold">
                            <p:stCondLst>
                              <p:cond delay="0"/>
                            </p:stCondLst>
                            <p:childTnLst>
                              <p:par>
                                <p:cTn id="89" presetID="24"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to="" calcmode="lin" valueType="num">
                                      <p:cBhvr>
                                        <p:cTn id="91" dur="1" fill="hold"/>
                                        <p:tgtEl>
                                          <p:spTgt spid="32"/>
                                        </p:tgtEl>
                                        <p:attrNameLst>
                                          <p:attrName/>
                                        </p:attrNameLst>
                                      </p:cBhvr>
                                    </p:anim>
                                  </p:childTnLst>
                                </p:cTn>
                              </p:par>
                            </p:childTnLst>
                          </p:cTn>
                        </p:par>
                        <p:par>
                          <p:cTn id="92" fill="hold">
                            <p:stCondLst>
                              <p:cond delay="0"/>
                            </p:stCondLst>
                            <p:childTnLst>
                              <p:par>
                                <p:cTn id="93" presetID="24"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to="" calcmode="lin" valueType="num">
                                      <p:cBhvr>
                                        <p:cTn id="95" dur="1" fill="hold"/>
                                        <p:tgtEl>
                                          <p:spTgt spid="33"/>
                                        </p:tgtEl>
                                        <p:attrNameLst>
                                          <p:attrName/>
                                        </p:attrNameLst>
                                      </p:cBhvr>
                                    </p:anim>
                                  </p:childTnLst>
                                </p:cTn>
                              </p:par>
                            </p:childTnLst>
                          </p:cTn>
                        </p:par>
                        <p:par>
                          <p:cTn id="96" fill="hold">
                            <p:stCondLst>
                              <p:cond delay="0"/>
                            </p:stCondLst>
                            <p:childTnLst>
                              <p:par>
                                <p:cTn id="97" presetID="24" presetClass="entr" presetSubtype="0"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to="" calcmode="lin" valueType="num">
                                      <p:cBhvr>
                                        <p:cTn id="99" dur="1" fill="hold"/>
                                        <p:tgtEl>
                                          <p:spTgt spid="37"/>
                                        </p:tgtEl>
                                        <p:attrNameLst>
                                          <p:attrName/>
                                        </p:attrNameLst>
                                      </p:cBhvr>
                                    </p:anim>
                                  </p:childTnLst>
                                </p:cTn>
                              </p:par>
                            </p:childTnLst>
                          </p:cTn>
                        </p:par>
                        <p:par>
                          <p:cTn id="100" fill="hold">
                            <p:stCondLst>
                              <p:cond delay="0"/>
                            </p:stCondLst>
                            <p:childTnLst>
                              <p:par>
                                <p:cTn id="101" presetID="24"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 to="" calcmode="lin" valueType="num">
                                      <p:cBhvr>
                                        <p:cTn id="103" dur="1" fill="hold"/>
                                        <p:tgtEl>
                                          <p:spTgt spid="38"/>
                                        </p:tgtEl>
                                        <p:attrNameLst>
                                          <p:attrName/>
                                        </p:attrNameLst>
                                      </p:cBhvr>
                                    </p:anim>
                                  </p:childTnLst>
                                </p:cTn>
                              </p:par>
                            </p:childTnLst>
                          </p:cTn>
                        </p:par>
                        <p:par>
                          <p:cTn id="104" fill="hold">
                            <p:stCondLst>
                              <p:cond delay="0"/>
                            </p:stCondLst>
                            <p:childTnLst>
                              <p:par>
                                <p:cTn id="105" presetID="24" presetClass="entr" presetSubtype="0"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anim to="" calcmode="lin" valueType="num">
                                      <p:cBhvr>
                                        <p:cTn id="107" dur="1" fill="hold"/>
                                        <p:tgtEl>
                                          <p:spTgt spid="39"/>
                                        </p:tgtEl>
                                        <p:attrNameLst>
                                          <p:attrName/>
                                        </p:attrNameLst>
                                      </p:cBhvr>
                                    </p:anim>
                                  </p:childTnLst>
                                </p:cTn>
                              </p:par>
                            </p:childTnLst>
                          </p:cTn>
                        </p:par>
                        <p:par>
                          <p:cTn id="108" fill="hold">
                            <p:stCondLst>
                              <p:cond delay="0"/>
                            </p:stCondLst>
                            <p:childTnLst>
                              <p:par>
                                <p:cTn id="109" presetID="24" presetClass="entr" presetSubtype="0" fill="hold" nodeType="afterEffect">
                                  <p:stCondLst>
                                    <p:cond delay="0"/>
                                  </p:stCondLst>
                                  <p:childTnLst>
                                    <p:set>
                                      <p:cBhvr>
                                        <p:cTn id="110" dur="1" fill="hold">
                                          <p:stCondLst>
                                            <p:cond delay="0"/>
                                          </p:stCondLst>
                                        </p:cTn>
                                        <p:tgtEl>
                                          <p:spTgt spid="40"/>
                                        </p:tgtEl>
                                        <p:attrNameLst>
                                          <p:attrName>style.visibility</p:attrName>
                                        </p:attrNameLst>
                                      </p:cBhvr>
                                      <p:to>
                                        <p:strVal val="visible"/>
                                      </p:to>
                                    </p:set>
                                    <p:anim to="" calcmode="lin" valueType="num">
                                      <p:cBhvr>
                                        <p:cTn id="111" dur="1" fill="hold"/>
                                        <p:tgtEl>
                                          <p:spTgt spid="40"/>
                                        </p:tgtEl>
                                        <p:attrNameLst>
                                          <p:attrName/>
                                        </p:attrNameLst>
                                      </p:cBhvr>
                                    </p:anim>
                                  </p:childTnLst>
                                </p:cTn>
                              </p:par>
                            </p:childTnLst>
                          </p:cTn>
                        </p:par>
                        <p:par>
                          <p:cTn id="112" fill="hold">
                            <p:stCondLst>
                              <p:cond delay="0"/>
                            </p:stCondLst>
                            <p:childTnLst>
                              <p:par>
                                <p:cTn id="113" presetID="24" presetClass="entr" presetSubtype="0" fill="hold" nodeType="afterEffect">
                                  <p:stCondLst>
                                    <p:cond delay="0"/>
                                  </p:stCondLst>
                                  <p:childTnLst>
                                    <p:set>
                                      <p:cBhvr>
                                        <p:cTn id="114" dur="1" fill="hold">
                                          <p:stCondLst>
                                            <p:cond delay="0"/>
                                          </p:stCondLst>
                                        </p:cTn>
                                        <p:tgtEl>
                                          <p:spTgt spid="41"/>
                                        </p:tgtEl>
                                        <p:attrNameLst>
                                          <p:attrName>style.visibility</p:attrName>
                                        </p:attrNameLst>
                                      </p:cBhvr>
                                      <p:to>
                                        <p:strVal val="visible"/>
                                      </p:to>
                                    </p:set>
                                    <p:anim to="" calcmode="lin" valueType="num">
                                      <p:cBhvr>
                                        <p:cTn id="115" dur="1" fill="hold"/>
                                        <p:tgtEl>
                                          <p:spTgt spid="41"/>
                                        </p:tgtEl>
                                        <p:attrNameLst>
                                          <p:attrName/>
                                        </p:attrNameLst>
                                      </p:cBhvr>
                                    </p:anim>
                                  </p:childTnLst>
                                </p:cTn>
                              </p:par>
                            </p:childTnLst>
                          </p:cTn>
                        </p:par>
                        <p:par>
                          <p:cTn id="116" fill="hold">
                            <p:stCondLst>
                              <p:cond delay="0"/>
                            </p:stCondLst>
                            <p:childTnLst>
                              <p:par>
                                <p:cTn id="117" presetID="24" presetClass="entr" presetSubtype="0" fill="hold" nodeType="afterEffect">
                                  <p:stCondLst>
                                    <p:cond delay="0"/>
                                  </p:stCondLst>
                                  <p:childTnLst>
                                    <p:set>
                                      <p:cBhvr>
                                        <p:cTn id="118" dur="1" fill="hold">
                                          <p:stCondLst>
                                            <p:cond delay="0"/>
                                          </p:stCondLst>
                                        </p:cTn>
                                        <p:tgtEl>
                                          <p:spTgt spid="42"/>
                                        </p:tgtEl>
                                        <p:attrNameLst>
                                          <p:attrName>style.visibility</p:attrName>
                                        </p:attrNameLst>
                                      </p:cBhvr>
                                      <p:to>
                                        <p:strVal val="visible"/>
                                      </p:to>
                                    </p:set>
                                    <p:anim to="" calcmode="lin" valueType="num">
                                      <p:cBhvr>
                                        <p:cTn id="119" dur="1" fill="hold"/>
                                        <p:tgtEl>
                                          <p:spTgt spid="42"/>
                                        </p:tgtEl>
                                        <p:attrNameLst>
                                          <p:attrName/>
                                        </p:attrNameLst>
                                      </p:cBhvr>
                                    </p:anim>
                                  </p:childTnLst>
                                </p:cTn>
                              </p:par>
                            </p:childTnLst>
                          </p:cTn>
                        </p:par>
                        <p:par>
                          <p:cTn id="120" fill="hold">
                            <p:stCondLst>
                              <p:cond delay="0"/>
                            </p:stCondLst>
                            <p:childTnLst>
                              <p:par>
                                <p:cTn id="121" presetID="24" presetClass="entr" presetSubtype="0" fill="hold" nodeType="afterEffect">
                                  <p:stCondLst>
                                    <p:cond delay="0"/>
                                  </p:stCondLst>
                                  <p:childTnLst>
                                    <p:set>
                                      <p:cBhvr>
                                        <p:cTn id="122" dur="1" fill="hold">
                                          <p:stCondLst>
                                            <p:cond delay="0"/>
                                          </p:stCondLst>
                                        </p:cTn>
                                        <p:tgtEl>
                                          <p:spTgt spid="43"/>
                                        </p:tgtEl>
                                        <p:attrNameLst>
                                          <p:attrName>style.visibility</p:attrName>
                                        </p:attrNameLst>
                                      </p:cBhvr>
                                      <p:to>
                                        <p:strVal val="visible"/>
                                      </p:to>
                                    </p:set>
                                    <p:anim to="" calcmode="lin" valueType="num">
                                      <p:cBhvr>
                                        <p:cTn id="123" dur="1" fill="hold"/>
                                        <p:tgtEl>
                                          <p:spTgt spid="43"/>
                                        </p:tgtEl>
                                        <p:attrNameLst>
                                          <p:attrName/>
                                        </p:attrNameLst>
                                      </p:cBhvr>
                                    </p:anim>
                                  </p:childTnLst>
                                </p:cTn>
                              </p:par>
                            </p:childTnLst>
                          </p:cTn>
                        </p:par>
                        <p:par>
                          <p:cTn id="124" fill="hold">
                            <p:stCondLst>
                              <p:cond delay="0"/>
                            </p:stCondLst>
                            <p:childTnLst>
                              <p:par>
                                <p:cTn id="125" presetID="24" presetClass="entr" presetSubtype="0" fill="hold" nodeType="afterEffect">
                                  <p:stCondLst>
                                    <p:cond delay="0"/>
                                  </p:stCondLst>
                                  <p:childTnLst>
                                    <p:set>
                                      <p:cBhvr>
                                        <p:cTn id="126" dur="1" fill="hold">
                                          <p:stCondLst>
                                            <p:cond delay="0"/>
                                          </p:stCondLst>
                                        </p:cTn>
                                        <p:tgtEl>
                                          <p:spTgt spid="44"/>
                                        </p:tgtEl>
                                        <p:attrNameLst>
                                          <p:attrName>style.visibility</p:attrName>
                                        </p:attrNameLst>
                                      </p:cBhvr>
                                      <p:to>
                                        <p:strVal val="visible"/>
                                      </p:to>
                                    </p:set>
                                    <p:anim to="" calcmode="lin" valueType="num">
                                      <p:cBhvr>
                                        <p:cTn id="127" dur="1" fill="hold"/>
                                        <p:tgtEl>
                                          <p:spTgt spid="44"/>
                                        </p:tgtEl>
                                        <p:attrNameLst>
                                          <p:attrName/>
                                        </p:attrNameLst>
                                      </p:cBhvr>
                                    </p:anim>
                                  </p:childTnLst>
                                </p:cTn>
                              </p:par>
                            </p:childTnLst>
                          </p:cTn>
                        </p:par>
                        <p:par>
                          <p:cTn id="128" fill="hold">
                            <p:stCondLst>
                              <p:cond delay="0"/>
                            </p:stCondLst>
                            <p:childTnLst>
                              <p:par>
                                <p:cTn id="129" presetID="24" presetClass="entr" presetSubtype="0" fill="hold" nodeType="afterEffect">
                                  <p:stCondLst>
                                    <p:cond delay="0"/>
                                  </p:stCondLst>
                                  <p:childTnLst>
                                    <p:set>
                                      <p:cBhvr>
                                        <p:cTn id="130" dur="1" fill="hold">
                                          <p:stCondLst>
                                            <p:cond delay="0"/>
                                          </p:stCondLst>
                                        </p:cTn>
                                        <p:tgtEl>
                                          <p:spTgt spid="45"/>
                                        </p:tgtEl>
                                        <p:attrNameLst>
                                          <p:attrName>style.visibility</p:attrName>
                                        </p:attrNameLst>
                                      </p:cBhvr>
                                      <p:to>
                                        <p:strVal val="visible"/>
                                      </p:to>
                                    </p:set>
                                    <p:anim to="" calcmode="lin" valueType="num">
                                      <p:cBhvr>
                                        <p:cTn id="131" dur="1" fill="hold"/>
                                        <p:tgtEl>
                                          <p:spTgt spid="45"/>
                                        </p:tgtEl>
                                        <p:attrNameLst>
                                          <p:attrName/>
                                        </p:attrNameLst>
                                      </p:cBhvr>
                                    </p:anim>
                                  </p:childTnLst>
                                </p:cTn>
                              </p:par>
                            </p:childTnLst>
                          </p:cTn>
                        </p:par>
                        <p:par>
                          <p:cTn id="132" fill="hold">
                            <p:stCondLst>
                              <p:cond delay="0"/>
                            </p:stCondLst>
                            <p:childTnLst>
                              <p:par>
                                <p:cTn id="133" presetID="24" presetClass="entr" presetSubtype="0" fill="hold" nodeType="afterEffect">
                                  <p:stCondLst>
                                    <p:cond delay="0"/>
                                  </p:stCondLst>
                                  <p:childTnLst>
                                    <p:set>
                                      <p:cBhvr>
                                        <p:cTn id="134" dur="1" fill="hold">
                                          <p:stCondLst>
                                            <p:cond delay="0"/>
                                          </p:stCondLst>
                                        </p:cTn>
                                        <p:tgtEl>
                                          <p:spTgt spid="46"/>
                                        </p:tgtEl>
                                        <p:attrNameLst>
                                          <p:attrName>style.visibility</p:attrName>
                                        </p:attrNameLst>
                                      </p:cBhvr>
                                      <p:to>
                                        <p:strVal val="visible"/>
                                      </p:to>
                                    </p:set>
                                    <p:anim to="" calcmode="lin" valueType="num">
                                      <p:cBhvr>
                                        <p:cTn id="135" dur="1" fill="hold"/>
                                        <p:tgtEl>
                                          <p:spTgt spid="46"/>
                                        </p:tgtEl>
                                        <p:attrNameLst>
                                          <p:attrName/>
                                        </p:attrNameLst>
                                      </p:cBhvr>
                                    </p:anim>
                                  </p:childTnLst>
                                </p:cTn>
                              </p:par>
                            </p:childTnLst>
                          </p:cTn>
                        </p:par>
                        <p:par>
                          <p:cTn id="136" fill="hold">
                            <p:stCondLst>
                              <p:cond delay="0"/>
                            </p:stCondLst>
                            <p:childTnLst>
                              <p:par>
                                <p:cTn id="137" presetID="24" presetClass="entr" presetSubtype="0" fill="hold" nodeType="afterEffect">
                                  <p:stCondLst>
                                    <p:cond delay="0"/>
                                  </p:stCondLst>
                                  <p:childTnLst>
                                    <p:set>
                                      <p:cBhvr>
                                        <p:cTn id="138" dur="1" fill="hold">
                                          <p:stCondLst>
                                            <p:cond delay="0"/>
                                          </p:stCondLst>
                                        </p:cTn>
                                        <p:tgtEl>
                                          <p:spTgt spid="47"/>
                                        </p:tgtEl>
                                        <p:attrNameLst>
                                          <p:attrName>style.visibility</p:attrName>
                                        </p:attrNameLst>
                                      </p:cBhvr>
                                      <p:to>
                                        <p:strVal val="visible"/>
                                      </p:to>
                                    </p:set>
                                    <p:anim to="" calcmode="lin" valueType="num">
                                      <p:cBhvr>
                                        <p:cTn id="139" dur="1" fill="hold"/>
                                        <p:tgtEl>
                                          <p:spTgt spid="4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7"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Instalación de Astribank en distintas Distribuciones Asterisk</a:t>
            </a:r>
            <a:endParaRPr lang="en-US" dirty="0"/>
          </a:p>
        </p:txBody>
      </p:sp>
      <p:sp>
        <p:nvSpPr>
          <p:cNvPr id="64515" name="Content Placeholder 2"/>
          <p:cNvSpPr>
            <a:spLocks noGrp="1"/>
          </p:cNvSpPr>
          <p:nvPr>
            <p:ph idx="1"/>
          </p:nvPr>
        </p:nvSpPr>
        <p:spPr/>
        <p:txBody>
          <a:bodyPr>
            <a:normAutofit fontScale="92500" lnSpcReduction="10000"/>
          </a:bodyPr>
          <a:lstStyle/>
          <a:p>
            <a:r>
              <a:rPr lang="en-US" dirty="0" smtClean="0"/>
              <a:t>Para Astribank FXS/FXO/PRI</a:t>
            </a:r>
          </a:p>
          <a:p>
            <a:pPr lvl="1"/>
            <a:r>
              <a:rPr lang="en-US" dirty="0" err="1" smtClean="0"/>
              <a:t>Instalar</a:t>
            </a:r>
            <a:r>
              <a:rPr lang="en-US" dirty="0" smtClean="0"/>
              <a:t> el </a:t>
            </a:r>
            <a:r>
              <a:rPr lang="en-US" dirty="0" err="1" smtClean="0"/>
              <a:t>paquete</a:t>
            </a:r>
            <a:r>
              <a:rPr lang="en-US" dirty="0" smtClean="0"/>
              <a:t> </a:t>
            </a:r>
            <a:r>
              <a:rPr lang="en-US" dirty="0" err="1" smtClean="0"/>
              <a:t>fxload</a:t>
            </a:r>
            <a:r>
              <a:rPr lang="en-US" dirty="0" smtClean="0"/>
              <a:t> </a:t>
            </a:r>
            <a:r>
              <a:rPr lang="en-US" dirty="0" err="1" smtClean="0"/>
              <a:t>para</a:t>
            </a:r>
            <a:r>
              <a:rPr lang="en-US" dirty="0" smtClean="0"/>
              <a:t> </a:t>
            </a:r>
            <a:r>
              <a:rPr lang="en-US" dirty="0" err="1" smtClean="0"/>
              <a:t>subir</a:t>
            </a:r>
            <a:r>
              <a:rPr lang="en-US" dirty="0" smtClean="0"/>
              <a:t> el firmware del Astribank</a:t>
            </a:r>
          </a:p>
          <a:p>
            <a:pPr lvl="1"/>
            <a:r>
              <a:rPr lang="en-US" dirty="0" err="1" smtClean="0"/>
              <a:t>Instalar</a:t>
            </a:r>
            <a:r>
              <a:rPr lang="en-US" dirty="0" smtClean="0"/>
              <a:t> el </a:t>
            </a:r>
            <a:r>
              <a:rPr lang="en-US" dirty="0" err="1" smtClean="0"/>
              <a:t>módulo</a:t>
            </a:r>
            <a:r>
              <a:rPr lang="en-US" dirty="0" smtClean="0"/>
              <a:t> </a:t>
            </a:r>
            <a:r>
              <a:rPr lang="en-US" dirty="0" err="1" smtClean="0"/>
              <a:t>zapauto</a:t>
            </a:r>
            <a:r>
              <a:rPr lang="en-US" dirty="0" smtClean="0"/>
              <a:t> de </a:t>
            </a:r>
            <a:r>
              <a:rPr lang="en-US" dirty="0" err="1" smtClean="0"/>
              <a:t>freepbx</a:t>
            </a:r>
            <a:r>
              <a:rPr lang="en-US" dirty="0" smtClean="0"/>
              <a:t> </a:t>
            </a:r>
            <a:r>
              <a:rPr lang="en-US" dirty="0" err="1" smtClean="0"/>
              <a:t>para</a:t>
            </a:r>
            <a:r>
              <a:rPr lang="en-US" dirty="0" smtClean="0"/>
              <a:t> </a:t>
            </a:r>
            <a:r>
              <a:rPr lang="en-US" dirty="0" err="1" smtClean="0"/>
              <a:t>detección</a:t>
            </a:r>
            <a:r>
              <a:rPr lang="en-US" dirty="0" smtClean="0"/>
              <a:t> </a:t>
            </a:r>
            <a:r>
              <a:rPr lang="en-US" dirty="0" err="1" smtClean="0"/>
              <a:t>automática</a:t>
            </a:r>
            <a:r>
              <a:rPr lang="en-US" dirty="0" smtClean="0"/>
              <a:t> de </a:t>
            </a:r>
            <a:r>
              <a:rPr lang="en-US" dirty="0" err="1" smtClean="0"/>
              <a:t>canales</a:t>
            </a:r>
            <a:endParaRPr lang="en-US" dirty="0" smtClean="0"/>
          </a:p>
          <a:p>
            <a:r>
              <a:rPr lang="en-US" dirty="0" smtClean="0"/>
              <a:t>Para Astribank BRI</a:t>
            </a:r>
          </a:p>
          <a:p>
            <a:pPr lvl="1"/>
            <a:r>
              <a:rPr lang="en-US" dirty="0" smtClean="0"/>
              <a:t>el </a:t>
            </a:r>
            <a:r>
              <a:rPr lang="en-US" dirty="0" err="1" smtClean="0"/>
              <a:t>mismo</a:t>
            </a:r>
            <a:r>
              <a:rPr lang="en-US" dirty="0" smtClean="0"/>
              <a:t> </a:t>
            </a:r>
            <a:r>
              <a:rPr lang="en-US" dirty="0" err="1" smtClean="0"/>
              <a:t>paquete</a:t>
            </a:r>
            <a:r>
              <a:rPr lang="en-US" dirty="0" smtClean="0"/>
              <a:t> de </a:t>
            </a:r>
            <a:r>
              <a:rPr lang="en-US" dirty="0" err="1" smtClean="0"/>
              <a:t>arriba</a:t>
            </a:r>
            <a:endParaRPr lang="en-US" dirty="0" smtClean="0"/>
          </a:p>
          <a:p>
            <a:pPr lvl="1"/>
            <a:r>
              <a:rPr lang="en-US" dirty="0" err="1" smtClean="0"/>
              <a:t>instalar</a:t>
            </a:r>
            <a:r>
              <a:rPr lang="en-US" dirty="0" smtClean="0"/>
              <a:t> </a:t>
            </a:r>
            <a:r>
              <a:rPr lang="en-US" dirty="0" err="1" smtClean="0"/>
              <a:t>BRIstuff</a:t>
            </a:r>
            <a:r>
              <a:rPr lang="en-US" dirty="0" smtClean="0"/>
              <a:t> </a:t>
            </a:r>
          </a:p>
          <a:p>
            <a:pPr lvl="1"/>
            <a:r>
              <a:rPr lang="en-US" dirty="0" err="1" smtClean="0"/>
              <a:t>recompilar</a:t>
            </a:r>
            <a:r>
              <a:rPr lang="en-US" dirty="0" smtClean="0"/>
              <a:t> Asterisk, </a:t>
            </a:r>
            <a:r>
              <a:rPr lang="en-US" dirty="0" err="1" smtClean="0"/>
              <a:t>Zaptel</a:t>
            </a:r>
            <a:r>
              <a:rPr lang="en-US" dirty="0" smtClean="0"/>
              <a:t>, y </a:t>
            </a:r>
            <a:r>
              <a:rPr lang="en-US" dirty="0" err="1" smtClean="0"/>
              <a:t>libpri</a:t>
            </a:r>
            <a:r>
              <a:rPr lang="en-US" dirty="0" smtClean="0"/>
              <a:t> de la </a:t>
            </a:r>
            <a:r>
              <a:rPr lang="en-US" dirty="0" err="1" smtClean="0"/>
              <a:t>fuente</a:t>
            </a:r>
            <a:endParaRPr lang="en-US" dirty="0" smtClean="0"/>
          </a:p>
          <a:p>
            <a:r>
              <a:rPr lang="en-US" dirty="0" err="1" smtClean="0">
                <a:hlinkClick r:id="rId2"/>
              </a:rPr>
              <a:t>Documentación</a:t>
            </a:r>
            <a:r>
              <a:rPr lang="en-US" dirty="0" smtClean="0">
                <a:hlinkClick r:id="rId2"/>
              </a:rPr>
              <a:t> </a:t>
            </a:r>
            <a:r>
              <a:rPr lang="en-US" dirty="0" err="1" smtClean="0">
                <a:hlinkClick r:id="rId2"/>
              </a:rPr>
              <a:t>completa</a:t>
            </a:r>
            <a:r>
              <a:rPr lang="en-US" dirty="0" smtClean="0">
                <a:hlinkClick r:id="rId2"/>
              </a:rPr>
              <a:t> en Web site de Xorcom</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up)">
                                      <p:cBhvr>
                                        <p:cTn id="7" dur="1000"/>
                                        <p:tgtEl>
                                          <p:spTgt spid="64515">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animEffect transition="in" filter="wipe(up)">
                                      <p:cBhvr>
                                        <p:cTn id="11" dur="1000"/>
                                        <p:tgtEl>
                                          <p:spTgt spid="64515">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wipe(up)">
                                      <p:cBhvr>
                                        <p:cTn id="15" dur="1000"/>
                                        <p:tgtEl>
                                          <p:spTgt spid="645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4515">
                                            <p:txEl>
                                              <p:pRg st="3" end="3"/>
                                            </p:txEl>
                                          </p:spTgt>
                                        </p:tgtEl>
                                        <p:attrNameLst>
                                          <p:attrName>style.visibility</p:attrName>
                                        </p:attrNameLst>
                                      </p:cBhvr>
                                      <p:to>
                                        <p:strVal val="visible"/>
                                      </p:to>
                                    </p:set>
                                    <p:animEffect transition="in" filter="wipe(up)">
                                      <p:cBhvr>
                                        <p:cTn id="20" dur="1000"/>
                                        <p:tgtEl>
                                          <p:spTgt spid="64515">
                                            <p:txEl>
                                              <p:pRg st="3" end="3"/>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64515">
                                            <p:txEl>
                                              <p:pRg st="4" end="4"/>
                                            </p:txEl>
                                          </p:spTgt>
                                        </p:tgtEl>
                                        <p:attrNameLst>
                                          <p:attrName>style.visibility</p:attrName>
                                        </p:attrNameLst>
                                      </p:cBhvr>
                                      <p:to>
                                        <p:strVal val="visible"/>
                                      </p:to>
                                    </p:set>
                                    <p:animEffect transition="in" filter="wipe(up)">
                                      <p:cBhvr>
                                        <p:cTn id="24" dur="1000"/>
                                        <p:tgtEl>
                                          <p:spTgt spid="64515">
                                            <p:txEl>
                                              <p:pRg st="4" end="4"/>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4515">
                                            <p:txEl>
                                              <p:pRg st="5" end="5"/>
                                            </p:txEl>
                                          </p:spTgt>
                                        </p:tgtEl>
                                        <p:attrNameLst>
                                          <p:attrName>style.visibility</p:attrName>
                                        </p:attrNameLst>
                                      </p:cBhvr>
                                      <p:to>
                                        <p:strVal val="visible"/>
                                      </p:to>
                                    </p:set>
                                    <p:animEffect transition="in" filter="wipe(up)">
                                      <p:cBhvr>
                                        <p:cTn id="28" dur="1000"/>
                                        <p:tgtEl>
                                          <p:spTgt spid="64515">
                                            <p:txEl>
                                              <p:pRg st="5" end="5"/>
                                            </p:txEl>
                                          </p:spTgt>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64515">
                                            <p:txEl>
                                              <p:pRg st="6" end="6"/>
                                            </p:txEl>
                                          </p:spTgt>
                                        </p:tgtEl>
                                        <p:attrNameLst>
                                          <p:attrName>style.visibility</p:attrName>
                                        </p:attrNameLst>
                                      </p:cBhvr>
                                      <p:to>
                                        <p:strVal val="visible"/>
                                      </p:to>
                                    </p:set>
                                    <p:animEffect transition="in" filter="wipe(up)">
                                      <p:cBhvr>
                                        <p:cTn id="32" dur="1000"/>
                                        <p:tgtEl>
                                          <p:spTgt spid="645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4515">
                                            <p:txEl>
                                              <p:pRg st="7" end="7"/>
                                            </p:txEl>
                                          </p:spTgt>
                                        </p:tgtEl>
                                        <p:attrNameLst>
                                          <p:attrName>style.visibility</p:attrName>
                                        </p:attrNameLst>
                                      </p:cBhvr>
                                      <p:to>
                                        <p:strVal val="visible"/>
                                      </p:to>
                                    </p:set>
                                    <p:animEffect transition="in" filter="wipe(up)">
                                      <p:cBhvr>
                                        <p:cTn id="37" dur="1000"/>
                                        <p:tgtEl>
                                          <p:spTgt spid="645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Casos</a:t>
            </a:r>
            <a:r>
              <a:rPr lang="en-US" dirty="0" smtClean="0"/>
              <a:t> de </a:t>
            </a:r>
            <a:r>
              <a:rPr lang="en-US" dirty="0" err="1" smtClean="0"/>
              <a:t>estudio</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advClick="0" advTm="5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Visit Our Web Site…</a:t>
            </a:r>
            <a:endParaRPr lang="en-US" dirty="0"/>
          </a:p>
        </p:txBody>
      </p:sp>
      <p:graphicFrame>
        <p:nvGraphicFramePr>
          <p:cNvPr id="8" name="Content Placeholder 7"/>
          <p:cNvGraphicFramePr>
            <a:graphicFrameLocks noGrp="1"/>
          </p:cNvGraphicFramePr>
          <p:nvPr>
            <p:ph idx="1"/>
          </p:nvPr>
        </p:nvGraphicFramePr>
        <p:xfrm>
          <a:off x="1219200" y="1600200"/>
          <a:ext cx="6553200" cy="4023360"/>
        </p:xfrm>
        <a:graphic>
          <a:graphicData uri="http://schemas.openxmlformats.org/drawingml/2006/table">
            <a:tbl>
              <a:tblPr firstRow="1" bandRow="1">
                <a:tableStyleId>{5C22544A-7EE6-4342-B048-85BDC9FD1C3A}</a:tableStyleId>
              </a:tblPr>
              <a:tblGrid>
                <a:gridCol w="1447800"/>
                <a:gridCol w="2971800"/>
                <a:gridCol w="2133600"/>
              </a:tblGrid>
              <a:tr h="365760">
                <a:tc>
                  <a:txBody>
                    <a:bodyPr/>
                    <a:lstStyle/>
                    <a:p>
                      <a:pPr marL="182880"/>
                      <a:r>
                        <a:rPr lang="en-US" dirty="0"/>
                        <a:t>Product </a:t>
                      </a:r>
                    </a:p>
                  </a:txBody>
                  <a:tcPr marL="0" marR="0" marT="0" marB="0" anchor="ctr"/>
                </a:tc>
                <a:tc>
                  <a:txBody>
                    <a:bodyPr/>
                    <a:lstStyle/>
                    <a:p>
                      <a:pPr marL="182880"/>
                      <a:r>
                        <a:rPr lang="en-US" dirty="0"/>
                        <a:t>Vertical Industry </a:t>
                      </a:r>
                    </a:p>
                  </a:txBody>
                  <a:tcPr marL="0" marR="0" marT="0" marB="0" anchor="ctr"/>
                </a:tc>
                <a:tc>
                  <a:txBody>
                    <a:bodyPr/>
                    <a:lstStyle/>
                    <a:p>
                      <a:pPr marL="182880"/>
                      <a:r>
                        <a:rPr lang="en-US" dirty="0"/>
                        <a:t> Country</a:t>
                      </a:r>
                    </a:p>
                  </a:txBody>
                  <a:tcPr marL="0" marR="0" marT="0" marB="0" anchor="ctr"/>
                </a:tc>
              </a:tr>
              <a:tr h="365760">
                <a:tc>
                  <a:txBody>
                    <a:bodyPr/>
                    <a:lstStyle/>
                    <a:p>
                      <a:pPr marL="182880"/>
                      <a:r>
                        <a:rPr lang="en-US"/>
                        <a:t> XR1000</a:t>
                      </a:r>
                    </a:p>
                  </a:txBody>
                  <a:tcPr marL="0" marR="0" marT="0" marB="0" anchor="ctr"/>
                </a:tc>
                <a:tc>
                  <a:txBody>
                    <a:bodyPr/>
                    <a:lstStyle/>
                    <a:p>
                      <a:pPr marL="182880"/>
                      <a:r>
                        <a:rPr lang="en-US"/>
                        <a:t> </a:t>
                      </a:r>
                      <a:r>
                        <a:rPr lang="en-US" u="sng">
                          <a:hlinkClick r:id="rId2"/>
                        </a:rPr>
                        <a:t>Health Care</a:t>
                      </a:r>
                      <a:r>
                        <a:rPr lang="en-US"/>
                        <a:t> </a:t>
                      </a:r>
                    </a:p>
                  </a:txBody>
                  <a:tcPr marL="0" marR="0" marT="0" marB="0" anchor="ctr"/>
                </a:tc>
                <a:tc>
                  <a:txBody>
                    <a:bodyPr/>
                    <a:lstStyle/>
                    <a:p>
                      <a:pPr marL="182880"/>
                      <a:r>
                        <a:rPr lang="en-US" dirty="0"/>
                        <a:t> USA</a:t>
                      </a:r>
                    </a:p>
                  </a:txBody>
                  <a:tcPr marL="0" marR="0" marT="0" marB="0" anchor="ctr"/>
                </a:tc>
              </a:tr>
              <a:tr h="365760">
                <a:tc>
                  <a:txBody>
                    <a:bodyPr/>
                    <a:lstStyle/>
                    <a:p>
                      <a:pPr marL="182880"/>
                      <a:r>
                        <a:rPr lang="en-US" dirty="0"/>
                        <a:t> XR2000 </a:t>
                      </a:r>
                    </a:p>
                  </a:txBody>
                  <a:tcPr marL="0" marR="0" marT="0" marB="0" anchor="ctr"/>
                </a:tc>
                <a:tc>
                  <a:txBody>
                    <a:bodyPr/>
                    <a:lstStyle/>
                    <a:p>
                      <a:pPr marL="182880"/>
                      <a:r>
                        <a:rPr lang="en-US"/>
                        <a:t> </a:t>
                      </a:r>
                      <a:r>
                        <a:rPr lang="en-US" u="sng">
                          <a:hlinkClick r:id="rId3"/>
                        </a:rPr>
                        <a:t>Advertising</a:t>
                      </a:r>
                      <a:r>
                        <a:rPr lang="en-US"/>
                        <a:t> </a:t>
                      </a:r>
                    </a:p>
                  </a:txBody>
                  <a:tcPr marL="0" marR="0" marT="0" marB="0" anchor="ctr"/>
                </a:tc>
                <a:tc>
                  <a:txBody>
                    <a:bodyPr/>
                    <a:lstStyle/>
                    <a:p>
                      <a:pPr marL="182880"/>
                      <a:r>
                        <a:rPr lang="en-US" dirty="0"/>
                        <a:t> United Kingdom</a:t>
                      </a:r>
                    </a:p>
                  </a:txBody>
                  <a:tcPr marL="0" marR="0" marT="0" marB="0" anchor="ctr"/>
                </a:tc>
              </a:tr>
              <a:tr h="365760">
                <a:tc>
                  <a:txBody>
                    <a:bodyPr/>
                    <a:lstStyle/>
                    <a:p>
                      <a:pPr marL="182880"/>
                      <a:r>
                        <a:rPr lang="en-US" dirty="0"/>
                        <a:t> XR2000 </a:t>
                      </a:r>
                    </a:p>
                  </a:txBody>
                  <a:tcPr marL="0" marR="0" marT="0" marB="0" anchor="ctr"/>
                </a:tc>
                <a:tc>
                  <a:txBody>
                    <a:bodyPr/>
                    <a:lstStyle/>
                    <a:p>
                      <a:pPr marL="182880"/>
                      <a:r>
                        <a:rPr lang="en-US"/>
                        <a:t> </a:t>
                      </a:r>
                      <a:r>
                        <a:rPr lang="en-US" u="sng">
                          <a:hlinkClick r:id="rId4"/>
                        </a:rPr>
                        <a:t>Recruitment</a:t>
                      </a:r>
                      <a:r>
                        <a:rPr lang="en-US"/>
                        <a:t> </a:t>
                      </a:r>
                    </a:p>
                  </a:txBody>
                  <a:tcPr marL="0" marR="0" marT="0" marB="0" anchor="ctr"/>
                </a:tc>
                <a:tc>
                  <a:txBody>
                    <a:bodyPr/>
                    <a:lstStyle/>
                    <a:p>
                      <a:pPr marL="182880"/>
                      <a:r>
                        <a:rPr lang="en-US" dirty="0"/>
                        <a:t> United </a:t>
                      </a:r>
                      <a:r>
                        <a:rPr lang="en-US" dirty="0" smtClean="0"/>
                        <a:t>Kingdom</a:t>
                      </a:r>
                      <a:endParaRPr lang="en-US" dirty="0"/>
                    </a:p>
                  </a:txBody>
                  <a:tcPr marL="0" marR="0" marT="0" marB="0" anchor="ctr"/>
                </a:tc>
              </a:tr>
              <a:tr h="365760">
                <a:tc>
                  <a:txBody>
                    <a:bodyPr/>
                    <a:lstStyle/>
                    <a:p>
                      <a:pPr marL="182880"/>
                      <a:r>
                        <a:rPr lang="en-US"/>
                        <a:t> XR2000</a:t>
                      </a:r>
                    </a:p>
                  </a:txBody>
                  <a:tcPr marL="0" marR="0" marT="0" marB="0" anchor="ctr"/>
                </a:tc>
                <a:tc>
                  <a:txBody>
                    <a:bodyPr/>
                    <a:lstStyle/>
                    <a:p>
                      <a:pPr marL="182880"/>
                      <a:r>
                        <a:rPr lang="en-US" dirty="0"/>
                        <a:t> </a:t>
                      </a:r>
                      <a:r>
                        <a:rPr lang="en-US" u="sng" dirty="0">
                          <a:hlinkClick r:id="rId5"/>
                        </a:rPr>
                        <a:t>Transportation &amp; Banking</a:t>
                      </a:r>
                      <a:r>
                        <a:rPr lang="en-US" dirty="0"/>
                        <a:t> </a:t>
                      </a:r>
                    </a:p>
                  </a:txBody>
                  <a:tcPr marL="0" marR="0" marT="0" marB="0" anchor="ctr"/>
                </a:tc>
                <a:tc>
                  <a:txBody>
                    <a:bodyPr/>
                    <a:lstStyle/>
                    <a:p>
                      <a:pPr marL="182880"/>
                      <a:r>
                        <a:rPr lang="en-US" dirty="0"/>
                        <a:t> Reunion Island</a:t>
                      </a:r>
                    </a:p>
                  </a:txBody>
                  <a:tcPr marL="0" marR="0" marT="0" marB="0" anchor="ctr"/>
                </a:tc>
              </a:tr>
              <a:tr h="365760">
                <a:tc>
                  <a:txBody>
                    <a:bodyPr/>
                    <a:lstStyle/>
                    <a:p>
                      <a:pPr marL="182880"/>
                      <a:r>
                        <a:rPr lang="en-US"/>
                        <a:t> XR2000</a:t>
                      </a:r>
                    </a:p>
                  </a:txBody>
                  <a:tcPr marL="0" marR="0" marT="0" marB="0" anchor="ctr"/>
                </a:tc>
                <a:tc>
                  <a:txBody>
                    <a:bodyPr/>
                    <a:lstStyle/>
                    <a:p>
                      <a:pPr marL="182880"/>
                      <a:r>
                        <a:rPr lang="en-US"/>
                        <a:t> </a:t>
                      </a:r>
                      <a:r>
                        <a:rPr lang="en-US" u="sng">
                          <a:hlinkClick r:id="rId6"/>
                        </a:rPr>
                        <a:t>Legal</a:t>
                      </a:r>
                      <a:r>
                        <a:rPr lang="en-US"/>
                        <a:t> </a:t>
                      </a:r>
                    </a:p>
                  </a:txBody>
                  <a:tcPr marL="0" marR="0" marT="0" marB="0" anchor="ctr"/>
                </a:tc>
                <a:tc>
                  <a:txBody>
                    <a:bodyPr/>
                    <a:lstStyle/>
                    <a:p>
                      <a:pPr marL="182880"/>
                      <a:r>
                        <a:rPr lang="en-US" dirty="0"/>
                        <a:t> United </a:t>
                      </a:r>
                      <a:r>
                        <a:rPr lang="en-US" dirty="0" smtClean="0"/>
                        <a:t>Kingdom</a:t>
                      </a:r>
                      <a:endParaRPr lang="en-US" dirty="0"/>
                    </a:p>
                  </a:txBody>
                  <a:tcPr marL="0" marR="0" marT="0" marB="0" anchor="ctr"/>
                </a:tc>
              </a:tr>
              <a:tr h="365760">
                <a:tc>
                  <a:txBody>
                    <a:bodyPr/>
                    <a:lstStyle/>
                    <a:p>
                      <a:pPr marL="182880"/>
                      <a:r>
                        <a:rPr lang="en-US"/>
                        <a:t> XR2000</a:t>
                      </a:r>
                    </a:p>
                  </a:txBody>
                  <a:tcPr marL="0" marR="0" marT="0" marB="0" anchor="ctr"/>
                </a:tc>
                <a:tc>
                  <a:txBody>
                    <a:bodyPr/>
                    <a:lstStyle/>
                    <a:p>
                      <a:pPr marL="182880"/>
                      <a:r>
                        <a:rPr lang="en-US" dirty="0"/>
                        <a:t> </a:t>
                      </a:r>
                      <a:r>
                        <a:rPr lang="en-US" u="sng" dirty="0">
                          <a:hlinkClick r:id="rId7"/>
                        </a:rPr>
                        <a:t>Real Estate</a:t>
                      </a:r>
                      <a:r>
                        <a:rPr lang="en-US" dirty="0"/>
                        <a:t> </a:t>
                      </a:r>
                    </a:p>
                  </a:txBody>
                  <a:tcPr marL="0" marR="0" marT="0" marB="0" anchor="ctr"/>
                </a:tc>
                <a:tc>
                  <a:txBody>
                    <a:bodyPr/>
                    <a:lstStyle/>
                    <a:p>
                      <a:pPr marL="182880"/>
                      <a:r>
                        <a:rPr lang="en-US" dirty="0"/>
                        <a:t> Uruguay</a:t>
                      </a:r>
                    </a:p>
                  </a:txBody>
                  <a:tcPr marL="0" marR="0" marT="0" marB="0" anchor="ctr"/>
                </a:tc>
              </a:tr>
              <a:tr h="365760">
                <a:tc>
                  <a:txBody>
                    <a:bodyPr/>
                    <a:lstStyle/>
                    <a:p>
                      <a:pPr marL="182880"/>
                      <a:r>
                        <a:rPr lang="en-US"/>
                        <a:t> XR3000</a:t>
                      </a:r>
                    </a:p>
                  </a:txBody>
                  <a:tcPr marL="0" marR="0" marT="0" marB="0" anchor="ctr"/>
                </a:tc>
                <a:tc>
                  <a:txBody>
                    <a:bodyPr/>
                    <a:lstStyle/>
                    <a:p>
                      <a:pPr marL="182880"/>
                      <a:r>
                        <a:rPr lang="en-US" dirty="0"/>
                        <a:t> </a:t>
                      </a:r>
                      <a:r>
                        <a:rPr lang="en-US" u="sng" dirty="0">
                          <a:hlinkClick r:id="rId8"/>
                        </a:rPr>
                        <a:t>Marketing Research</a:t>
                      </a:r>
                      <a:r>
                        <a:rPr lang="en-US" dirty="0"/>
                        <a:t> </a:t>
                      </a:r>
                    </a:p>
                  </a:txBody>
                  <a:tcPr marL="0" marR="0" marT="0" marB="0" anchor="ctr"/>
                </a:tc>
                <a:tc>
                  <a:txBody>
                    <a:bodyPr/>
                    <a:lstStyle/>
                    <a:p>
                      <a:pPr marL="182880"/>
                      <a:r>
                        <a:rPr lang="en-US" dirty="0"/>
                        <a:t> Kazakhstan</a:t>
                      </a:r>
                    </a:p>
                  </a:txBody>
                  <a:tcPr marL="0" marR="0" marT="0" marB="0" anchor="ctr"/>
                </a:tc>
              </a:tr>
              <a:tr h="365760">
                <a:tc>
                  <a:txBody>
                    <a:bodyPr/>
                    <a:lstStyle/>
                    <a:p>
                      <a:pPr marL="182880"/>
                      <a:r>
                        <a:rPr lang="en-US" dirty="0"/>
                        <a:t> XR3000 </a:t>
                      </a:r>
                    </a:p>
                  </a:txBody>
                  <a:tcPr marL="0" marR="0" marT="0" marB="0" anchor="ctr"/>
                </a:tc>
                <a:tc>
                  <a:txBody>
                    <a:bodyPr/>
                    <a:lstStyle/>
                    <a:p>
                      <a:pPr marL="182880"/>
                      <a:r>
                        <a:rPr lang="en-US"/>
                        <a:t> </a:t>
                      </a:r>
                      <a:r>
                        <a:rPr lang="en-US" u="sng">
                          <a:hlinkClick r:id="rId9"/>
                        </a:rPr>
                        <a:t>Software</a:t>
                      </a:r>
                      <a:r>
                        <a:rPr lang="en-US"/>
                        <a:t> </a:t>
                      </a:r>
                    </a:p>
                  </a:txBody>
                  <a:tcPr marL="0" marR="0" marT="0" marB="0" anchor="ctr"/>
                </a:tc>
                <a:tc>
                  <a:txBody>
                    <a:bodyPr/>
                    <a:lstStyle/>
                    <a:p>
                      <a:pPr marL="182880"/>
                      <a:r>
                        <a:rPr lang="en-US" dirty="0"/>
                        <a:t> Israel</a:t>
                      </a:r>
                    </a:p>
                  </a:txBody>
                  <a:tcPr marL="0" marR="0" marT="0" marB="0" anchor="ctr"/>
                </a:tc>
              </a:tr>
              <a:tr h="365760">
                <a:tc>
                  <a:txBody>
                    <a:bodyPr/>
                    <a:lstStyle/>
                    <a:p>
                      <a:pPr marL="182880"/>
                      <a:r>
                        <a:rPr lang="en-US"/>
                        <a:t> Astribank</a:t>
                      </a:r>
                    </a:p>
                  </a:txBody>
                  <a:tcPr marL="0" marR="0" marT="0" marB="0" anchor="ctr"/>
                </a:tc>
                <a:tc>
                  <a:txBody>
                    <a:bodyPr/>
                    <a:lstStyle/>
                    <a:p>
                      <a:pPr marL="182880"/>
                      <a:r>
                        <a:rPr lang="en-US"/>
                        <a:t> </a:t>
                      </a:r>
                      <a:r>
                        <a:rPr lang="en-US" u="sng">
                          <a:hlinkClick r:id="rId10"/>
                        </a:rPr>
                        <a:t>Finance</a:t>
                      </a:r>
                      <a:r>
                        <a:rPr lang="en-US"/>
                        <a:t> </a:t>
                      </a:r>
                    </a:p>
                  </a:txBody>
                  <a:tcPr marL="0" marR="0" marT="0" marB="0" anchor="ctr"/>
                </a:tc>
                <a:tc>
                  <a:txBody>
                    <a:bodyPr/>
                    <a:lstStyle/>
                    <a:p>
                      <a:pPr marL="182880"/>
                      <a:r>
                        <a:rPr lang="en-US" dirty="0"/>
                        <a:t> Greece</a:t>
                      </a:r>
                    </a:p>
                  </a:txBody>
                  <a:tcPr marL="0" marR="0" marT="0" marB="0" anchor="ctr"/>
                </a:tc>
              </a:tr>
              <a:tr h="365760">
                <a:tc>
                  <a:txBody>
                    <a:bodyPr/>
                    <a:lstStyle/>
                    <a:p>
                      <a:pPr marL="182880"/>
                      <a:r>
                        <a:rPr lang="en-US"/>
                        <a:t> Astribank</a:t>
                      </a:r>
                    </a:p>
                  </a:txBody>
                  <a:tcPr marL="0" marR="0" marT="0" marB="0" anchor="ctr"/>
                </a:tc>
                <a:tc>
                  <a:txBody>
                    <a:bodyPr/>
                    <a:lstStyle/>
                    <a:p>
                      <a:pPr marL="182880"/>
                      <a:r>
                        <a:rPr lang="en-US" dirty="0"/>
                        <a:t> </a:t>
                      </a:r>
                      <a:r>
                        <a:rPr lang="en-US" u="sng" dirty="0">
                          <a:hlinkClick r:id="rId11"/>
                        </a:rPr>
                        <a:t>Finance</a:t>
                      </a:r>
                      <a:r>
                        <a:rPr lang="en-US" dirty="0"/>
                        <a:t> </a:t>
                      </a:r>
                    </a:p>
                  </a:txBody>
                  <a:tcPr marL="0" marR="0" marT="0" marB="0" anchor="ctr"/>
                </a:tc>
                <a:tc>
                  <a:txBody>
                    <a:bodyPr/>
                    <a:lstStyle/>
                    <a:p>
                      <a:pPr marL="182880"/>
                      <a:r>
                        <a:rPr lang="en-US" dirty="0"/>
                        <a:t> Ireland</a:t>
                      </a:r>
                    </a:p>
                  </a:txBody>
                  <a:tcPr marL="0" marR="0" marT="0" marB="0" anchor="ctr"/>
                </a:tc>
              </a:tr>
            </a:tbl>
          </a:graphicData>
        </a:graphic>
      </p:graphicFrame>
    </p:spTree>
  </p:cSld>
  <p:clrMapOvr>
    <a:masterClrMapping/>
  </p:clrMapOvr>
  <p:transition advClick="0" advTm="5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testimoniales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advClick="0" advTm="5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Qué</a:t>
            </a:r>
            <a:r>
              <a:rPr lang="en-US" dirty="0" smtClean="0"/>
              <a:t> </a:t>
            </a:r>
            <a:r>
              <a:rPr lang="en-US" dirty="0" err="1" smtClean="0"/>
              <a:t>dicen</a:t>
            </a:r>
            <a:r>
              <a:rPr lang="en-US" dirty="0" smtClean="0"/>
              <a:t> </a:t>
            </a:r>
            <a:r>
              <a:rPr lang="en-US" dirty="0" err="1" smtClean="0"/>
              <a:t>nuestros</a:t>
            </a:r>
            <a:r>
              <a:rPr lang="en-US" dirty="0" smtClean="0"/>
              <a:t> </a:t>
            </a:r>
            <a:r>
              <a:rPr lang="en-US" dirty="0" err="1" smtClean="0"/>
              <a:t>clientes</a:t>
            </a:r>
            <a:r>
              <a:rPr lang="en-US" dirty="0" smtClean="0"/>
              <a:t>:</a:t>
            </a:r>
            <a:endParaRPr lang="en-US" dirty="0"/>
          </a:p>
        </p:txBody>
      </p:sp>
      <p:sp>
        <p:nvSpPr>
          <p:cNvPr id="5" name="Rectangle 4"/>
          <p:cNvSpPr/>
          <p:nvPr/>
        </p:nvSpPr>
        <p:spPr>
          <a:xfrm>
            <a:off x="2286000" y="-3126641"/>
            <a:ext cx="4572000" cy="369332"/>
          </a:xfrm>
          <a:prstGeom prst="rect">
            <a:avLst/>
          </a:prstGeom>
        </p:spPr>
        <p:txBody>
          <a:bodyPr>
            <a:spAutoFit/>
          </a:bodyPr>
          <a:lstStyle/>
          <a:p>
            <a:r>
              <a:rPr lang="en-US" i="1" dirty="0" smtClean="0"/>
              <a:t>“</a:t>
            </a:r>
            <a:endParaRPr lang="en-US" dirty="0" smtClean="0"/>
          </a:p>
        </p:txBody>
      </p:sp>
      <p:sp>
        <p:nvSpPr>
          <p:cNvPr id="6" name="Rounded Rectangular Callout 5"/>
          <p:cNvSpPr/>
          <p:nvPr/>
        </p:nvSpPr>
        <p:spPr>
          <a:xfrm rot="20607597">
            <a:off x="109523" y="1637596"/>
            <a:ext cx="2570162" cy="11430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smtClean="0"/>
              <a:t>“La PBX IP de </a:t>
            </a:r>
            <a:r>
              <a:rPr lang="en-US" sz="1200" i="1" dirty="0" err="1" smtClean="0"/>
              <a:t>Xorcom</a:t>
            </a:r>
            <a:r>
              <a:rPr lang="en-US" sz="1200" i="1" dirty="0" smtClean="0"/>
              <a:t> </a:t>
            </a:r>
            <a:r>
              <a:rPr lang="en-US" sz="1200" i="1" dirty="0" err="1" smtClean="0"/>
              <a:t>nos</a:t>
            </a:r>
            <a:r>
              <a:rPr lang="en-US" sz="1200" i="1" dirty="0" smtClean="0"/>
              <a:t> </a:t>
            </a:r>
            <a:r>
              <a:rPr lang="en-US" sz="1200" i="1" dirty="0" err="1" smtClean="0"/>
              <a:t>permitió</a:t>
            </a:r>
            <a:r>
              <a:rPr lang="en-US" sz="1200" i="1" dirty="0" smtClean="0"/>
              <a:t> </a:t>
            </a:r>
            <a:r>
              <a:rPr lang="en-US" sz="1200" i="1" dirty="0" err="1" smtClean="0"/>
              <a:t>implementar</a:t>
            </a:r>
            <a:r>
              <a:rPr lang="en-US" sz="1200" i="1" dirty="0" smtClean="0"/>
              <a:t> </a:t>
            </a:r>
            <a:r>
              <a:rPr lang="en-US" sz="1200" i="1" dirty="0" err="1" smtClean="0"/>
              <a:t>las</a:t>
            </a:r>
            <a:r>
              <a:rPr lang="en-US" sz="1200" i="1" dirty="0" smtClean="0"/>
              <a:t> </a:t>
            </a:r>
            <a:r>
              <a:rPr lang="en-US" sz="1200" i="1" dirty="0" err="1" smtClean="0"/>
              <a:t>comunicaciones</a:t>
            </a:r>
            <a:r>
              <a:rPr lang="en-US" sz="1200" i="1" dirty="0" smtClean="0"/>
              <a:t> </a:t>
            </a:r>
            <a:r>
              <a:rPr lang="en-US" sz="1200" i="1" dirty="0" err="1" smtClean="0"/>
              <a:t>telef</a:t>
            </a:r>
            <a:r>
              <a:rPr lang="es-AR" sz="1200" i="1" dirty="0" err="1" smtClean="0"/>
              <a:t>ónicas</a:t>
            </a:r>
            <a:r>
              <a:rPr lang="es-AR" sz="1200" i="1" dirty="0" smtClean="0"/>
              <a:t> </a:t>
            </a:r>
            <a:r>
              <a:rPr lang="en-US" sz="1200" i="1" dirty="0" err="1" smtClean="0"/>
              <a:t>más</a:t>
            </a:r>
            <a:r>
              <a:rPr lang="en-US" sz="1200" i="1" dirty="0" smtClean="0"/>
              <a:t> </a:t>
            </a:r>
            <a:r>
              <a:rPr lang="en-US" sz="1200" i="1" dirty="0" err="1" smtClean="0"/>
              <a:t>económicas</a:t>
            </a:r>
            <a:r>
              <a:rPr lang="en-US" sz="1200" i="1" dirty="0" smtClean="0"/>
              <a:t> y </a:t>
            </a:r>
            <a:r>
              <a:rPr lang="en-US" sz="1200" i="1" dirty="0" err="1" smtClean="0"/>
              <a:t>así</a:t>
            </a:r>
            <a:r>
              <a:rPr lang="en-US" sz="1200" i="1" dirty="0" smtClean="0"/>
              <a:t>, </a:t>
            </a:r>
            <a:r>
              <a:rPr lang="en-US" sz="1200" i="1" dirty="0" err="1" smtClean="0"/>
              <a:t>reducir</a:t>
            </a:r>
            <a:r>
              <a:rPr lang="en-US" sz="1200" i="1" dirty="0" smtClean="0"/>
              <a:t> </a:t>
            </a:r>
            <a:r>
              <a:rPr lang="en-US" sz="1200" i="1" dirty="0" err="1" smtClean="0"/>
              <a:t>drásticamente</a:t>
            </a:r>
            <a:r>
              <a:rPr lang="en-US" sz="1200" i="1" dirty="0" smtClean="0"/>
              <a:t> el </a:t>
            </a:r>
            <a:r>
              <a:rPr lang="en-US" sz="1200" i="1" dirty="0" err="1" smtClean="0"/>
              <a:t>costo</a:t>
            </a:r>
            <a:r>
              <a:rPr lang="en-US" sz="1200" i="1" dirty="0" smtClean="0"/>
              <a:t> de </a:t>
            </a:r>
            <a:r>
              <a:rPr lang="en-US" sz="1200" i="1" dirty="0" err="1" smtClean="0"/>
              <a:t>nuestra</a:t>
            </a:r>
            <a:r>
              <a:rPr lang="en-US" sz="1200" i="1" dirty="0" smtClean="0"/>
              <a:t> principal </a:t>
            </a:r>
            <a:r>
              <a:rPr lang="en-US" sz="1200" i="1" dirty="0" err="1" smtClean="0"/>
              <a:t>actividad</a:t>
            </a:r>
            <a:r>
              <a:rPr lang="en-US" sz="1200" i="1" dirty="0" smtClean="0"/>
              <a:t>…”</a:t>
            </a:r>
            <a:r>
              <a:rPr lang="en-US" sz="1200" dirty="0" smtClean="0"/>
              <a:t> – </a:t>
            </a:r>
            <a:r>
              <a:rPr lang="en-US" sz="1200" u="sng" dirty="0" smtClean="0">
                <a:hlinkClick r:id="rId2"/>
              </a:rPr>
              <a:t>Sergey Vanner, COMICON</a:t>
            </a:r>
            <a:r>
              <a:rPr lang="en-US" sz="1200" dirty="0" smtClean="0"/>
              <a:t> </a:t>
            </a:r>
            <a:endParaRPr lang="en-US" sz="1200" dirty="0"/>
          </a:p>
        </p:txBody>
      </p:sp>
      <p:sp>
        <p:nvSpPr>
          <p:cNvPr id="7" name="Rounded Rectangular Callout 6"/>
          <p:cNvSpPr/>
          <p:nvPr/>
        </p:nvSpPr>
        <p:spPr>
          <a:xfrm rot="725977">
            <a:off x="6937033" y="1366297"/>
            <a:ext cx="2077191" cy="1458403"/>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t>“La </a:t>
            </a:r>
            <a:r>
              <a:rPr lang="en-US" sz="1200" i="1" dirty="0" err="1" smtClean="0"/>
              <a:t>flexibilidad</a:t>
            </a:r>
            <a:r>
              <a:rPr lang="en-US" sz="1200" i="1" dirty="0" smtClean="0"/>
              <a:t> del </a:t>
            </a:r>
            <a:r>
              <a:rPr lang="en-US" sz="1200" i="1" dirty="0" err="1" smtClean="0"/>
              <a:t>sistema</a:t>
            </a:r>
            <a:r>
              <a:rPr lang="en-US" sz="1200" i="1" dirty="0" smtClean="0"/>
              <a:t> de </a:t>
            </a:r>
            <a:r>
              <a:rPr lang="en-US" sz="1200" i="1" dirty="0" err="1" smtClean="0"/>
              <a:t>Xorcom</a:t>
            </a:r>
            <a:r>
              <a:rPr lang="en-US" sz="1200" i="1" dirty="0" smtClean="0"/>
              <a:t> </a:t>
            </a:r>
            <a:r>
              <a:rPr lang="en-US" sz="1200" i="1" dirty="0" err="1" smtClean="0"/>
              <a:t>fue</a:t>
            </a:r>
            <a:r>
              <a:rPr lang="en-US" sz="1200" i="1" dirty="0" smtClean="0"/>
              <a:t> </a:t>
            </a:r>
            <a:r>
              <a:rPr lang="en-US" sz="1200" i="1" dirty="0" err="1" smtClean="0"/>
              <a:t>para</a:t>
            </a:r>
            <a:r>
              <a:rPr lang="en-US" sz="1200" i="1" dirty="0" smtClean="0"/>
              <a:t> </a:t>
            </a:r>
            <a:r>
              <a:rPr lang="en-US" sz="1200" i="1" dirty="0" err="1" smtClean="0"/>
              <a:t>nosotros</a:t>
            </a:r>
            <a:r>
              <a:rPr lang="en-US" sz="1200" i="1" dirty="0" smtClean="0"/>
              <a:t> el factor </a:t>
            </a:r>
            <a:r>
              <a:rPr lang="en-US" sz="1200" i="1" dirty="0" err="1" smtClean="0"/>
              <a:t>decisivo</a:t>
            </a:r>
            <a:r>
              <a:rPr lang="en-US" sz="1200" i="1" dirty="0" smtClean="0"/>
              <a:t>. </a:t>
            </a:r>
            <a:r>
              <a:rPr lang="en-US" sz="1200" i="1" dirty="0" err="1" smtClean="0"/>
              <a:t>Nos</a:t>
            </a:r>
            <a:r>
              <a:rPr lang="en-US" sz="1200" i="1" dirty="0" smtClean="0"/>
              <a:t> </a:t>
            </a:r>
            <a:r>
              <a:rPr lang="en-US" sz="1200" i="1" dirty="0" err="1" smtClean="0"/>
              <a:t>permitió</a:t>
            </a:r>
            <a:r>
              <a:rPr lang="en-US" sz="1200" i="1" dirty="0" smtClean="0"/>
              <a:t> </a:t>
            </a:r>
            <a:r>
              <a:rPr lang="en-US" sz="1200" i="1" dirty="0" err="1" smtClean="0"/>
              <a:t>utilizar</a:t>
            </a:r>
            <a:r>
              <a:rPr lang="en-US" sz="1200" i="1" dirty="0" smtClean="0"/>
              <a:t> los </a:t>
            </a:r>
            <a:r>
              <a:rPr lang="en-US" sz="1200" i="1" dirty="0" err="1" smtClean="0"/>
              <a:t>teléfonos</a:t>
            </a:r>
            <a:r>
              <a:rPr lang="en-US" sz="1200" i="1" dirty="0" smtClean="0"/>
              <a:t> </a:t>
            </a:r>
            <a:r>
              <a:rPr lang="en-US" sz="1200" i="1" dirty="0" err="1" smtClean="0"/>
              <a:t>existentes</a:t>
            </a:r>
            <a:r>
              <a:rPr lang="en-US" sz="1200" i="1" dirty="0" smtClean="0"/>
              <a:t> y </a:t>
            </a:r>
            <a:r>
              <a:rPr lang="en-US" sz="1200" i="1" dirty="0" err="1" smtClean="0"/>
              <a:t>así</a:t>
            </a:r>
            <a:r>
              <a:rPr lang="en-US" sz="1200" i="1" dirty="0" smtClean="0"/>
              <a:t> </a:t>
            </a:r>
            <a:r>
              <a:rPr lang="en-US" sz="1200" i="1" dirty="0" err="1" smtClean="0"/>
              <a:t>ahorrar</a:t>
            </a:r>
            <a:r>
              <a:rPr lang="en-US" sz="1200" i="1" dirty="0" smtClean="0"/>
              <a:t> </a:t>
            </a:r>
            <a:r>
              <a:rPr lang="en-US" sz="1200" i="1" dirty="0" err="1" smtClean="0"/>
              <a:t>dinero</a:t>
            </a:r>
            <a:r>
              <a:rPr lang="en-US" sz="1200" i="1" dirty="0" smtClean="0"/>
              <a:t>.”</a:t>
            </a:r>
            <a:r>
              <a:rPr lang="en-US" sz="1200" dirty="0" smtClean="0"/>
              <a:t> – </a:t>
            </a:r>
            <a:r>
              <a:rPr lang="en-US" sz="1200" u="sng" dirty="0" smtClean="0">
                <a:hlinkClick r:id="rId3"/>
              </a:rPr>
              <a:t>Colin Goldstein, </a:t>
            </a:r>
            <a:r>
              <a:rPr lang="en-US" sz="1200" u="sng" dirty="0" err="1" smtClean="0">
                <a:hlinkClick r:id="rId3"/>
              </a:rPr>
              <a:t>Redbus</a:t>
            </a:r>
            <a:r>
              <a:rPr lang="en-US" sz="1200" u="sng" dirty="0" smtClean="0">
                <a:hlinkClick r:id="rId3"/>
              </a:rPr>
              <a:t> Media Group</a:t>
            </a:r>
            <a:r>
              <a:rPr lang="en-US" sz="1200" dirty="0" smtClean="0"/>
              <a:t> </a:t>
            </a:r>
          </a:p>
        </p:txBody>
      </p:sp>
      <p:sp>
        <p:nvSpPr>
          <p:cNvPr id="8" name="Rounded Rectangular Callout 7"/>
          <p:cNvSpPr/>
          <p:nvPr/>
        </p:nvSpPr>
        <p:spPr>
          <a:xfrm rot="20875603">
            <a:off x="6553200" y="3104409"/>
            <a:ext cx="2133600" cy="12954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t>“El </a:t>
            </a:r>
            <a:r>
              <a:rPr lang="en-US" sz="1200" i="1" dirty="0" err="1" smtClean="0"/>
              <a:t>sistema</a:t>
            </a:r>
            <a:r>
              <a:rPr lang="en-US" sz="1200" i="1" dirty="0" smtClean="0"/>
              <a:t> </a:t>
            </a:r>
            <a:r>
              <a:rPr lang="en-US" sz="1200" i="1" dirty="0" err="1" smtClean="0"/>
              <a:t>funciona</a:t>
            </a:r>
            <a:r>
              <a:rPr lang="en-US" sz="1200" i="1" dirty="0" smtClean="0"/>
              <a:t> </a:t>
            </a:r>
            <a:r>
              <a:rPr lang="en-US" sz="1200" i="1" dirty="0" err="1" smtClean="0"/>
              <a:t>extremadamente</a:t>
            </a:r>
            <a:r>
              <a:rPr lang="en-US" sz="1200" i="1" dirty="0" smtClean="0"/>
              <a:t> </a:t>
            </a:r>
            <a:r>
              <a:rPr lang="en-US" sz="1200" i="1" dirty="0" err="1" smtClean="0"/>
              <a:t>bienl,con</a:t>
            </a:r>
            <a:r>
              <a:rPr lang="en-US" sz="1200" i="1" dirty="0" smtClean="0"/>
              <a:t> </a:t>
            </a:r>
            <a:r>
              <a:rPr lang="en-US" sz="1200" i="1" dirty="0" err="1" smtClean="0"/>
              <a:t>una</a:t>
            </a:r>
            <a:r>
              <a:rPr lang="en-US" sz="1200" i="1" dirty="0" smtClean="0"/>
              <a:t> gran </a:t>
            </a:r>
            <a:r>
              <a:rPr lang="en-US" sz="1200" i="1" dirty="0" err="1" smtClean="0"/>
              <a:t>calidad</a:t>
            </a:r>
            <a:r>
              <a:rPr lang="en-US" sz="1200" i="1" dirty="0" smtClean="0"/>
              <a:t> de </a:t>
            </a:r>
            <a:r>
              <a:rPr lang="en-US" sz="1200" i="1" dirty="0" err="1" smtClean="0"/>
              <a:t>voz</a:t>
            </a:r>
            <a:r>
              <a:rPr lang="en-US" sz="1200" i="1" dirty="0" smtClean="0"/>
              <a:t> y </a:t>
            </a:r>
            <a:r>
              <a:rPr lang="en-US" sz="1200" i="1" dirty="0" err="1" smtClean="0"/>
              <a:t>muchas</a:t>
            </a:r>
            <a:r>
              <a:rPr lang="en-US" sz="1200" i="1" dirty="0" smtClean="0"/>
              <a:t> </a:t>
            </a:r>
            <a:r>
              <a:rPr lang="en-US" sz="1200" i="1" dirty="0" err="1" smtClean="0"/>
              <a:t>más</a:t>
            </a:r>
            <a:r>
              <a:rPr lang="en-US" sz="1200" i="1" dirty="0" smtClean="0"/>
              <a:t> </a:t>
            </a:r>
            <a:r>
              <a:rPr lang="en-US" sz="1200" i="1" dirty="0" err="1" smtClean="0"/>
              <a:t>funcionalidades</a:t>
            </a:r>
            <a:r>
              <a:rPr lang="en-US" sz="1200" i="1" dirty="0" smtClean="0"/>
              <a:t> </a:t>
            </a:r>
            <a:r>
              <a:rPr lang="en-US" sz="1200" i="1" dirty="0" err="1" smtClean="0"/>
              <a:t>que</a:t>
            </a:r>
            <a:r>
              <a:rPr lang="en-US" sz="1200" i="1" dirty="0" smtClean="0"/>
              <a:t> la PBX anterior.”</a:t>
            </a:r>
            <a:r>
              <a:rPr lang="en-US" sz="1200" dirty="0" smtClean="0"/>
              <a:t> - </a:t>
            </a:r>
            <a:r>
              <a:rPr lang="en-US" sz="1200" u="sng" dirty="0" smtClean="0">
                <a:hlinkClick r:id="rId4"/>
              </a:rPr>
              <a:t>Paul Isdell, Cavanagh Isdell &amp; Co</a:t>
            </a:r>
            <a:r>
              <a:rPr lang="en-US" sz="1200" dirty="0" smtClean="0"/>
              <a:t> </a:t>
            </a:r>
          </a:p>
        </p:txBody>
      </p:sp>
      <p:sp>
        <p:nvSpPr>
          <p:cNvPr id="9" name="Rounded Rectangular Callout 8"/>
          <p:cNvSpPr/>
          <p:nvPr/>
        </p:nvSpPr>
        <p:spPr>
          <a:xfrm rot="668078">
            <a:off x="101412" y="3353404"/>
            <a:ext cx="2514600" cy="12954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t>“El </a:t>
            </a:r>
            <a:r>
              <a:rPr lang="en-US" sz="1200" i="1" dirty="0" err="1" smtClean="0"/>
              <a:t>ahorro</a:t>
            </a:r>
            <a:r>
              <a:rPr lang="en-US" sz="1200" i="1" dirty="0" smtClean="0"/>
              <a:t> de </a:t>
            </a:r>
            <a:r>
              <a:rPr lang="en-US" sz="1200" i="1" dirty="0" err="1" smtClean="0"/>
              <a:t>dinero</a:t>
            </a:r>
            <a:r>
              <a:rPr lang="en-US" sz="1200" i="1" dirty="0" smtClean="0"/>
              <a:t> se </a:t>
            </a:r>
            <a:r>
              <a:rPr lang="en-US" sz="1200" i="1" dirty="0" err="1" smtClean="0"/>
              <a:t>percibió</a:t>
            </a:r>
            <a:r>
              <a:rPr lang="en-US" sz="1200" i="1" dirty="0"/>
              <a:t> </a:t>
            </a:r>
            <a:r>
              <a:rPr lang="en-US" sz="1200" i="1" dirty="0" err="1" smtClean="0"/>
              <a:t>ya</a:t>
            </a:r>
            <a:r>
              <a:rPr lang="en-US" sz="1200" i="1" dirty="0" smtClean="0"/>
              <a:t> en el primer </a:t>
            </a:r>
            <a:r>
              <a:rPr lang="en-US" sz="1200" i="1" dirty="0" err="1" smtClean="0"/>
              <a:t>mes</a:t>
            </a:r>
            <a:r>
              <a:rPr lang="en-US" sz="1200" i="1" dirty="0" smtClean="0"/>
              <a:t>  dada la </a:t>
            </a:r>
            <a:r>
              <a:rPr lang="en-US" sz="1200" i="1" dirty="0" err="1" smtClean="0"/>
              <a:t>facilidad</a:t>
            </a:r>
            <a:r>
              <a:rPr lang="en-US" sz="1200" i="1" dirty="0" smtClean="0"/>
              <a:t> de </a:t>
            </a:r>
            <a:r>
              <a:rPr lang="en-US" sz="1200" i="1" dirty="0" err="1" smtClean="0"/>
              <a:t>utilizar</a:t>
            </a:r>
            <a:r>
              <a:rPr lang="en-US" sz="1200" i="1" dirty="0" smtClean="0"/>
              <a:t> los </a:t>
            </a:r>
            <a:r>
              <a:rPr lang="en-US" sz="1200" i="1" dirty="0" err="1" smtClean="0"/>
              <a:t>teléfonos</a:t>
            </a:r>
            <a:r>
              <a:rPr lang="en-US" sz="1200" i="1" dirty="0" smtClean="0"/>
              <a:t> de </a:t>
            </a:r>
            <a:r>
              <a:rPr lang="en-US" sz="1200" i="1" dirty="0" err="1" smtClean="0"/>
              <a:t>nuestras</a:t>
            </a:r>
            <a:r>
              <a:rPr lang="en-US" sz="1200" i="1" dirty="0" smtClean="0"/>
              <a:t> </a:t>
            </a:r>
            <a:r>
              <a:rPr lang="en-US" sz="1200" i="1" dirty="0" err="1" smtClean="0"/>
              <a:t>sucursales</a:t>
            </a:r>
            <a:r>
              <a:rPr lang="en-US" sz="1200" i="1" dirty="0" smtClean="0"/>
              <a:t>  via LAN, sin </a:t>
            </a:r>
            <a:r>
              <a:rPr lang="en-US" sz="1200" i="1" dirty="0" err="1" smtClean="0"/>
              <a:t>costo</a:t>
            </a:r>
            <a:r>
              <a:rPr lang="en-US" sz="1200" i="1" dirty="0" smtClean="0"/>
              <a:t>.” -</a:t>
            </a:r>
            <a:r>
              <a:rPr lang="en-US" sz="1200" dirty="0" smtClean="0"/>
              <a:t> </a:t>
            </a:r>
            <a:r>
              <a:rPr lang="en-US" sz="1200" u="sng" dirty="0" smtClean="0">
                <a:hlinkClick r:id="rId5"/>
              </a:rPr>
              <a:t>Steve Harder, IT Manager at FTS</a:t>
            </a:r>
            <a:r>
              <a:rPr lang="en-US" sz="1200" dirty="0" smtClean="0"/>
              <a:t> </a:t>
            </a:r>
          </a:p>
        </p:txBody>
      </p:sp>
      <p:sp>
        <p:nvSpPr>
          <p:cNvPr id="11" name="Rounded Rectangular Callout 10"/>
          <p:cNvSpPr/>
          <p:nvPr/>
        </p:nvSpPr>
        <p:spPr>
          <a:xfrm>
            <a:off x="1981200" y="4953000"/>
            <a:ext cx="3886200" cy="12954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t>“Dado </a:t>
            </a:r>
            <a:r>
              <a:rPr lang="en-US" sz="1200" i="1" dirty="0" err="1" smtClean="0"/>
              <a:t>que</a:t>
            </a:r>
            <a:r>
              <a:rPr lang="en-US" sz="1200" i="1" dirty="0" smtClean="0"/>
              <a:t> no </a:t>
            </a:r>
            <a:r>
              <a:rPr lang="en-US" sz="1200" i="1" dirty="0" err="1" smtClean="0"/>
              <a:t>estábamos</a:t>
            </a:r>
            <a:r>
              <a:rPr lang="en-US" sz="1200" i="1" dirty="0" smtClean="0"/>
              <a:t> </a:t>
            </a:r>
            <a:r>
              <a:rPr lang="en-US" sz="1200" i="1" dirty="0" err="1" smtClean="0"/>
              <a:t>familiarizados</a:t>
            </a:r>
            <a:r>
              <a:rPr lang="en-US" sz="1200" i="1" dirty="0" smtClean="0"/>
              <a:t> con Asterisk, </a:t>
            </a:r>
            <a:r>
              <a:rPr lang="en-US" sz="1200" i="1" dirty="0" err="1" smtClean="0"/>
              <a:t>esperábamos</a:t>
            </a:r>
            <a:r>
              <a:rPr lang="en-US" sz="1200" i="1" dirty="0" smtClean="0"/>
              <a:t> </a:t>
            </a:r>
            <a:r>
              <a:rPr lang="en-US" sz="1200" i="1" dirty="0" err="1" smtClean="0"/>
              <a:t>que</a:t>
            </a:r>
            <a:r>
              <a:rPr lang="en-US" sz="1200" i="1" dirty="0" smtClean="0"/>
              <a:t> el </a:t>
            </a:r>
            <a:r>
              <a:rPr lang="en-US" sz="1200" i="1" dirty="0" err="1" smtClean="0"/>
              <a:t>ciclo</a:t>
            </a:r>
            <a:r>
              <a:rPr lang="en-US" sz="1200" i="1" dirty="0" smtClean="0"/>
              <a:t> de </a:t>
            </a:r>
            <a:r>
              <a:rPr lang="en-US" sz="1200" i="1" dirty="0" err="1" smtClean="0"/>
              <a:t>instalación</a:t>
            </a:r>
            <a:r>
              <a:rPr lang="en-US" sz="1200" i="1" dirty="0" smtClean="0"/>
              <a:t>, </a:t>
            </a:r>
            <a:r>
              <a:rPr lang="en-US" sz="1200" i="1" dirty="0" err="1" smtClean="0"/>
              <a:t>implementación</a:t>
            </a:r>
            <a:r>
              <a:rPr lang="en-US" sz="1200" i="1" dirty="0" smtClean="0"/>
              <a:t> y </a:t>
            </a:r>
            <a:r>
              <a:rPr lang="en-US" sz="1200" i="1" dirty="0" err="1" smtClean="0"/>
              <a:t>pruebas</a:t>
            </a:r>
            <a:r>
              <a:rPr lang="en-US" sz="1200" i="1" dirty="0" smtClean="0"/>
              <a:t> </a:t>
            </a:r>
            <a:r>
              <a:rPr lang="en-US" sz="1200" i="1" dirty="0" err="1" smtClean="0"/>
              <a:t>tomaría</a:t>
            </a:r>
            <a:r>
              <a:rPr lang="en-US" sz="1200" i="1" dirty="0" smtClean="0"/>
              <a:t> </a:t>
            </a:r>
            <a:r>
              <a:rPr lang="en-US" sz="1200" i="1" dirty="0" err="1" smtClean="0"/>
              <a:t>unas</a:t>
            </a:r>
            <a:r>
              <a:rPr lang="en-US" sz="1200" i="1" dirty="0" smtClean="0"/>
              <a:t> </a:t>
            </a:r>
            <a:r>
              <a:rPr lang="en-US" sz="1200" i="1" dirty="0" err="1" smtClean="0"/>
              <a:t>semanas</a:t>
            </a:r>
            <a:r>
              <a:rPr lang="en-US" sz="1200" i="1" dirty="0" smtClean="0"/>
              <a:t>. </a:t>
            </a:r>
            <a:r>
              <a:rPr lang="en-US" sz="1200" i="1" dirty="0" err="1"/>
              <a:t>P</a:t>
            </a:r>
            <a:r>
              <a:rPr lang="en-US" sz="1200" i="1" dirty="0" err="1" smtClean="0"/>
              <a:t>ero</a:t>
            </a:r>
            <a:r>
              <a:rPr lang="en-US" sz="1200" i="1" dirty="0" smtClean="0"/>
              <a:t> la </a:t>
            </a:r>
            <a:r>
              <a:rPr lang="en-US" sz="1200" i="1" dirty="0" err="1" smtClean="0"/>
              <a:t>realidad</a:t>
            </a:r>
            <a:r>
              <a:rPr lang="en-US" sz="1200" i="1" dirty="0" smtClean="0"/>
              <a:t> </a:t>
            </a:r>
            <a:r>
              <a:rPr lang="en-US" sz="1200" i="1" dirty="0" err="1" smtClean="0"/>
              <a:t>es</a:t>
            </a:r>
            <a:r>
              <a:rPr lang="en-US" sz="1200" i="1" dirty="0" smtClean="0"/>
              <a:t> </a:t>
            </a:r>
            <a:r>
              <a:rPr lang="en-US" sz="1200" i="1" dirty="0" err="1" smtClean="0"/>
              <a:t>que</a:t>
            </a:r>
            <a:r>
              <a:rPr lang="en-US" sz="1200" i="1" dirty="0" smtClean="0"/>
              <a:t> la </a:t>
            </a:r>
            <a:r>
              <a:rPr lang="en-US" sz="1200" i="1" dirty="0" err="1" smtClean="0"/>
              <a:t>configuración</a:t>
            </a:r>
            <a:r>
              <a:rPr lang="en-US" sz="1200" i="1" dirty="0" smtClean="0"/>
              <a:t> </a:t>
            </a:r>
            <a:r>
              <a:rPr lang="en-US" sz="1200" i="1" dirty="0" err="1" smtClean="0"/>
              <a:t>fue</a:t>
            </a:r>
            <a:r>
              <a:rPr lang="en-US" sz="1200" i="1" dirty="0" smtClean="0"/>
              <a:t> tan </a:t>
            </a:r>
            <a:r>
              <a:rPr lang="en-US" sz="1200" i="1" dirty="0" err="1" smtClean="0"/>
              <a:t>intuitiva</a:t>
            </a:r>
            <a:r>
              <a:rPr lang="en-US" sz="1200" i="1" dirty="0" smtClean="0"/>
              <a:t> </a:t>
            </a:r>
            <a:r>
              <a:rPr lang="en-US" sz="1200" i="1" dirty="0" err="1" smtClean="0"/>
              <a:t>que</a:t>
            </a:r>
            <a:r>
              <a:rPr lang="en-US" sz="1200" i="1" dirty="0" smtClean="0"/>
              <a:t> </a:t>
            </a:r>
            <a:r>
              <a:rPr lang="en-US" sz="1200" i="1" dirty="0" err="1" smtClean="0"/>
              <a:t>nuestro</a:t>
            </a:r>
            <a:r>
              <a:rPr lang="en-US" sz="1200" i="1" dirty="0" smtClean="0"/>
              <a:t> </a:t>
            </a:r>
            <a:r>
              <a:rPr lang="en-US" sz="1200" i="1" dirty="0" err="1" smtClean="0"/>
              <a:t>sistema</a:t>
            </a:r>
            <a:r>
              <a:rPr lang="en-US" sz="1200" i="1" dirty="0" smtClean="0"/>
              <a:t> </a:t>
            </a:r>
            <a:r>
              <a:rPr lang="en-US" sz="1200" i="1" dirty="0" err="1" smtClean="0"/>
              <a:t>telefónico</a:t>
            </a:r>
            <a:r>
              <a:rPr lang="en-US" sz="1200" i="1" dirty="0" smtClean="0"/>
              <a:t> </a:t>
            </a:r>
            <a:r>
              <a:rPr lang="en-US" sz="1200" i="1" dirty="0" err="1" smtClean="0"/>
              <a:t>fue</a:t>
            </a:r>
            <a:r>
              <a:rPr lang="en-US" sz="1200" i="1" dirty="0" smtClean="0"/>
              <a:t> </a:t>
            </a:r>
            <a:r>
              <a:rPr lang="en-US" sz="1200" i="1" dirty="0" err="1" smtClean="0"/>
              <a:t>interrumpido</a:t>
            </a:r>
            <a:r>
              <a:rPr lang="en-US" sz="1200" i="1" dirty="0" smtClean="0"/>
              <a:t> </a:t>
            </a:r>
            <a:r>
              <a:rPr lang="en-US" sz="1200" i="1" dirty="0" err="1" smtClean="0"/>
              <a:t>por</a:t>
            </a:r>
            <a:r>
              <a:rPr lang="en-US" sz="1200" i="1" dirty="0" smtClean="0"/>
              <a:t> </a:t>
            </a:r>
            <a:r>
              <a:rPr lang="en-US" sz="1200" i="1" dirty="0" err="1" smtClean="0"/>
              <a:t>apenas</a:t>
            </a:r>
            <a:r>
              <a:rPr lang="en-US" sz="1200" i="1" dirty="0" smtClean="0"/>
              <a:t> </a:t>
            </a:r>
            <a:r>
              <a:rPr lang="en-US" sz="1200" i="1" dirty="0" err="1" smtClean="0"/>
              <a:t>unas</a:t>
            </a:r>
            <a:r>
              <a:rPr lang="en-US" sz="1200" i="1" dirty="0" smtClean="0"/>
              <a:t> </a:t>
            </a:r>
            <a:r>
              <a:rPr lang="en-US" sz="1200" i="1" dirty="0" err="1" smtClean="0"/>
              <a:t>horass</a:t>
            </a:r>
            <a:r>
              <a:rPr lang="en-US" sz="1200" i="1" dirty="0" smtClean="0"/>
              <a:t>.”</a:t>
            </a:r>
            <a:r>
              <a:rPr lang="en-US" sz="1200" dirty="0" smtClean="0"/>
              <a:t> - </a:t>
            </a:r>
            <a:r>
              <a:rPr lang="en-US" sz="1200" u="sng" dirty="0" smtClean="0">
                <a:hlinkClick r:id="rId6"/>
              </a:rPr>
              <a:t>Bruno K. - Cirrus </a:t>
            </a:r>
            <a:r>
              <a:rPr lang="en-US" sz="1200" u="sng" dirty="0" err="1" smtClean="0">
                <a:hlinkClick r:id="rId6"/>
              </a:rPr>
              <a:t>Informatique</a:t>
            </a:r>
            <a:r>
              <a:rPr lang="en-US" sz="1200" dirty="0" smtClean="0"/>
              <a:t> </a:t>
            </a:r>
          </a:p>
        </p:txBody>
      </p:sp>
      <p:sp>
        <p:nvSpPr>
          <p:cNvPr id="12" name="Rounded Rectangular Callout 11"/>
          <p:cNvSpPr/>
          <p:nvPr/>
        </p:nvSpPr>
        <p:spPr>
          <a:xfrm rot="20765024">
            <a:off x="4660928" y="1223469"/>
            <a:ext cx="2057400" cy="9906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t>“</a:t>
            </a:r>
            <a:r>
              <a:rPr lang="en-US" sz="1200" i="1" dirty="0" err="1" smtClean="0"/>
              <a:t>Tanto</a:t>
            </a:r>
            <a:r>
              <a:rPr lang="en-US" sz="1200" i="1" dirty="0" smtClean="0"/>
              <a:t> el </a:t>
            </a:r>
            <a:r>
              <a:rPr lang="en-US" sz="1200" i="1" dirty="0" err="1" smtClean="0"/>
              <a:t>equipamiento</a:t>
            </a:r>
            <a:r>
              <a:rPr lang="en-US" sz="1200" i="1" dirty="0" smtClean="0"/>
              <a:t> </a:t>
            </a:r>
            <a:r>
              <a:rPr lang="en-US" sz="1200" i="1" dirty="0" err="1" smtClean="0"/>
              <a:t>como</a:t>
            </a:r>
            <a:r>
              <a:rPr lang="en-US" sz="1200" i="1" dirty="0" smtClean="0"/>
              <a:t> el </a:t>
            </a:r>
            <a:r>
              <a:rPr lang="en-US" sz="1200" i="1" dirty="0" err="1" smtClean="0"/>
              <a:t>integrador</a:t>
            </a:r>
            <a:r>
              <a:rPr lang="en-US" sz="1200" i="1" dirty="0" smtClean="0"/>
              <a:t> </a:t>
            </a:r>
            <a:r>
              <a:rPr lang="en-US" sz="1200" i="1" dirty="0" err="1" smtClean="0"/>
              <a:t>superaron</a:t>
            </a:r>
            <a:r>
              <a:rPr lang="en-US" sz="1200" i="1" dirty="0" smtClean="0"/>
              <a:t> </a:t>
            </a:r>
            <a:r>
              <a:rPr lang="en-US" sz="1200" i="1" dirty="0" err="1" smtClean="0"/>
              <a:t>nuestrras</a:t>
            </a:r>
            <a:r>
              <a:rPr lang="en-US" sz="1200" i="1" dirty="0" smtClean="0"/>
              <a:t> </a:t>
            </a:r>
            <a:r>
              <a:rPr lang="en-US" sz="1200" i="1" dirty="0" err="1" smtClean="0"/>
              <a:t>expectativas</a:t>
            </a:r>
            <a:r>
              <a:rPr lang="en-US" sz="1200" i="1" dirty="0" smtClean="0"/>
              <a:t>.” </a:t>
            </a:r>
            <a:r>
              <a:rPr lang="en-US" sz="1200" dirty="0" smtClean="0"/>
              <a:t>- </a:t>
            </a:r>
            <a:r>
              <a:rPr lang="en-US" sz="1200" u="sng" dirty="0" smtClean="0">
                <a:hlinkClick r:id="rId7"/>
              </a:rPr>
              <a:t>Diego </a:t>
            </a:r>
            <a:r>
              <a:rPr lang="en-US" sz="1200" u="sng" dirty="0" err="1" smtClean="0">
                <a:hlinkClick r:id="rId7"/>
              </a:rPr>
              <a:t>Braglia</a:t>
            </a:r>
            <a:r>
              <a:rPr lang="en-US" sz="1200" u="sng" dirty="0" smtClean="0">
                <a:hlinkClick r:id="rId7"/>
              </a:rPr>
              <a:t>, </a:t>
            </a:r>
            <a:r>
              <a:rPr lang="en-US" sz="1200" u="sng" dirty="0" err="1" smtClean="0">
                <a:hlinkClick r:id="rId7"/>
              </a:rPr>
              <a:t>Inmobiliaria</a:t>
            </a:r>
            <a:r>
              <a:rPr lang="en-US" sz="1200" u="sng" dirty="0" smtClean="0">
                <a:hlinkClick r:id="rId7"/>
              </a:rPr>
              <a:t> </a:t>
            </a:r>
            <a:r>
              <a:rPr lang="en-US" sz="1200" u="sng" dirty="0" err="1" smtClean="0">
                <a:hlinkClick r:id="rId7"/>
              </a:rPr>
              <a:t>Braglia</a:t>
            </a:r>
            <a:r>
              <a:rPr lang="en-US" sz="1200" dirty="0" smtClean="0"/>
              <a:t> </a:t>
            </a:r>
          </a:p>
        </p:txBody>
      </p:sp>
      <p:sp>
        <p:nvSpPr>
          <p:cNvPr id="13" name="Rounded Rectangular Callout 12"/>
          <p:cNvSpPr/>
          <p:nvPr/>
        </p:nvSpPr>
        <p:spPr>
          <a:xfrm rot="1002331">
            <a:off x="6089583" y="4894663"/>
            <a:ext cx="1905000" cy="12954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t>“</a:t>
            </a:r>
            <a:r>
              <a:rPr lang="en-US" sz="1200" i="1" dirty="0" err="1" smtClean="0"/>
              <a:t>Xorcom</a:t>
            </a:r>
            <a:r>
              <a:rPr lang="en-US" sz="1200" i="1" dirty="0" smtClean="0"/>
              <a:t> </a:t>
            </a:r>
            <a:r>
              <a:rPr lang="en-US" sz="1200" i="1" dirty="0" err="1" smtClean="0"/>
              <a:t>fabrica</a:t>
            </a:r>
            <a:r>
              <a:rPr lang="en-US" sz="1200" i="1" dirty="0" smtClean="0"/>
              <a:t> un </a:t>
            </a:r>
            <a:r>
              <a:rPr lang="en-US" sz="1200" i="1" dirty="0" err="1" smtClean="0"/>
              <a:t>sistema</a:t>
            </a:r>
            <a:r>
              <a:rPr lang="en-US" sz="1200" i="1" dirty="0" smtClean="0"/>
              <a:t> </a:t>
            </a:r>
            <a:r>
              <a:rPr lang="en-US" sz="1200" i="1" dirty="0" err="1" smtClean="0"/>
              <a:t>telefónico</a:t>
            </a:r>
            <a:r>
              <a:rPr lang="en-US" sz="1200" i="1" dirty="0" smtClean="0"/>
              <a:t> </a:t>
            </a:r>
            <a:r>
              <a:rPr lang="en-US" sz="1200" i="1" dirty="0" err="1" smtClean="0"/>
              <a:t>excelente</a:t>
            </a:r>
            <a:r>
              <a:rPr lang="en-US" sz="1200" i="1" dirty="0" smtClean="0"/>
              <a:t> y lo </a:t>
            </a:r>
            <a:r>
              <a:rPr lang="en-US" sz="1200" i="1" dirty="0" err="1" smtClean="0"/>
              <a:t>soporta</a:t>
            </a:r>
            <a:r>
              <a:rPr lang="en-US" sz="1200" i="1" dirty="0" smtClean="0"/>
              <a:t> con un </a:t>
            </a:r>
            <a:r>
              <a:rPr lang="en-US" sz="1200" i="1" dirty="0" err="1" smtClean="0"/>
              <a:t>servicio</a:t>
            </a:r>
            <a:r>
              <a:rPr lang="en-US" sz="1200" i="1" dirty="0" smtClean="0"/>
              <a:t> </a:t>
            </a:r>
            <a:r>
              <a:rPr lang="en-US" sz="1200" i="1" dirty="0" err="1" smtClean="0"/>
              <a:t>fuera</a:t>
            </a:r>
            <a:r>
              <a:rPr lang="en-US" sz="1200" i="1" dirty="0" smtClean="0"/>
              <a:t> de </a:t>
            </a:r>
            <a:r>
              <a:rPr lang="en-US" sz="1200" i="1" dirty="0" err="1" smtClean="0"/>
              <a:t>serie</a:t>
            </a:r>
            <a:r>
              <a:rPr lang="en-US" sz="1200" i="1" dirty="0" smtClean="0"/>
              <a:t>.” </a:t>
            </a:r>
            <a:r>
              <a:rPr lang="en-US" sz="1200" dirty="0" smtClean="0"/>
              <a:t>- </a:t>
            </a:r>
            <a:r>
              <a:rPr lang="en-US" sz="1200" u="sng" dirty="0" smtClean="0">
                <a:hlinkClick r:id="rId8"/>
              </a:rPr>
              <a:t>Blan Cox, Mills Communications Inc.</a:t>
            </a:r>
            <a:r>
              <a:rPr lang="en-US" sz="1200" dirty="0" smtClean="0"/>
              <a:t> </a:t>
            </a:r>
          </a:p>
        </p:txBody>
      </p:sp>
      <p:sp>
        <p:nvSpPr>
          <p:cNvPr id="14" name="Rounded Rectangular Callout 13"/>
          <p:cNvSpPr/>
          <p:nvPr/>
        </p:nvSpPr>
        <p:spPr>
          <a:xfrm rot="748281">
            <a:off x="2853707" y="2470899"/>
            <a:ext cx="3352800" cy="2095500"/>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smtClean="0"/>
              <a:t>“El </a:t>
            </a:r>
            <a:r>
              <a:rPr lang="en-US" sz="1200" i="1" dirty="0" err="1" smtClean="0"/>
              <a:t>costo</a:t>
            </a:r>
            <a:r>
              <a:rPr lang="en-US" sz="1200" i="1" dirty="0" smtClean="0"/>
              <a:t> de </a:t>
            </a:r>
            <a:r>
              <a:rPr lang="en-US" sz="1200" i="1" dirty="0" err="1" smtClean="0"/>
              <a:t>implementación</a:t>
            </a:r>
            <a:r>
              <a:rPr lang="en-US" sz="1200" i="1" dirty="0" smtClean="0"/>
              <a:t> de la </a:t>
            </a:r>
            <a:r>
              <a:rPr lang="en-US" sz="1200" i="1" dirty="0" err="1" smtClean="0"/>
              <a:t>solución</a:t>
            </a:r>
            <a:r>
              <a:rPr lang="en-US" sz="1200" i="1" dirty="0" smtClean="0"/>
              <a:t> </a:t>
            </a:r>
            <a:r>
              <a:rPr lang="en-US" sz="1200" i="1" dirty="0" err="1" smtClean="0"/>
              <a:t>ofrecida</a:t>
            </a:r>
            <a:r>
              <a:rPr lang="en-US" sz="1200" i="1" dirty="0" smtClean="0"/>
              <a:t> </a:t>
            </a:r>
            <a:r>
              <a:rPr lang="en-US" sz="1200" i="1" dirty="0" err="1" smtClean="0"/>
              <a:t>fue</a:t>
            </a:r>
            <a:r>
              <a:rPr lang="en-US" sz="1200" i="1" dirty="0" smtClean="0"/>
              <a:t> de la </a:t>
            </a:r>
            <a:r>
              <a:rPr lang="en-US" sz="1200" i="1" dirty="0" err="1" smtClean="0"/>
              <a:t>mitad</a:t>
            </a:r>
            <a:r>
              <a:rPr lang="en-US" sz="1200" i="1" dirty="0" smtClean="0"/>
              <a:t> </a:t>
            </a:r>
            <a:r>
              <a:rPr lang="en-US" sz="1200" i="1" dirty="0" err="1" smtClean="0"/>
              <a:t>comparada</a:t>
            </a:r>
            <a:r>
              <a:rPr lang="en-US" sz="1200" i="1" dirty="0" smtClean="0"/>
              <a:t> a </a:t>
            </a:r>
            <a:r>
              <a:rPr lang="en-US" sz="1200" i="1" dirty="0" err="1" smtClean="0"/>
              <a:t>una</a:t>
            </a:r>
            <a:r>
              <a:rPr lang="en-US" sz="1200" i="1" dirty="0" smtClean="0"/>
              <a:t> </a:t>
            </a:r>
            <a:r>
              <a:rPr lang="en-US" sz="1200" i="1" dirty="0" err="1" smtClean="0"/>
              <a:t>tradicional</a:t>
            </a:r>
            <a:r>
              <a:rPr lang="en-US" sz="1200" i="1" dirty="0" smtClean="0"/>
              <a:t> </a:t>
            </a:r>
            <a:r>
              <a:rPr lang="en-US" sz="1200" i="1" dirty="0" err="1" smtClean="0"/>
              <a:t>pero</a:t>
            </a:r>
            <a:r>
              <a:rPr lang="en-US" sz="1200" i="1" dirty="0" smtClean="0"/>
              <a:t> </a:t>
            </a:r>
            <a:r>
              <a:rPr lang="en-US" sz="1200" i="1" dirty="0" err="1" smtClean="0"/>
              <a:t>agregando</a:t>
            </a:r>
            <a:r>
              <a:rPr lang="en-US" sz="1200" i="1" dirty="0" smtClean="0"/>
              <a:t> la </a:t>
            </a:r>
            <a:r>
              <a:rPr lang="en-US" sz="1200" i="1" dirty="0" err="1" smtClean="0"/>
              <a:t>capacidad</a:t>
            </a:r>
            <a:r>
              <a:rPr lang="en-US" sz="1200" i="1" dirty="0" smtClean="0"/>
              <a:t> de </a:t>
            </a:r>
            <a:r>
              <a:rPr lang="en-US" sz="1200" i="1" dirty="0" err="1" smtClean="0"/>
              <a:t>telefonía</a:t>
            </a:r>
            <a:r>
              <a:rPr lang="en-US" sz="1200" i="1" dirty="0" smtClean="0"/>
              <a:t> IP y </a:t>
            </a:r>
            <a:r>
              <a:rPr lang="en-US" sz="1200" i="1" dirty="0" err="1" smtClean="0"/>
              <a:t>manteniendo</a:t>
            </a:r>
            <a:r>
              <a:rPr lang="en-US" sz="1200" i="1" dirty="0" smtClean="0"/>
              <a:t> </a:t>
            </a:r>
            <a:r>
              <a:rPr lang="en-US" sz="1200" i="1" dirty="0" err="1" smtClean="0"/>
              <a:t>todas</a:t>
            </a:r>
            <a:r>
              <a:rPr lang="en-US" sz="1200" i="1" dirty="0" smtClean="0"/>
              <a:t> </a:t>
            </a:r>
            <a:r>
              <a:rPr lang="en-US" sz="1200" i="1" dirty="0" err="1" smtClean="0"/>
              <a:t>las</a:t>
            </a:r>
            <a:r>
              <a:rPr lang="en-US" sz="1200" i="1" dirty="0" smtClean="0"/>
              <a:t> </a:t>
            </a:r>
            <a:r>
              <a:rPr lang="en-US" sz="1200" i="1" dirty="0" err="1" smtClean="0"/>
              <a:t>funcionalidades</a:t>
            </a:r>
            <a:r>
              <a:rPr lang="en-US" sz="1200" i="1" dirty="0" smtClean="0"/>
              <a:t>. </a:t>
            </a:r>
            <a:r>
              <a:rPr lang="en-US" sz="1200" i="1" dirty="0" err="1" smtClean="0"/>
              <a:t>Mientras</a:t>
            </a:r>
            <a:r>
              <a:rPr lang="en-US" sz="1200" i="1" dirty="0" smtClean="0"/>
              <a:t> el </a:t>
            </a:r>
            <a:r>
              <a:rPr lang="en-US" sz="1200" i="1" dirty="0" err="1" smtClean="0"/>
              <a:t>ahorro</a:t>
            </a:r>
            <a:r>
              <a:rPr lang="en-US" sz="1200" i="1" dirty="0" smtClean="0"/>
              <a:t> de </a:t>
            </a:r>
            <a:r>
              <a:rPr lang="en-US" sz="1200" i="1" dirty="0" err="1" smtClean="0"/>
              <a:t>costos</a:t>
            </a:r>
            <a:r>
              <a:rPr lang="en-US" sz="1200" i="1" dirty="0" smtClean="0"/>
              <a:t> </a:t>
            </a:r>
            <a:r>
              <a:rPr lang="en-US" sz="1200" i="1" dirty="0" err="1" smtClean="0"/>
              <a:t>es</a:t>
            </a:r>
            <a:r>
              <a:rPr lang="en-US" sz="1200" i="1" dirty="0"/>
              <a:t> </a:t>
            </a:r>
            <a:r>
              <a:rPr lang="en-US" sz="1200" i="1" dirty="0" err="1" smtClean="0"/>
              <a:t>destacable</a:t>
            </a:r>
            <a:r>
              <a:rPr lang="en-US" sz="1200" i="1" dirty="0" smtClean="0"/>
              <a:t>, lo </a:t>
            </a:r>
            <a:r>
              <a:rPr lang="en-US" sz="1200" i="1" dirty="0" err="1" smtClean="0"/>
              <a:t>que</a:t>
            </a:r>
            <a:r>
              <a:rPr lang="en-US" sz="1200" i="1" dirty="0" smtClean="0"/>
              <a:t>  </a:t>
            </a:r>
            <a:r>
              <a:rPr lang="en-US" sz="1200" i="1" dirty="0" err="1" smtClean="0"/>
              <a:t>realmente</a:t>
            </a:r>
            <a:r>
              <a:rPr lang="en-US" sz="1200" i="1" dirty="0" smtClean="0"/>
              <a:t> </a:t>
            </a:r>
            <a:r>
              <a:rPr lang="en-US" sz="1200" i="1" dirty="0" err="1" smtClean="0"/>
              <a:t>impresiona</a:t>
            </a:r>
            <a:r>
              <a:rPr lang="en-US" sz="1200" i="1" dirty="0" smtClean="0"/>
              <a:t> </a:t>
            </a:r>
            <a:r>
              <a:rPr lang="en-US" sz="1200" i="1" dirty="0" err="1" smtClean="0"/>
              <a:t>es</a:t>
            </a:r>
            <a:r>
              <a:rPr lang="en-US" sz="1200" i="1" dirty="0" smtClean="0"/>
              <a:t> la </a:t>
            </a:r>
            <a:r>
              <a:rPr lang="en-US" sz="1200" i="1" dirty="0" err="1" smtClean="0"/>
              <a:t>flexibilidad</a:t>
            </a:r>
            <a:r>
              <a:rPr lang="en-US" sz="1200" i="1" dirty="0" smtClean="0"/>
              <a:t>; lo </a:t>
            </a:r>
            <a:r>
              <a:rPr lang="en-US" sz="1200" i="1" dirty="0" err="1" smtClean="0"/>
              <a:t>hace</a:t>
            </a:r>
            <a:r>
              <a:rPr lang="en-US" sz="1200" i="1" dirty="0" smtClean="0"/>
              <a:t> </a:t>
            </a:r>
            <a:r>
              <a:rPr lang="en-US" sz="1200" i="1" dirty="0" err="1" smtClean="0"/>
              <a:t>todo</a:t>
            </a:r>
            <a:r>
              <a:rPr lang="en-US" sz="1200" i="1" dirty="0" smtClean="0"/>
              <a:t> y mucho </a:t>
            </a:r>
            <a:r>
              <a:rPr lang="en-US" sz="1200" i="1" dirty="0" err="1" smtClean="0"/>
              <a:t>más</a:t>
            </a:r>
            <a:r>
              <a:rPr lang="en-US" sz="1200" i="1" dirty="0" smtClean="0"/>
              <a:t> </a:t>
            </a:r>
            <a:r>
              <a:rPr lang="en-US" sz="1200" i="1" dirty="0" err="1" smtClean="0"/>
              <a:t>que</a:t>
            </a:r>
            <a:r>
              <a:rPr lang="en-US" sz="1200" i="1" dirty="0" smtClean="0"/>
              <a:t> </a:t>
            </a:r>
            <a:r>
              <a:rPr lang="en-US" sz="1200" i="1" dirty="0" err="1" smtClean="0"/>
              <a:t>sus</a:t>
            </a:r>
            <a:r>
              <a:rPr lang="en-US" sz="1200" i="1" dirty="0" smtClean="0"/>
              <a:t> </a:t>
            </a:r>
            <a:r>
              <a:rPr lang="en-US" sz="1200" i="1" dirty="0" err="1" smtClean="0"/>
              <a:t>competidores</a:t>
            </a:r>
            <a:r>
              <a:rPr lang="en-US" sz="1200" i="1" dirty="0" smtClean="0"/>
              <a:t>- sin </a:t>
            </a:r>
            <a:r>
              <a:rPr lang="en-US" sz="1200" i="1" dirty="0" err="1" smtClean="0"/>
              <a:t>costos</a:t>
            </a:r>
            <a:r>
              <a:rPr lang="en-US" sz="1200" i="1" dirty="0" smtClean="0"/>
              <a:t> </a:t>
            </a:r>
            <a:r>
              <a:rPr lang="en-US" sz="1200" i="1" dirty="0" err="1" smtClean="0"/>
              <a:t>ocultos</a:t>
            </a:r>
            <a:r>
              <a:rPr lang="en-US" sz="1200" i="1" dirty="0" smtClean="0"/>
              <a:t>.”</a:t>
            </a:r>
            <a:r>
              <a:rPr lang="en-US" sz="1200" dirty="0" smtClean="0"/>
              <a:t> - </a:t>
            </a:r>
            <a:r>
              <a:rPr lang="en-US" sz="1200" u="sng" dirty="0" smtClean="0">
                <a:hlinkClick r:id="rId9"/>
              </a:rPr>
              <a:t>David </a:t>
            </a:r>
            <a:r>
              <a:rPr lang="en-US" sz="1200" u="sng" dirty="0" err="1" smtClean="0">
                <a:hlinkClick r:id="rId9"/>
              </a:rPr>
              <a:t>Merson</a:t>
            </a:r>
            <a:r>
              <a:rPr lang="en-US" sz="1200" u="sng" dirty="0" smtClean="0">
                <a:hlinkClick r:id="rId9"/>
              </a:rPr>
              <a:t>, JD Law</a:t>
            </a:r>
            <a:r>
              <a:rPr lang="en-US" sz="1200" dirty="0" smtClean="0"/>
              <a:t> </a:t>
            </a:r>
          </a:p>
        </p:txBody>
      </p:sp>
    </p:spTree>
  </p:cSld>
  <p:clrMapOvr>
    <a:masterClrMapping/>
  </p:clrMapOvr>
  <p:transition advClick="0" advTm="5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52726"/>
            <a:ext cx="8229600" cy="1362075"/>
          </a:xfrm>
        </p:spPr>
        <p:txBody>
          <a:bodyPr/>
          <a:lstStyle/>
          <a:p>
            <a:pPr>
              <a:defRPr/>
            </a:pPr>
            <a:r>
              <a:rPr lang="en-US" dirty="0" smtClean="0"/>
              <a:t>Claves de </a:t>
            </a:r>
            <a:r>
              <a:rPr lang="en-US" dirty="0" err="1" smtClean="0"/>
              <a:t>venta</a:t>
            </a:r>
            <a:r>
              <a:rPr lang="en-US" dirty="0" smtClean="0"/>
              <a:t> </a:t>
            </a:r>
            <a:r>
              <a:rPr lang="en-US" dirty="0"/>
              <a:t/>
            </a:r>
            <a:br>
              <a:rPr lang="en-US" dirty="0"/>
            </a:br>
            <a:r>
              <a:rPr lang="en-US" dirty="0" err="1" smtClean="0"/>
              <a:t>Soporte</a:t>
            </a:r>
            <a:r>
              <a:rPr lang="en-US" dirty="0" smtClean="0"/>
              <a:t> y </a:t>
            </a:r>
            <a:r>
              <a:rPr lang="en-US" dirty="0" err="1" smtClean="0"/>
              <a:t>beneficios</a:t>
            </a:r>
            <a:endParaRPr lang="en-US" dirty="0"/>
          </a:p>
        </p:txBody>
      </p:sp>
      <p:sp>
        <p:nvSpPr>
          <p:cNvPr id="5" name="Text Placeholder 4"/>
          <p:cNvSpPr>
            <a:spLocks noGrp="1"/>
          </p:cNvSpPr>
          <p:nvPr>
            <p:ph type="body" idx="1"/>
          </p:nvPr>
        </p:nvSpPr>
        <p:spPr/>
        <p:txBody>
          <a:bodyPr/>
          <a:lstStyle/>
          <a:p>
            <a:r>
              <a:rPr lang="en-US" dirty="0" err="1" smtClean="0">
                <a:solidFill>
                  <a:srgbClr val="898989"/>
                </a:solidFill>
                <a:latin typeface="Trebuchet MS" pitchFamily="34" charset="0"/>
                <a:cs typeface="Trebuchet MS" pitchFamily="34" charset="0"/>
              </a:rPr>
              <a:t>Por</a:t>
            </a:r>
            <a:r>
              <a:rPr lang="en-US" dirty="0" smtClean="0">
                <a:solidFill>
                  <a:srgbClr val="898989"/>
                </a:solidFill>
                <a:latin typeface="Trebuchet MS" pitchFamily="34" charset="0"/>
                <a:cs typeface="Trebuchet MS" pitchFamily="34" charset="0"/>
              </a:rPr>
              <a:t> </a:t>
            </a:r>
            <a:r>
              <a:rPr lang="en-US" dirty="0" err="1" smtClean="0">
                <a:solidFill>
                  <a:srgbClr val="898989"/>
                </a:solidFill>
                <a:latin typeface="Trebuchet MS" pitchFamily="34" charset="0"/>
                <a:cs typeface="Trebuchet MS" pitchFamily="34" charset="0"/>
              </a:rPr>
              <a:t>qué</a:t>
            </a:r>
            <a:r>
              <a:rPr lang="en-US" dirty="0" smtClean="0">
                <a:solidFill>
                  <a:srgbClr val="898989"/>
                </a:solidFill>
                <a:latin typeface="Trebuchet MS" pitchFamily="34" charset="0"/>
                <a:cs typeface="Trebuchet MS" pitchFamily="34" charset="0"/>
              </a:rPr>
              <a:t> </a:t>
            </a:r>
            <a:r>
              <a:rPr lang="en-US" dirty="0" err="1" smtClean="0">
                <a:solidFill>
                  <a:srgbClr val="898989"/>
                </a:solidFill>
                <a:latin typeface="Trebuchet MS" pitchFamily="34" charset="0"/>
                <a:cs typeface="Trebuchet MS" pitchFamily="34" charset="0"/>
              </a:rPr>
              <a:t>elegir</a:t>
            </a:r>
            <a:r>
              <a:rPr lang="en-US" dirty="0" smtClean="0">
                <a:solidFill>
                  <a:srgbClr val="898989"/>
                </a:solidFill>
                <a:latin typeface="Trebuchet MS" pitchFamily="34" charset="0"/>
                <a:cs typeface="Trebuchet MS" pitchFamily="34" charset="0"/>
              </a:rPr>
              <a:t> </a:t>
            </a:r>
            <a:r>
              <a:rPr lang="en-US" dirty="0" err="1" smtClean="0">
                <a:solidFill>
                  <a:srgbClr val="898989"/>
                </a:solidFill>
                <a:latin typeface="Trebuchet MS" pitchFamily="34" charset="0"/>
                <a:cs typeface="Trebuchet MS" pitchFamily="34" charset="0"/>
              </a:rPr>
              <a:t>Xorcom</a:t>
            </a:r>
            <a:r>
              <a:rPr lang="en-US" dirty="0" smtClean="0">
                <a:solidFill>
                  <a:srgbClr val="898989"/>
                </a:solidFill>
                <a:latin typeface="Trebuchet MS" pitchFamily="34" charset="0"/>
                <a:cs typeface="Trebuchet MS" pitchFamily="34" charset="0"/>
              </a:rPr>
              <a:t>?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Beneficios comerciales de la Plataforma Xorcom</a:t>
            </a:r>
            <a:endParaRPr lang="en-US" dirty="0"/>
          </a:p>
        </p:txBody>
      </p:sp>
      <p:sp>
        <p:nvSpPr>
          <p:cNvPr id="72707" name="Content Placeholder 2"/>
          <p:cNvSpPr>
            <a:spLocks noGrp="1"/>
          </p:cNvSpPr>
          <p:nvPr>
            <p:ph idx="1"/>
          </p:nvPr>
        </p:nvSpPr>
        <p:spPr/>
        <p:txBody>
          <a:bodyPr>
            <a:normAutofit fontScale="85000" lnSpcReduction="20000"/>
          </a:bodyPr>
          <a:lstStyle/>
          <a:p>
            <a:r>
              <a:rPr lang="en-US" dirty="0" smtClean="0"/>
              <a:t>Simple, </a:t>
            </a:r>
            <a:r>
              <a:rPr lang="en-US" dirty="0" err="1" smtClean="0"/>
              <a:t>preconfigurada</a:t>
            </a:r>
            <a:r>
              <a:rPr lang="en-US" dirty="0" smtClean="0"/>
              <a:t>: </a:t>
            </a:r>
            <a:r>
              <a:rPr lang="en-US" dirty="0" err="1" smtClean="0"/>
              <a:t>funciona</a:t>
            </a:r>
            <a:r>
              <a:rPr lang="en-US" dirty="0" smtClean="0"/>
              <a:t> </a:t>
            </a:r>
            <a:r>
              <a:rPr lang="en-US" dirty="0" err="1" smtClean="0"/>
              <a:t>eficientemente</a:t>
            </a:r>
            <a:r>
              <a:rPr lang="en-US" dirty="0" smtClean="0"/>
              <a:t> </a:t>
            </a:r>
            <a:r>
              <a:rPr lang="en-US" dirty="0" err="1" smtClean="0"/>
              <a:t>para</a:t>
            </a:r>
            <a:r>
              <a:rPr lang="en-US" dirty="0" smtClean="0"/>
              <a:t> </a:t>
            </a:r>
            <a:r>
              <a:rPr lang="en-US" dirty="0" err="1" smtClean="0"/>
              <a:t>ahorrar</a:t>
            </a:r>
            <a:r>
              <a:rPr lang="en-US" dirty="0" smtClean="0"/>
              <a:t> </a:t>
            </a:r>
            <a:r>
              <a:rPr lang="en-US" dirty="0" err="1" smtClean="0"/>
              <a:t>tiempo</a:t>
            </a:r>
            <a:r>
              <a:rPr lang="en-US" dirty="0" smtClean="0"/>
              <a:t> y </a:t>
            </a:r>
            <a:r>
              <a:rPr lang="en-US" dirty="0" err="1" smtClean="0"/>
              <a:t>dinero</a:t>
            </a:r>
            <a:endParaRPr lang="en-US" dirty="0" smtClean="0"/>
          </a:p>
          <a:p>
            <a:r>
              <a:rPr lang="en-US" dirty="0" err="1" smtClean="0"/>
              <a:t>Dimensiones</a:t>
            </a:r>
            <a:r>
              <a:rPr lang="en-US" dirty="0" smtClean="0"/>
              <a:t> </a:t>
            </a:r>
            <a:r>
              <a:rPr lang="en-US" dirty="0" err="1" smtClean="0"/>
              <a:t>pequeñas</a:t>
            </a:r>
            <a:r>
              <a:rPr lang="en-US" dirty="0" smtClean="0"/>
              <a:t>, </a:t>
            </a:r>
            <a:r>
              <a:rPr lang="en-US" dirty="0" err="1" smtClean="0"/>
              <a:t>profesional</a:t>
            </a:r>
            <a:r>
              <a:rPr lang="en-US" dirty="0" smtClean="0"/>
              <a:t>, con </a:t>
            </a:r>
            <a:r>
              <a:rPr lang="en-US" dirty="0" err="1" smtClean="0"/>
              <a:t>estándar</a:t>
            </a:r>
            <a:r>
              <a:rPr lang="en-US" dirty="0" smtClean="0"/>
              <a:t> industrial de 19” 1U/2U</a:t>
            </a:r>
          </a:p>
          <a:p>
            <a:r>
              <a:rPr lang="en-US" dirty="0" smtClean="0"/>
              <a:t>Alta </a:t>
            </a:r>
            <a:r>
              <a:rPr lang="en-US" dirty="0" err="1" smtClean="0"/>
              <a:t>Densidad</a:t>
            </a:r>
            <a:r>
              <a:rPr lang="en-US" dirty="0" smtClean="0"/>
              <a:t>:</a:t>
            </a:r>
          </a:p>
          <a:p>
            <a:pPr lvl="1"/>
            <a:r>
              <a:rPr lang="en-US" dirty="0" err="1" smtClean="0"/>
              <a:t>Hasta</a:t>
            </a:r>
            <a:r>
              <a:rPr lang="en-US" dirty="0" smtClean="0"/>
              <a:t> 32 </a:t>
            </a:r>
            <a:r>
              <a:rPr lang="en-US" dirty="0" err="1" smtClean="0"/>
              <a:t>puertos</a:t>
            </a:r>
            <a:r>
              <a:rPr lang="en-US" dirty="0" smtClean="0"/>
              <a:t> </a:t>
            </a:r>
            <a:r>
              <a:rPr lang="en-US" dirty="0" err="1" smtClean="0"/>
              <a:t>analógicos</a:t>
            </a:r>
            <a:r>
              <a:rPr lang="en-US" dirty="0" smtClean="0"/>
              <a:t>, 120 </a:t>
            </a:r>
            <a:r>
              <a:rPr lang="en-US" dirty="0" err="1" smtClean="0"/>
              <a:t>digitales</a:t>
            </a:r>
            <a:r>
              <a:rPr lang="en-US" dirty="0" smtClean="0"/>
              <a:t> o </a:t>
            </a:r>
            <a:br>
              <a:rPr lang="en-US" dirty="0" smtClean="0"/>
            </a:br>
            <a:r>
              <a:rPr lang="en-US" dirty="0" smtClean="0"/>
              <a:t>144 </a:t>
            </a:r>
            <a:r>
              <a:rPr lang="en-US" dirty="0" err="1" smtClean="0"/>
              <a:t>combinados</a:t>
            </a:r>
            <a:r>
              <a:rPr lang="en-US" dirty="0" smtClean="0"/>
              <a:t> en un </a:t>
            </a:r>
            <a:r>
              <a:rPr lang="en-US" dirty="0" err="1" smtClean="0"/>
              <a:t>sólo</a:t>
            </a:r>
            <a:r>
              <a:rPr lang="en-US" dirty="0" smtClean="0"/>
              <a:t> </a:t>
            </a:r>
            <a:r>
              <a:rPr lang="en-US" dirty="0" err="1" smtClean="0"/>
              <a:t>chasis</a:t>
            </a:r>
            <a:endParaRPr lang="en-US" dirty="0" smtClean="0"/>
          </a:p>
          <a:p>
            <a:r>
              <a:rPr lang="en-US" dirty="0" err="1" smtClean="0"/>
              <a:t>Conectividad</a:t>
            </a:r>
            <a:r>
              <a:rPr lang="en-US" dirty="0" smtClean="0"/>
              <a:t> </a:t>
            </a:r>
            <a:r>
              <a:rPr lang="en-US" dirty="0" err="1" smtClean="0"/>
              <a:t>telefónica</a:t>
            </a:r>
            <a:r>
              <a:rPr lang="en-US" dirty="0" smtClean="0"/>
              <a:t> total: </a:t>
            </a:r>
            <a:br>
              <a:rPr lang="en-US" dirty="0" smtClean="0"/>
            </a:br>
            <a:r>
              <a:rPr lang="en-US" dirty="0" smtClean="0"/>
              <a:t>FXS, FXO, PRI (E1/T1), T1 CAS, E1/R2, BRI RDSI</a:t>
            </a:r>
          </a:p>
          <a:p>
            <a:r>
              <a:rPr lang="en-US" dirty="0" smtClean="0"/>
              <a:t>Modular y </a:t>
            </a:r>
            <a:r>
              <a:rPr lang="en-US" dirty="0" err="1" smtClean="0"/>
              <a:t>escalable</a:t>
            </a:r>
            <a:endParaRPr lang="en-US" dirty="0" smtClean="0"/>
          </a:p>
          <a:p>
            <a:r>
              <a:rPr lang="en-US" dirty="0" smtClean="0"/>
              <a:t>Se </a:t>
            </a:r>
            <a:r>
              <a:rPr lang="en-US" dirty="0" err="1" smtClean="0"/>
              <a:t>conecta</a:t>
            </a:r>
            <a:r>
              <a:rPr lang="en-US" dirty="0" smtClean="0"/>
              <a:t> a VoIP (SIP, IAX), </a:t>
            </a:r>
            <a:r>
              <a:rPr lang="en-US" dirty="0" err="1" smtClean="0"/>
              <a:t>incluyendo</a:t>
            </a:r>
            <a:r>
              <a:rPr lang="en-US" dirty="0" smtClean="0"/>
              <a:t> soft phones</a:t>
            </a:r>
          </a:p>
        </p:txBody>
      </p:sp>
      <p:pic>
        <p:nvPicPr>
          <p:cNvPr id="72708" name="Picture 4" descr="C:\Documents and Settings\user\Local Settings\Temporary Internet Files\Content.IE5\OH45630D\MCj04291650000[1].wmf"/>
          <p:cNvPicPr>
            <a:picLocks noChangeAspect="1" noChangeArrowheads="1"/>
          </p:cNvPicPr>
          <p:nvPr/>
        </p:nvPicPr>
        <p:blipFill>
          <a:blip r:embed="rId3" cstate="print"/>
          <a:srcRect/>
          <a:stretch>
            <a:fillRect/>
          </a:stretch>
        </p:blipFill>
        <p:spPr bwMode="auto">
          <a:xfrm>
            <a:off x="7137627" y="2798762"/>
            <a:ext cx="1995487" cy="17732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up)">
                                      <p:cBhvr>
                                        <p:cTn id="7" dur="10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up)">
                                      <p:cBhvr>
                                        <p:cTn id="12" dur="10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up)">
                                      <p:cBhvr>
                                        <p:cTn id="17" dur="1000"/>
                                        <p:tgtEl>
                                          <p:spTgt spid="72707">
                                            <p:txEl>
                                              <p:pRg st="2" end="2"/>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72707">
                                            <p:txEl>
                                              <p:pRg st="3" end="3"/>
                                            </p:txEl>
                                          </p:spTgt>
                                        </p:tgtEl>
                                        <p:attrNameLst>
                                          <p:attrName>style.visibility</p:attrName>
                                        </p:attrNameLst>
                                      </p:cBhvr>
                                      <p:to>
                                        <p:strVal val="visible"/>
                                      </p:to>
                                    </p:set>
                                    <p:animEffect transition="in" filter="wipe(up)">
                                      <p:cBhvr>
                                        <p:cTn id="21" dur="1000"/>
                                        <p:tgtEl>
                                          <p:spTgt spid="7270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2707">
                                            <p:txEl>
                                              <p:pRg st="4" end="4"/>
                                            </p:txEl>
                                          </p:spTgt>
                                        </p:tgtEl>
                                        <p:attrNameLst>
                                          <p:attrName>style.visibility</p:attrName>
                                        </p:attrNameLst>
                                      </p:cBhvr>
                                      <p:to>
                                        <p:strVal val="visible"/>
                                      </p:to>
                                    </p:set>
                                    <p:animEffect transition="in" filter="wipe(up)">
                                      <p:cBhvr>
                                        <p:cTn id="26" dur="1000"/>
                                        <p:tgtEl>
                                          <p:spTgt spid="7270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2707">
                                            <p:txEl>
                                              <p:pRg st="5" end="5"/>
                                            </p:txEl>
                                          </p:spTgt>
                                        </p:tgtEl>
                                        <p:attrNameLst>
                                          <p:attrName>style.visibility</p:attrName>
                                        </p:attrNameLst>
                                      </p:cBhvr>
                                      <p:to>
                                        <p:strVal val="visible"/>
                                      </p:to>
                                    </p:set>
                                    <p:animEffect transition="in" filter="wipe(up)">
                                      <p:cBhvr>
                                        <p:cTn id="31" dur="1000"/>
                                        <p:tgtEl>
                                          <p:spTgt spid="7270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2707">
                                            <p:txEl>
                                              <p:pRg st="6" end="6"/>
                                            </p:txEl>
                                          </p:spTgt>
                                        </p:tgtEl>
                                        <p:attrNameLst>
                                          <p:attrName>style.visibility</p:attrName>
                                        </p:attrNameLst>
                                      </p:cBhvr>
                                      <p:to>
                                        <p:strVal val="visible"/>
                                      </p:to>
                                    </p:set>
                                    <p:animEffect transition="in" filter="wipe(up)">
                                      <p:cBhvr>
                                        <p:cTn id="36" dur="10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Beneficios de soporte de plataformas Xorcom</a:t>
            </a:r>
            <a:endParaRPr lang="en-US" dirty="0"/>
          </a:p>
        </p:txBody>
      </p:sp>
      <p:sp>
        <p:nvSpPr>
          <p:cNvPr id="73731" name="Content Placeholder 2"/>
          <p:cNvSpPr>
            <a:spLocks noGrp="1"/>
          </p:cNvSpPr>
          <p:nvPr>
            <p:ph idx="1"/>
          </p:nvPr>
        </p:nvSpPr>
        <p:spPr/>
        <p:txBody>
          <a:bodyPr/>
          <a:lstStyle/>
          <a:p>
            <a:r>
              <a:rPr lang="en-US" dirty="0" err="1" smtClean="0"/>
              <a:t>Garantía</a:t>
            </a:r>
            <a:r>
              <a:rPr lang="en-US" dirty="0" smtClean="0"/>
              <a:t> de 12 </a:t>
            </a:r>
            <a:r>
              <a:rPr lang="en-US" dirty="0" err="1" smtClean="0"/>
              <a:t>meses</a:t>
            </a:r>
            <a:r>
              <a:rPr lang="en-US" dirty="0" smtClean="0"/>
              <a:t>; </a:t>
            </a:r>
            <a:r>
              <a:rPr lang="en-US" dirty="0" err="1" smtClean="0"/>
              <a:t>actualizaciones</a:t>
            </a:r>
            <a:r>
              <a:rPr lang="en-US" dirty="0" smtClean="0"/>
              <a:t> de SW </a:t>
            </a:r>
            <a:r>
              <a:rPr lang="en-US" dirty="0" err="1" smtClean="0"/>
              <a:t>gratuitas</a:t>
            </a:r>
            <a:r>
              <a:rPr lang="en-US" dirty="0" smtClean="0"/>
              <a:t> </a:t>
            </a:r>
            <a:r>
              <a:rPr lang="en-US" dirty="0" err="1" smtClean="0"/>
              <a:t>para</a:t>
            </a:r>
            <a:r>
              <a:rPr lang="en-US" dirty="0" smtClean="0"/>
              <a:t> </a:t>
            </a:r>
            <a:r>
              <a:rPr lang="en-US" dirty="0" err="1" smtClean="0"/>
              <a:t>incorporación</a:t>
            </a:r>
            <a:r>
              <a:rPr lang="en-US" dirty="0" smtClean="0"/>
              <a:t> de </a:t>
            </a:r>
            <a:r>
              <a:rPr lang="en-US" dirty="0" err="1" smtClean="0"/>
              <a:t>características</a:t>
            </a:r>
            <a:endParaRPr lang="en-US" dirty="0" smtClean="0"/>
          </a:p>
          <a:p>
            <a:r>
              <a:rPr lang="en-US" dirty="0"/>
              <a:t>Rapid Recovery™ </a:t>
            </a:r>
            <a:r>
              <a:rPr lang="en-US" dirty="0" err="1"/>
              <a:t>para</a:t>
            </a:r>
            <a:r>
              <a:rPr lang="en-US" dirty="0"/>
              <a:t> backup/</a:t>
            </a:r>
            <a:r>
              <a:rPr lang="en-US" dirty="0" err="1"/>
              <a:t>restauración</a:t>
            </a:r>
            <a:endParaRPr lang="en-US" dirty="0"/>
          </a:p>
          <a:p>
            <a:r>
              <a:rPr lang="en-US" dirty="0" err="1"/>
              <a:t>Fuente</a:t>
            </a:r>
            <a:r>
              <a:rPr lang="en-US" dirty="0"/>
              <a:t> de </a:t>
            </a:r>
            <a:r>
              <a:rPr lang="en-US" dirty="0" err="1"/>
              <a:t>Alimentación</a:t>
            </a:r>
            <a:r>
              <a:rPr lang="en-US" dirty="0"/>
              <a:t> </a:t>
            </a:r>
            <a:r>
              <a:rPr lang="en-US" dirty="0" err="1" smtClean="0"/>
              <a:t>Redundante</a:t>
            </a:r>
            <a:r>
              <a:rPr lang="en-US" dirty="0" smtClean="0"/>
              <a:t> (RPS)</a:t>
            </a:r>
          </a:p>
          <a:p>
            <a:r>
              <a:rPr lang="en-US" dirty="0" smtClean="0"/>
              <a:t>RAID1 </a:t>
            </a:r>
            <a:r>
              <a:rPr lang="en-US" dirty="0" err="1"/>
              <a:t>para</a:t>
            </a:r>
            <a:r>
              <a:rPr lang="en-US" dirty="0"/>
              <a:t> </a:t>
            </a:r>
            <a:r>
              <a:rPr lang="en-US" dirty="0" err="1"/>
              <a:t>redundancia</a:t>
            </a:r>
            <a:r>
              <a:rPr lang="en-US" dirty="0"/>
              <a:t> de discos </a:t>
            </a:r>
            <a:r>
              <a:rPr lang="en-US" dirty="0" err="1"/>
              <a:t>duros</a:t>
            </a:r>
            <a:endParaRPr lang="en-US" dirty="0"/>
          </a:p>
          <a:p>
            <a:r>
              <a:rPr lang="en-US" dirty="0" smtClean="0"/>
              <a:t>Rapid Tunneling™  </a:t>
            </a:r>
            <a:r>
              <a:rPr lang="en-US" dirty="0" err="1" smtClean="0"/>
              <a:t>para</a:t>
            </a:r>
            <a:r>
              <a:rPr lang="en-US" dirty="0" smtClean="0"/>
              <a:t> </a:t>
            </a:r>
            <a:r>
              <a:rPr lang="en-US" dirty="0" err="1" smtClean="0"/>
              <a:t>mantenimiento</a:t>
            </a:r>
            <a:r>
              <a:rPr lang="en-US" dirty="0" smtClean="0"/>
              <a:t> </a:t>
            </a:r>
            <a:r>
              <a:rPr lang="en-US" dirty="0" err="1" smtClean="0"/>
              <a:t>remoto</a:t>
            </a:r>
            <a:r>
              <a:rPr lang="en-US" dirty="0" smtClean="0"/>
              <a:t> </a:t>
            </a:r>
            <a:r>
              <a:rPr lang="en-US" dirty="0" err="1" smtClean="0"/>
              <a:t>sencillo</a:t>
            </a:r>
            <a:endParaRPr lang="en-US" dirty="0" smtClean="0"/>
          </a:p>
          <a:p>
            <a:r>
              <a:rPr lang="en-US" dirty="0" smtClean="0"/>
              <a:t>TwinStar™ </a:t>
            </a:r>
            <a:r>
              <a:rPr lang="en-US" dirty="0" err="1" smtClean="0"/>
              <a:t>solución</a:t>
            </a:r>
            <a:r>
              <a:rPr lang="en-US" dirty="0" smtClean="0"/>
              <a:t> de </a:t>
            </a:r>
            <a:r>
              <a:rPr lang="en-US" dirty="0" err="1" smtClean="0"/>
              <a:t>respaldo</a:t>
            </a:r>
            <a:endParaRPr lang="en-US" dirty="0" smtClean="0"/>
          </a:p>
        </p:txBody>
      </p:sp>
      <p:pic>
        <p:nvPicPr>
          <p:cNvPr id="4" name="Picture 4" descr="C:\Documents and Settings\user\My Documents\My Pictures\Microsoft Clip Organizer\bd08160_.wmf"/>
          <p:cNvPicPr>
            <a:picLocks noChangeAspect="1" noChangeArrowheads="1"/>
          </p:cNvPicPr>
          <p:nvPr/>
        </p:nvPicPr>
        <p:blipFill>
          <a:blip r:embed="rId3" cstate="print"/>
          <a:srcRect/>
          <a:stretch>
            <a:fillRect/>
          </a:stretch>
        </p:blipFill>
        <p:spPr bwMode="auto">
          <a:xfrm>
            <a:off x="6991350" y="4670425"/>
            <a:ext cx="2228850" cy="2111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up)">
                                      <p:cBhvr>
                                        <p:cTn id="7" dur="10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up)">
                                      <p:cBhvr>
                                        <p:cTn id="12" dur="10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up)">
                                      <p:cBhvr>
                                        <p:cTn id="17" dur="1000"/>
                                        <p:tgtEl>
                                          <p:spTgt spid="73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wipe(up)">
                                      <p:cBhvr>
                                        <p:cTn id="22" dur="1000"/>
                                        <p:tgtEl>
                                          <p:spTgt spid="73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wipe(up)">
                                      <p:cBhvr>
                                        <p:cTn id="27" dur="1000"/>
                                        <p:tgtEl>
                                          <p:spTgt spid="737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3731">
                                            <p:txEl>
                                              <p:pRg st="5" end="5"/>
                                            </p:txEl>
                                          </p:spTgt>
                                        </p:tgtEl>
                                        <p:attrNameLst>
                                          <p:attrName>style.visibility</p:attrName>
                                        </p:attrNameLst>
                                      </p:cBhvr>
                                      <p:to>
                                        <p:strVal val="visible"/>
                                      </p:to>
                                    </p:set>
                                    <p:animEffect transition="in" filter="wipe(up)">
                                      <p:cBhvr>
                                        <p:cTn id="32" dur="1000"/>
                                        <p:tgtEl>
                                          <p:spTgt spid="73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hangingPunct="1">
              <a:defRPr/>
            </a:pPr>
            <a:r>
              <a:rPr lang="es-AR" dirty="0" smtClean="0"/>
              <a:t>Muchas Gracias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5"/>
          <p:cNvSpPr>
            <a:spLocks noGrp="1"/>
          </p:cNvSpPr>
          <p:nvPr>
            <p:ph type="title"/>
          </p:nvPr>
        </p:nvSpPr>
        <p:spPr/>
        <p:txBody>
          <a:bodyPr/>
          <a:lstStyle/>
          <a:p>
            <a:pPr eaLnBrk="1" hangingPunct="1">
              <a:defRPr/>
            </a:pPr>
            <a:r>
              <a:rPr lang="en-US" dirty="0" err="1" smtClean="0"/>
              <a:t>Poderoso</a:t>
            </a:r>
            <a:r>
              <a:rPr lang="en-US" dirty="0" smtClean="0"/>
              <a:t> Motor de </a:t>
            </a:r>
            <a:r>
              <a:rPr lang="es-AR" dirty="0" err="1" smtClean="0"/>
              <a:t>Cód</a:t>
            </a:r>
            <a:r>
              <a:rPr lang="en-US" dirty="0" err="1" smtClean="0"/>
              <a:t>igo</a:t>
            </a:r>
            <a:r>
              <a:rPr lang="en-US" dirty="0" smtClean="0"/>
              <a:t> </a:t>
            </a:r>
            <a:r>
              <a:rPr lang="en-US" dirty="0" err="1" smtClean="0"/>
              <a:t>Abierto</a:t>
            </a:r>
            <a:endParaRPr lang="en-US" dirty="0" smtClean="0"/>
          </a:p>
        </p:txBody>
      </p:sp>
      <p:sp>
        <p:nvSpPr>
          <p:cNvPr id="9" name="Subtitle 8"/>
          <p:cNvSpPr>
            <a:spLocks noGrp="1"/>
          </p:cNvSpPr>
          <p:nvPr>
            <p:ph type="body" idx="1"/>
          </p:nvPr>
        </p:nvSpPr>
        <p:spPr/>
        <p:txBody>
          <a:bodyPr/>
          <a:lstStyle/>
          <a:p>
            <a:pPr eaLnBrk="1" hangingPunct="1">
              <a:defRPr/>
            </a:pPr>
            <a:r>
              <a:rPr lang="en-US" sz="1400" dirty="0" smtClean="0"/>
              <a:t>Asterisk is a registered trademark of Digium, Inc.</a:t>
            </a:r>
            <a:endParaRPr lang="en-US" sz="1400" dirty="0"/>
          </a:p>
        </p:txBody>
      </p:sp>
      <p:pic>
        <p:nvPicPr>
          <p:cNvPr id="17412" name="Picture 5" descr="asterisk-logo.gif"/>
          <p:cNvPicPr>
            <a:picLocks noChangeAspect="1"/>
          </p:cNvPicPr>
          <p:nvPr/>
        </p:nvPicPr>
        <p:blipFill>
          <a:blip r:embed="rId4" cstate="print"/>
          <a:srcRect/>
          <a:stretch>
            <a:fillRect/>
          </a:stretch>
        </p:blipFill>
        <p:spPr bwMode="auto">
          <a:xfrm>
            <a:off x="3962400" y="3505200"/>
            <a:ext cx="1190625" cy="67627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Asterisk</a:t>
            </a:r>
            <a:endParaRPr lang="en-US" dirty="0"/>
          </a:p>
        </p:txBody>
      </p:sp>
      <p:sp>
        <p:nvSpPr>
          <p:cNvPr id="18435" name="Content Placeholder 2"/>
          <p:cNvSpPr>
            <a:spLocks noGrp="1"/>
          </p:cNvSpPr>
          <p:nvPr>
            <p:ph idx="1"/>
          </p:nvPr>
        </p:nvSpPr>
        <p:spPr/>
        <p:txBody>
          <a:bodyPr/>
          <a:lstStyle/>
          <a:p>
            <a:r>
              <a:rPr lang="en-US" sz="2400" dirty="0" err="1" smtClean="0"/>
              <a:t>Grupo</a:t>
            </a:r>
            <a:r>
              <a:rPr lang="en-US" sz="2400" dirty="0" smtClean="0"/>
              <a:t> </a:t>
            </a:r>
            <a:r>
              <a:rPr lang="es-AR" sz="2400" dirty="0" smtClean="0"/>
              <a:t>Internacional de desarrolladores ávidos</a:t>
            </a:r>
          </a:p>
          <a:p>
            <a:r>
              <a:rPr lang="es-AR" sz="2400" dirty="0" smtClean="0"/>
              <a:t>Plataforma Robusta y aceptada</a:t>
            </a:r>
            <a:endParaRPr lang="en-US" sz="2400" dirty="0" smtClean="0"/>
          </a:p>
          <a:p>
            <a:r>
              <a:rPr lang="en-US" sz="2400" dirty="0" err="1" smtClean="0">
                <a:hlinkClick r:id="rId3"/>
              </a:rPr>
              <a:t>Enero</a:t>
            </a:r>
            <a:r>
              <a:rPr lang="en-US" sz="2400" dirty="0" smtClean="0">
                <a:hlinkClick r:id="rId3"/>
              </a:rPr>
              <a:t> ‘09 </a:t>
            </a:r>
            <a:r>
              <a:rPr lang="en-US" sz="2400" dirty="0" err="1" smtClean="0">
                <a:hlinkClick r:id="rId3"/>
              </a:rPr>
              <a:t>reporte</a:t>
            </a:r>
            <a:r>
              <a:rPr lang="en-US" sz="2400" dirty="0" smtClean="0">
                <a:hlinkClick r:id="rId3"/>
              </a:rPr>
              <a:t> del Eastern Mgmt Group</a:t>
            </a:r>
            <a:endParaRPr lang="en-US" sz="2400" dirty="0" smtClean="0"/>
          </a:p>
          <a:p>
            <a:pPr lvl="1"/>
            <a:r>
              <a:rPr lang="en-US" sz="2400" dirty="0" smtClean="0"/>
              <a:t>18% de </a:t>
            </a:r>
            <a:r>
              <a:rPr lang="en-US" sz="2400" dirty="0" err="1" smtClean="0"/>
              <a:t>instalaciones</a:t>
            </a:r>
            <a:r>
              <a:rPr lang="en-US" sz="2400" dirty="0" smtClean="0"/>
              <a:t> en EE.UU. se </a:t>
            </a:r>
            <a:r>
              <a:rPr lang="en-US" sz="2400" dirty="0" err="1" smtClean="0"/>
              <a:t>basan</a:t>
            </a:r>
            <a:r>
              <a:rPr lang="en-US" sz="2400" dirty="0" smtClean="0"/>
              <a:t> en c</a:t>
            </a:r>
            <a:r>
              <a:rPr lang="es-AR" sz="2400" dirty="0" err="1" smtClean="0"/>
              <a:t>ódigo</a:t>
            </a:r>
            <a:r>
              <a:rPr lang="es-AR" sz="2400" dirty="0" smtClean="0"/>
              <a:t> abierto</a:t>
            </a:r>
            <a:endParaRPr lang="en-US" sz="2400" dirty="0" smtClean="0"/>
          </a:p>
          <a:p>
            <a:pPr lvl="1"/>
            <a:r>
              <a:rPr lang="en-US" sz="2400" dirty="0" smtClean="0"/>
              <a:t>El </a:t>
            </a:r>
            <a:r>
              <a:rPr lang="en-US" sz="2400" dirty="0" err="1" smtClean="0"/>
              <a:t>sistema</a:t>
            </a:r>
            <a:r>
              <a:rPr lang="en-US" sz="2400" dirty="0" smtClean="0"/>
              <a:t> de </a:t>
            </a:r>
            <a:r>
              <a:rPr lang="en-US" sz="2400" dirty="0" err="1" smtClean="0"/>
              <a:t>telefon</a:t>
            </a:r>
            <a:r>
              <a:rPr lang="es-AR" sz="2400" dirty="0" err="1" smtClean="0"/>
              <a:t>ía</a:t>
            </a:r>
            <a:r>
              <a:rPr lang="es-AR" sz="2400" dirty="0" smtClean="0"/>
              <a:t> de código abierto más popular</a:t>
            </a:r>
            <a:r>
              <a:rPr lang="en-US" sz="2400" dirty="0" smtClean="0"/>
              <a:t> (85%)</a:t>
            </a:r>
          </a:p>
          <a:p>
            <a:r>
              <a:rPr lang="en-US" sz="2400" dirty="0" err="1" smtClean="0"/>
              <a:t>Inversi</a:t>
            </a:r>
            <a:r>
              <a:rPr lang="es-AR" sz="2400" dirty="0" err="1" smtClean="0"/>
              <a:t>ón</a:t>
            </a:r>
            <a:r>
              <a:rPr lang="es-AR" sz="2400" dirty="0" smtClean="0"/>
              <a:t> mínima para comenzar</a:t>
            </a:r>
            <a:r>
              <a:rPr lang="en-US" sz="2400" dirty="0" smtClean="0"/>
              <a:t>; mayor </a:t>
            </a:r>
            <a:r>
              <a:rPr lang="en-US" sz="2400" dirty="0" err="1" smtClean="0"/>
              <a:t>flexibilidad</a:t>
            </a:r>
            <a:endParaRPr lang="en-US" sz="2400" dirty="0" smtClean="0"/>
          </a:p>
          <a:p>
            <a:pPr lvl="1"/>
            <a:r>
              <a:rPr lang="en-US" sz="2400" dirty="0" err="1" smtClean="0"/>
              <a:t>Una</a:t>
            </a:r>
            <a:r>
              <a:rPr lang="en-US" sz="2400" dirty="0" smtClean="0"/>
              <a:t> t</a:t>
            </a:r>
            <a:r>
              <a:rPr lang="es-AR" sz="2400" dirty="0" err="1" smtClean="0"/>
              <a:t>ípica</a:t>
            </a:r>
            <a:r>
              <a:rPr lang="es-AR" sz="2400" dirty="0" smtClean="0"/>
              <a:t> PBX de código abierto cuesta un 40% menos que los sistemas tradicionales</a:t>
            </a:r>
            <a:endParaRPr lang="en-US" sz="2400" dirty="0" smtClean="0"/>
          </a:p>
          <a:p>
            <a:pPr lvl="1"/>
            <a:r>
              <a:rPr lang="en-US" sz="2400" dirty="0" smtClean="0"/>
              <a:t>Simple </a:t>
            </a:r>
            <a:r>
              <a:rPr lang="en-US" sz="2400" dirty="0" err="1" smtClean="0"/>
              <a:t>integraci</a:t>
            </a:r>
            <a:r>
              <a:rPr lang="es-AR" sz="2400" dirty="0" err="1" smtClean="0"/>
              <a:t>ón</a:t>
            </a:r>
            <a:r>
              <a:rPr lang="es-AR" sz="2400" dirty="0" smtClean="0"/>
              <a:t> con </a:t>
            </a:r>
            <a:r>
              <a:rPr lang="en-US" sz="2400" dirty="0" err="1" smtClean="0"/>
              <a:t>aplicaciones</a:t>
            </a:r>
            <a:r>
              <a:rPr lang="en-US" sz="2400" dirty="0" smtClean="0"/>
              <a:t> de software</a:t>
            </a:r>
          </a:p>
        </p:txBody>
      </p:sp>
      <p:pic>
        <p:nvPicPr>
          <p:cNvPr id="18436" name="Picture 5" descr="asterisk-logo.gif"/>
          <p:cNvPicPr>
            <a:picLocks noChangeAspect="1"/>
          </p:cNvPicPr>
          <p:nvPr/>
        </p:nvPicPr>
        <p:blipFill>
          <a:blip r:embed="rId4" cstate="print"/>
          <a:srcRect/>
          <a:stretch>
            <a:fillRect/>
          </a:stretch>
        </p:blipFill>
        <p:spPr bwMode="auto">
          <a:xfrm>
            <a:off x="6781800" y="1219201"/>
            <a:ext cx="2133600" cy="12112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up)">
                                      <p:cBhvr>
                                        <p:cTn id="7" dur="10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up)">
                                      <p:cBhvr>
                                        <p:cTn id="12" dur="10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up)">
                                      <p:cBhvr>
                                        <p:cTn id="17" dur="1000"/>
                                        <p:tgtEl>
                                          <p:spTgt spid="18435">
                                            <p:txEl>
                                              <p:pRg st="2" end="2"/>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Effect transition="in" filter="wipe(up)">
                                      <p:cBhvr>
                                        <p:cTn id="21" dur="1000"/>
                                        <p:tgtEl>
                                          <p:spTgt spid="18435">
                                            <p:txEl>
                                              <p:pRg st="3" end="3"/>
                                            </p:txEl>
                                          </p:spTgt>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Effect transition="in" filter="wipe(up)">
                                      <p:cBhvr>
                                        <p:cTn id="25" dur="1000"/>
                                        <p:tgtEl>
                                          <p:spTgt spid="1843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435">
                                            <p:txEl>
                                              <p:pRg st="5" end="5"/>
                                            </p:txEl>
                                          </p:spTgt>
                                        </p:tgtEl>
                                        <p:attrNameLst>
                                          <p:attrName>style.visibility</p:attrName>
                                        </p:attrNameLst>
                                      </p:cBhvr>
                                      <p:to>
                                        <p:strVal val="visible"/>
                                      </p:to>
                                    </p:set>
                                    <p:animEffect transition="in" filter="wipe(up)">
                                      <p:cBhvr>
                                        <p:cTn id="30" dur="1000"/>
                                        <p:tgtEl>
                                          <p:spTgt spid="18435">
                                            <p:txEl>
                                              <p:pRg st="5" end="5"/>
                                            </p:txEl>
                                          </p:spTgt>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8435">
                                            <p:txEl>
                                              <p:pRg st="6" end="6"/>
                                            </p:txEl>
                                          </p:spTgt>
                                        </p:tgtEl>
                                        <p:attrNameLst>
                                          <p:attrName>style.visibility</p:attrName>
                                        </p:attrNameLst>
                                      </p:cBhvr>
                                      <p:to>
                                        <p:strVal val="visible"/>
                                      </p:to>
                                    </p:set>
                                    <p:animEffect transition="in" filter="wipe(up)">
                                      <p:cBhvr>
                                        <p:cTn id="34" dur="1000"/>
                                        <p:tgtEl>
                                          <p:spTgt spid="18435">
                                            <p:txEl>
                                              <p:pRg st="6" end="6"/>
                                            </p:txEl>
                                          </p:spTgt>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18435">
                                            <p:txEl>
                                              <p:pRg st="7" end="7"/>
                                            </p:txEl>
                                          </p:spTgt>
                                        </p:tgtEl>
                                        <p:attrNameLst>
                                          <p:attrName>style.visibility</p:attrName>
                                        </p:attrNameLst>
                                      </p:cBhvr>
                                      <p:to>
                                        <p:strVal val="visible"/>
                                      </p:to>
                                    </p:set>
                                    <p:animEffect transition="in" filter="wipe(up)">
                                      <p:cBhvr>
                                        <p:cTn id="38" dur="10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2313" y="1905001"/>
            <a:ext cx="7772400" cy="914399"/>
          </a:xfrm>
        </p:spPr>
        <p:txBody>
          <a:bodyPr/>
          <a:lstStyle/>
          <a:p>
            <a:r>
              <a:rPr lang="en-US" sz="6000" dirty="0" smtClean="0"/>
              <a:t>Astribank</a:t>
            </a:r>
            <a:r>
              <a:rPr lang="en-US" dirty="0" smtClean="0"/>
              <a:t>™</a:t>
            </a:r>
          </a:p>
        </p:txBody>
      </p:sp>
      <p:sp>
        <p:nvSpPr>
          <p:cNvPr id="14339" name="Subtitle 5"/>
          <p:cNvSpPr>
            <a:spLocks noGrp="1"/>
          </p:cNvSpPr>
          <p:nvPr>
            <p:ph type="body" idx="1"/>
          </p:nvPr>
        </p:nvSpPr>
        <p:spPr>
          <a:xfrm>
            <a:off x="722313" y="2971800"/>
            <a:ext cx="7772400" cy="1676400"/>
          </a:xfrm>
        </p:spPr>
        <p:txBody>
          <a:bodyPr/>
          <a:lstStyle/>
          <a:p>
            <a:r>
              <a:rPr lang="en-US" dirty="0" err="1" smtClean="0"/>
              <a:t>Banco</a:t>
            </a:r>
            <a:r>
              <a:rPr lang="en-US" dirty="0" smtClean="0"/>
              <a:t> de Canales </a:t>
            </a:r>
            <a:r>
              <a:rPr lang="en-US" dirty="0" err="1" smtClean="0"/>
              <a:t>para</a:t>
            </a:r>
            <a:r>
              <a:rPr lang="en-US" dirty="0" smtClean="0"/>
              <a:t> Asterisk</a:t>
            </a:r>
            <a:r>
              <a:rPr lang="en-US" baseline="30000" dirty="0" smtClean="0"/>
              <a:t>®</a:t>
            </a:r>
            <a:r>
              <a:rPr lang="en-US" dirty="0" smtClean="0"/>
              <a:t>– </a:t>
            </a:r>
            <a:br>
              <a:rPr lang="en-US" dirty="0" smtClean="0"/>
            </a:br>
            <a:r>
              <a:rPr lang="en-US" dirty="0" smtClean="0"/>
              <a:t>“Best of Show” en </a:t>
            </a:r>
            <a:r>
              <a:rPr lang="en-US" dirty="0" err="1" smtClean="0"/>
              <a:t>categor</a:t>
            </a:r>
            <a:r>
              <a:rPr lang="es-AR" dirty="0" err="1" smtClean="0"/>
              <a:t>ía</a:t>
            </a:r>
            <a:r>
              <a:rPr lang="es-AR" dirty="0" smtClean="0"/>
              <a:t> Código Abierto</a:t>
            </a:r>
            <a:r>
              <a:rPr lang="en-US" dirty="0" smtClean="0"/>
              <a:t> – IT Expo West 2009</a:t>
            </a:r>
          </a:p>
        </p:txBody>
      </p:sp>
      <p:pic>
        <p:nvPicPr>
          <p:cNvPr id="6" name="Picture 5" descr="BOS-ITEXPO-2009-WEST-SMALL.png"/>
          <p:cNvPicPr>
            <a:picLocks noChangeAspect="1"/>
          </p:cNvPicPr>
          <p:nvPr/>
        </p:nvPicPr>
        <p:blipFill>
          <a:blip r:embed="rId4" cstate="print"/>
          <a:stretch>
            <a:fillRect/>
          </a:stretch>
        </p:blipFill>
        <p:spPr>
          <a:xfrm>
            <a:off x="3276600" y="4724401"/>
            <a:ext cx="2358993" cy="140753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g-6948a-Edit.jpg"/>
          <p:cNvPicPr>
            <a:picLocks noChangeAspect="1"/>
          </p:cNvPicPr>
          <p:nvPr/>
        </p:nvPicPr>
        <p:blipFill>
          <a:blip r:embed="rId4" cstate="print"/>
          <a:stretch>
            <a:fillRect/>
          </a:stretch>
        </p:blipFill>
        <p:spPr>
          <a:xfrm>
            <a:off x="13284" y="1220724"/>
            <a:ext cx="9117431" cy="4416552"/>
          </a:xfrm>
          <a:prstGeom prst="rect">
            <a:avLst/>
          </a:prstGeom>
        </p:spPr>
      </p:pic>
      <p:sp>
        <p:nvSpPr>
          <p:cNvPr id="18439" name="Title 11"/>
          <p:cNvSpPr>
            <a:spLocks noGrp="1"/>
          </p:cNvSpPr>
          <p:nvPr>
            <p:ph type="title"/>
          </p:nvPr>
        </p:nvSpPr>
        <p:spPr/>
        <p:txBody>
          <a:bodyPr/>
          <a:lstStyle/>
          <a:p>
            <a:r>
              <a:rPr lang="en-US" smtClean="0"/>
              <a:t>Dise</a:t>
            </a:r>
            <a:r>
              <a:rPr lang="es-AR" smtClean="0"/>
              <a:t>ño </a:t>
            </a:r>
            <a:r>
              <a:rPr lang="en-US" smtClean="0"/>
              <a:t>Modular</a:t>
            </a:r>
            <a:endParaRPr lang="en-US" dirty="0" smtClean="0"/>
          </a:p>
        </p:txBody>
      </p:sp>
      <p:sp>
        <p:nvSpPr>
          <p:cNvPr id="22531" name="Content Placeholder 10"/>
          <p:cNvSpPr>
            <a:spLocks noGrp="1"/>
          </p:cNvSpPr>
          <p:nvPr>
            <p:ph idx="4294967295"/>
          </p:nvPr>
        </p:nvSpPr>
        <p:spPr>
          <a:xfrm>
            <a:off x="533400" y="1600200"/>
            <a:ext cx="7696200" cy="4525963"/>
          </a:xfrm>
        </p:spPr>
        <p:txBody>
          <a:bodyPr/>
          <a:lstStyle/>
          <a:p>
            <a:pPr eaLnBrk="1" hangingPunct="1"/>
            <a:r>
              <a:rPr lang="en-US" dirty="0" smtClean="0">
                <a:latin typeface="Trebuchet MS" pitchFamily="34" charset="0"/>
                <a:cs typeface="Trebuchet MS" pitchFamily="34" charset="0"/>
              </a:rPr>
              <a:t>Flexible </a:t>
            </a:r>
            <a:r>
              <a:rPr lang="en-US" dirty="0" err="1" smtClean="0">
                <a:latin typeface="Trebuchet MS" pitchFamily="34" charset="0"/>
                <a:cs typeface="Trebuchet MS" pitchFamily="34" charset="0"/>
              </a:rPr>
              <a:t>escalable</a:t>
            </a:r>
            <a:endParaRPr lang="en-US" dirty="0" smtClean="0">
              <a:latin typeface="Trebuchet MS" pitchFamily="34" charset="0"/>
              <a:cs typeface="Trebuchet MS" pitchFamily="34" charset="0"/>
            </a:endParaRPr>
          </a:p>
        </p:txBody>
      </p:sp>
      <p:sp>
        <p:nvSpPr>
          <p:cNvPr id="10" name="Rectangle 9"/>
          <p:cNvSpPr/>
          <p:nvPr/>
        </p:nvSpPr>
        <p:spPr>
          <a:xfrm>
            <a:off x="1295400" y="4659878"/>
            <a:ext cx="1258658" cy="369322"/>
          </a:xfrm>
          <a:prstGeom prst="rect">
            <a:avLst/>
          </a:prstGeom>
        </p:spPr>
        <p:txBody>
          <a:bodyPr wrap="none" lIns="91430" tIns="45715" rIns="91430" bIns="45715">
            <a:spAutoFit/>
          </a:bodyPr>
          <a:lstStyle/>
          <a:p>
            <a:r>
              <a:rPr lang="en-US" b="1" dirty="0">
                <a:solidFill>
                  <a:srgbClr val="D92331"/>
                </a:solidFill>
                <a:effectLst>
                  <a:outerShdw blurRad="38100" dist="38100" dir="2700000" algn="tl">
                    <a:srgbClr val="C0C0C0"/>
                  </a:outerShdw>
                </a:effectLst>
                <a:latin typeface="Comic Sans MS" pitchFamily="66" charset="0"/>
              </a:rPr>
              <a:t>Astribank</a:t>
            </a:r>
            <a:endParaRPr lang="en-US" dirty="0"/>
          </a:p>
        </p:txBody>
      </p:sp>
      <p:pic>
        <p:nvPicPr>
          <p:cNvPr id="11" name="Picture 10" descr="BOS-ITEXPO-2009-WEST-SMALL.png"/>
          <p:cNvPicPr>
            <a:picLocks noChangeAspect="1"/>
          </p:cNvPicPr>
          <p:nvPr/>
        </p:nvPicPr>
        <p:blipFill>
          <a:blip r:embed="rId5" cstate="print"/>
          <a:stretch>
            <a:fillRect/>
          </a:stretch>
        </p:blipFill>
        <p:spPr>
          <a:xfrm>
            <a:off x="3848101" y="5867401"/>
            <a:ext cx="1520793" cy="907407"/>
          </a:xfrm>
          <a:prstGeom prst="rect">
            <a:avLst/>
          </a:prstGeom>
          <a:ln>
            <a:noFill/>
          </a:ln>
          <a:effectLst>
            <a:outerShdw blurRad="292100" dist="139700" dir="2700000" algn="tl" rotWithShape="0">
              <a:srgbClr val="333333">
                <a:alpha val="65000"/>
              </a:srgbClr>
            </a:outerShdw>
          </a:effectLst>
        </p:spPr>
      </p:pic>
      <p:pic>
        <p:nvPicPr>
          <p:cNvPr id="13" name="Picture 12" descr="dg-6948b-Edit.jpg"/>
          <p:cNvPicPr>
            <a:picLocks noChangeAspect="1"/>
          </p:cNvPicPr>
          <p:nvPr/>
        </p:nvPicPr>
        <p:blipFill>
          <a:blip r:embed="rId6" cstate="print"/>
          <a:srcRect/>
          <a:stretch>
            <a:fillRect/>
          </a:stretch>
        </p:blipFill>
        <p:spPr>
          <a:xfrm>
            <a:off x="0" y="2743200"/>
            <a:ext cx="9144000" cy="1916678"/>
          </a:xfrm>
          <a:prstGeom prst="rect">
            <a:avLst/>
          </a:prstGeom>
        </p:spPr>
      </p:pic>
      <p:pic>
        <p:nvPicPr>
          <p:cNvPr id="14" name="Picture 13" descr="dg-6948c-Edit.jpg"/>
          <p:cNvPicPr>
            <a:picLocks noChangeAspect="1"/>
          </p:cNvPicPr>
          <p:nvPr/>
        </p:nvPicPr>
        <p:blipFill>
          <a:blip r:embed="rId7" cstate="print"/>
          <a:srcRect/>
          <a:stretch>
            <a:fillRect/>
          </a:stretch>
        </p:blipFill>
        <p:spPr>
          <a:xfrm>
            <a:off x="685800" y="2743200"/>
            <a:ext cx="8154988" cy="1916678"/>
          </a:xfrm>
          <a:prstGeom prst="rect">
            <a:avLst/>
          </a:prstGeom>
        </p:spPr>
      </p:pic>
      <p:pic>
        <p:nvPicPr>
          <p:cNvPr id="15" name="Picture 14" descr="dg-6948-Edit.jpg"/>
          <p:cNvPicPr>
            <a:picLocks noChangeAspect="1"/>
          </p:cNvPicPr>
          <p:nvPr/>
        </p:nvPicPr>
        <p:blipFill>
          <a:blip r:embed="rId8" cstate="print"/>
          <a:srcRect/>
          <a:stretch>
            <a:fillRect/>
          </a:stretch>
        </p:blipFill>
        <p:spPr>
          <a:xfrm>
            <a:off x="685800" y="2743200"/>
            <a:ext cx="7848600" cy="191667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1"/>
</p:tagLst>
</file>

<file path=ppt/tags/tag2.xml><?xml version="1.0" encoding="utf-8"?>
<p:tagLst xmlns:a="http://schemas.openxmlformats.org/drawingml/2006/main" xmlns:r="http://schemas.openxmlformats.org/officeDocument/2006/relationships" xmlns:p="http://schemas.openxmlformats.org/presentationml/2006/main">
  <p:tag name="TIMING" val="|0.6|1.1"/>
</p:tagLst>
</file>

<file path=ppt/tags/tag3.xml><?xml version="1.0" encoding="utf-8"?>
<p:tagLst xmlns:a="http://schemas.openxmlformats.org/drawingml/2006/main" xmlns:r="http://schemas.openxmlformats.org/officeDocument/2006/relationships" xmlns:p="http://schemas.openxmlformats.org/presentationml/2006/main">
  <p:tag name="TIMING" val="|0.9|1.1|1"/>
</p:tagLst>
</file>

<file path=ppt/tags/tag4.xml><?xml version="1.0" encoding="utf-8"?>
<p:tagLst xmlns:a="http://schemas.openxmlformats.org/drawingml/2006/main" xmlns:r="http://schemas.openxmlformats.org/officeDocument/2006/relationships" xmlns:p="http://schemas.openxmlformats.org/presentationml/2006/main">
  <p:tag name="TIMING" val="|1.1|1.3"/>
</p:tagLst>
</file>

<file path=ppt/tags/tag5.xml><?xml version="1.0" encoding="utf-8"?>
<p:tagLst xmlns:a="http://schemas.openxmlformats.org/drawingml/2006/main" xmlns:r="http://schemas.openxmlformats.org/officeDocument/2006/relationships" xmlns:p="http://schemas.openxmlformats.org/presentationml/2006/main">
  <p:tag name="TIMING" val="|1.1|1.3"/>
</p:tagLst>
</file>

<file path=ppt/tags/tag6.xml><?xml version="1.0" encoding="utf-8"?>
<p:tagLst xmlns:a="http://schemas.openxmlformats.org/drawingml/2006/main" xmlns:r="http://schemas.openxmlformats.org/officeDocument/2006/relationships" xmlns:p="http://schemas.openxmlformats.org/presentationml/2006/main">
  <p:tag name="TIMING" val="|1.1|1.3"/>
</p:tagLst>
</file>

<file path=ppt/theme/theme1.xml><?xml version="1.0" encoding="utf-8"?>
<a:theme xmlns:a="http://schemas.openxmlformats.org/drawingml/2006/main" name="xorcom-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TotalTime>
  <Words>2994</Words>
  <Application>Microsoft Office PowerPoint</Application>
  <PresentationFormat>On-screen Show (4:3)</PresentationFormat>
  <Paragraphs>679</Paragraphs>
  <Slides>58</Slides>
  <Notes>34</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xorcom-template-new</vt:lpstr>
      <vt:lpstr>Visio</vt:lpstr>
      <vt:lpstr>Asterisk®-based PBX Solutions</vt:lpstr>
      <vt:lpstr>Xorcom - Empresa</vt:lpstr>
      <vt:lpstr>Introducción a Xorcom</vt:lpstr>
      <vt:lpstr>Distribución &amp; canales OEM</vt:lpstr>
      <vt:lpstr>Algunos de nuestros clientes</vt:lpstr>
      <vt:lpstr>Poderoso Motor de Código Abierto</vt:lpstr>
      <vt:lpstr>Asterisk</vt:lpstr>
      <vt:lpstr>Astribank™</vt:lpstr>
      <vt:lpstr>Diseño Modular</vt:lpstr>
      <vt:lpstr>Nuevo Estándar para Conectividad Asterisk</vt:lpstr>
      <vt:lpstr>XPP: ventajas comparativas</vt:lpstr>
      <vt:lpstr> Astribank: introducción </vt:lpstr>
      <vt:lpstr>Multi PRI</vt:lpstr>
      <vt:lpstr>Línea de PBX IP de Xorcom</vt:lpstr>
      <vt:lpstr>PBX IP Xorcom: opciones disponibles</vt:lpstr>
      <vt:lpstr>Especificaciones para PBX IP de Xorcom (I)</vt:lpstr>
      <vt:lpstr>Especificaciones para PBX IP de Xorcom (II)</vt:lpstr>
      <vt:lpstr>Necesidades de la empresa - hoy</vt:lpstr>
      <vt:lpstr>Ventajas Xorcom</vt:lpstr>
      <vt:lpstr>PBX IP - Funcionalidades destacadas  (lista parcial)</vt:lpstr>
      <vt:lpstr>Funcionalidades Generales de la PBX IP</vt:lpstr>
      <vt:lpstr>Soporte de Periféricos</vt:lpstr>
      <vt:lpstr>Interfase de usuario y Administración</vt:lpstr>
      <vt:lpstr>XE2000 y XE3000</vt:lpstr>
      <vt:lpstr>XE o XR? cuándo optar por cuál…</vt:lpstr>
      <vt:lpstr>Compatibilidad/Interoperabilidad</vt:lpstr>
      <vt:lpstr>Beneficios para canal y el usuario</vt:lpstr>
      <vt:lpstr>Soluciones Adicionales</vt:lpstr>
      <vt:lpstr>Cancelación de Eco por HW</vt:lpstr>
      <vt:lpstr>Fuente de Alimentación Redundante</vt:lpstr>
      <vt:lpstr>Cálculo de # de fuentes de alimentación necesarias</vt:lpstr>
      <vt:lpstr>Fácil recuperación ante desastre</vt:lpstr>
      <vt:lpstr>Rapid Recovery:  Copia de Resguardo y Restauración</vt:lpstr>
      <vt:lpstr>RAID1 Support</vt:lpstr>
      <vt:lpstr>Rapid PA™ - Megafonía - Voceo</vt:lpstr>
      <vt:lpstr>Conector Telco Opcional (TCO)</vt:lpstr>
      <vt:lpstr>Herramienta para Rapid Tunneling</vt:lpstr>
      <vt:lpstr>Complete Concierge </vt:lpstr>
      <vt:lpstr>Complete Concierge</vt:lpstr>
      <vt:lpstr>Interfaces PMS</vt:lpstr>
      <vt:lpstr>Características del paquete Choice</vt:lpstr>
      <vt:lpstr>Complete Concierge demostración del sistema</vt:lpstr>
      <vt:lpstr>Complete Concierge  preguntas frecuentes</vt:lpstr>
      <vt:lpstr>TWINSTAR™ </vt:lpstr>
      <vt:lpstr>Solución de Alta Disponibilidad para Asterisk</vt:lpstr>
      <vt:lpstr>Configuración Inicial: Servidores Idénticos</vt:lpstr>
      <vt:lpstr>Funcionamiento normal: servidor primario activo</vt:lpstr>
      <vt:lpstr>Si el servidor principal falla…</vt:lpstr>
      <vt:lpstr>…el servidor de Backup se activa</vt:lpstr>
      <vt:lpstr>Instalación de Astribank en distintas Distribuciones Asterisk</vt:lpstr>
      <vt:lpstr>Casos de estudio</vt:lpstr>
      <vt:lpstr>Visit Our Web Site…</vt:lpstr>
      <vt:lpstr>testimoniales</vt:lpstr>
      <vt:lpstr>Qué dicen nuestros clientes:</vt:lpstr>
      <vt:lpstr>Claves de venta  Soporte y beneficios</vt:lpstr>
      <vt:lpstr>Beneficios comerciales de la Plataforma Xorcom</vt:lpstr>
      <vt:lpstr>Beneficios de soporte de plataformas Xorcom</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 Series Overview</dc:title>
  <dc:creator>Ruth Bridger</dc:creator>
  <cp:lastModifiedBy>Webmaster</cp:lastModifiedBy>
  <cp:revision>73</cp:revision>
  <dcterms:created xsi:type="dcterms:W3CDTF">2011-03-27T10:06:52Z</dcterms:created>
  <dcterms:modified xsi:type="dcterms:W3CDTF">2011-05-03T09:15:09Z</dcterms:modified>
</cp:coreProperties>
</file>