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0" r:id="rId3"/>
    <p:sldId id="261" r:id="rId4"/>
    <p:sldId id="262" r:id="rId5"/>
    <p:sldId id="263" r:id="rId6"/>
    <p:sldId id="265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5" r:id="rId16"/>
    <p:sldId id="279" r:id="rId17"/>
    <p:sldId id="280" r:id="rId18"/>
    <p:sldId id="276" r:id="rId19"/>
    <p:sldId id="277" r:id="rId20"/>
    <p:sldId id="278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B2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158" autoAdjust="0"/>
  </p:normalViewPr>
  <p:slideViewPr>
    <p:cSldViewPr>
      <p:cViewPr>
        <p:scale>
          <a:sx n="100" d="100"/>
          <a:sy n="100" d="100"/>
        </p:scale>
        <p:origin x="-54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2580" y="107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568A3-B0D7-47E1-8A17-37F925EC6993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30989-2DB5-493A-99B1-1ADC315F1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7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30989-2DB5-493A-99B1-1ADC315F1D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77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Cloud</a:t>
            </a:r>
            <a:r>
              <a:rPr lang="it-IT" dirty="0" smtClean="0"/>
              <a:t> – no</a:t>
            </a:r>
            <a:r>
              <a:rPr lang="it-IT" baseline="0" dirty="0" smtClean="0"/>
              <a:t> voice</a:t>
            </a:r>
          </a:p>
          <a:p>
            <a:r>
              <a:rPr lang="it-IT" baseline="0" dirty="0" smtClean="0"/>
              <a:t>Compatibility with </a:t>
            </a:r>
            <a:r>
              <a:rPr lang="it-IT" baseline="0" dirty="0" err="1" smtClean="0"/>
              <a:t>all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Lync-certified</a:t>
            </a:r>
            <a:r>
              <a:rPr lang="it-IT" baseline="0" dirty="0" smtClean="0"/>
              <a:t> media </a:t>
            </a:r>
            <a:r>
              <a:rPr lang="it-IT" baseline="0" dirty="0" err="1" smtClean="0"/>
              <a:t>gateways</a:t>
            </a:r>
            <a:r>
              <a:rPr lang="it-IT" baseline="0" dirty="0" smtClean="0"/>
              <a:t> (citare il media by-pass?)</a:t>
            </a:r>
          </a:p>
          <a:p>
            <a:pPr marL="171450" indent="-171450">
              <a:buFontTx/>
              <a:buChar char="-"/>
            </a:pPr>
            <a:endParaRPr lang="it-IT" baseline="0" dirty="0" smtClean="0"/>
          </a:p>
          <a:p>
            <a:endParaRPr lang="it-IT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30989-2DB5-493A-99B1-1ADC315F1D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66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it-IT" baseline="0" dirty="0" smtClean="0"/>
          </a:p>
          <a:p>
            <a:endParaRPr lang="it-IT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30989-2DB5-493A-99B1-1ADC315F1D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66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it-IT" baseline="0" dirty="0" smtClean="0"/>
          </a:p>
          <a:p>
            <a:r>
              <a:rPr lang="it-IT" baseline="0" dirty="0" smtClean="0"/>
              <a:t>1) FAST DEPLOY</a:t>
            </a:r>
          </a:p>
          <a:p>
            <a:endParaRPr lang="it-IT" baseline="0" dirty="0" smtClean="0"/>
          </a:p>
          <a:p>
            <a:r>
              <a:rPr lang="it-IT" baseline="0" dirty="0" smtClean="0"/>
              <a:t>2) LIMITED DURATION</a:t>
            </a:r>
            <a:endParaRPr lang="it-IT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30989-2DB5-493A-99B1-1ADC315F1D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66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it-IT" baseline="0" dirty="0" smtClean="0"/>
          </a:p>
          <a:p>
            <a:pPr marL="228600" indent="-228600">
              <a:buAutoNum type="arabicParenR"/>
            </a:pPr>
            <a:r>
              <a:rPr lang="it-IT" baseline="0" dirty="0" smtClean="0"/>
              <a:t>KEEP DATA ONPREMISES</a:t>
            </a:r>
          </a:p>
          <a:p>
            <a:pPr marL="228600" indent="-228600">
              <a:buAutoNum type="arabicParenR"/>
            </a:pPr>
            <a:endParaRPr lang="it-IT" baseline="0" dirty="0" smtClean="0"/>
          </a:p>
          <a:p>
            <a:pPr marL="228600" indent="-228600">
              <a:buAutoNum type="arabicParenR"/>
            </a:pPr>
            <a:r>
              <a:rPr lang="it-IT" baseline="0" dirty="0" smtClean="0"/>
              <a:t>MATCH INTERNAL POLICIES</a:t>
            </a:r>
          </a:p>
          <a:p>
            <a:pPr marL="228600" indent="-228600">
              <a:buAutoNum type="arabicParenR"/>
            </a:pPr>
            <a:endParaRPr lang="it-IT" baseline="0" dirty="0" smtClean="0"/>
          </a:p>
          <a:p>
            <a:pPr marL="228600" indent="-228600">
              <a:buAutoNum type="arabicParenR"/>
            </a:pPr>
            <a:r>
              <a:rPr lang="it-IT" baseline="0" dirty="0" smtClean="0"/>
              <a:t>MATCH LAW REGULATIONS</a:t>
            </a:r>
            <a:endParaRPr lang="it-IT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30989-2DB5-493A-99B1-1ADC315F1D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66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it-IT" baseline="0" dirty="0" smtClean="0"/>
          </a:p>
          <a:p>
            <a:endParaRPr lang="it-IT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30989-2DB5-493A-99B1-1ADC315F1D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66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30989-2DB5-493A-99B1-1ADC315F1D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675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it-IT" baseline="0" dirty="0" smtClean="0"/>
          </a:p>
          <a:p>
            <a:endParaRPr lang="it-IT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30989-2DB5-493A-99B1-1ADC315F1D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661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arenR"/>
            </a:pPr>
            <a:r>
              <a:rPr lang="it-IT" baseline="0" dirty="0" smtClean="0"/>
              <a:t>SYNC USERS</a:t>
            </a:r>
          </a:p>
          <a:p>
            <a:pPr marL="228600" indent="-228600">
              <a:buFontTx/>
              <a:buAutoNum type="arabicParenR"/>
            </a:pPr>
            <a:r>
              <a:rPr lang="it-IT" baseline="0" dirty="0" smtClean="0"/>
              <a:t>SSO</a:t>
            </a:r>
          </a:p>
          <a:p>
            <a:pPr marL="228600" indent="-228600">
              <a:buFontTx/>
              <a:buAutoNum type="arabicParenR"/>
            </a:pPr>
            <a:r>
              <a:rPr lang="it-IT" baseline="0" dirty="0" smtClean="0"/>
              <a:t>MUX MANAGEMENT</a:t>
            </a:r>
          </a:p>
          <a:p>
            <a:pPr marL="228600" indent="-228600">
              <a:buFontTx/>
              <a:buAutoNum type="arabicParenR"/>
            </a:pPr>
            <a:r>
              <a:rPr lang="it-IT" baseline="0" dirty="0" smtClean="0"/>
              <a:t>ENETERPRISE VOICE BY ON-PREMISE</a:t>
            </a:r>
          </a:p>
          <a:p>
            <a:pPr marL="228600" indent="-228600">
              <a:buFontTx/>
              <a:buAutoNum type="arabicParenR"/>
            </a:pPr>
            <a:r>
              <a:rPr lang="it-IT" baseline="0" dirty="0" smtClean="0"/>
              <a:t>LOCAL DATA STORAGE FOR ON-PREMISE</a:t>
            </a:r>
          </a:p>
          <a:p>
            <a:pPr marL="171450" indent="-171450">
              <a:buFontTx/>
              <a:buChar char="-"/>
            </a:pPr>
            <a:endParaRPr lang="it-IT" baseline="0" dirty="0" smtClean="0"/>
          </a:p>
          <a:p>
            <a:endParaRPr lang="it-IT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30989-2DB5-493A-99B1-1ADC315F1D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661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it-IT" baseline="0" dirty="0" smtClean="0"/>
          </a:p>
          <a:p>
            <a:endParaRPr lang="it-IT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30989-2DB5-493A-99B1-1ADC315F1D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661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30989-2DB5-493A-99B1-1ADC315F1D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67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30989-2DB5-493A-99B1-1ADC315F1D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675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it-IT" baseline="0" dirty="0" smtClean="0"/>
          </a:p>
          <a:p>
            <a:endParaRPr lang="it-IT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30989-2DB5-493A-99B1-1ADC315F1D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66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BoxedUC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appliance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as</a:t>
            </a:r>
            <a:r>
              <a:rPr lang="it-IT" baseline="0" dirty="0" smtClean="0"/>
              <a:t> a service. The </a:t>
            </a:r>
            <a:r>
              <a:rPr lang="it-IT" b="1" baseline="0" dirty="0" err="1" smtClean="0"/>
              <a:t>innovation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we’ve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introduced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statement in </a:t>
            </a:r>
            <a:r>
              <a:rPr lang="it-IT" baseline="0" dirty="0" err="1" smtClean="0"/>
              <a:t>which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find</a:t>
            </a:r>
            <a:r>
              <a:rPr lang="it-IT" baseline="0" dirty="0" smtClean="0"/>
              <a:t> the word </a:t>
            </a:r>
            <a:r>
              <a:rPr lang="it-IT" b="1" baseline="0" dirty="0" smtClean="0"/>
              <a:t>APPLIANCE</a:t>
            </a:r>
            <a:r>
              <a:rPr lang="it-IT" baseline="0" dirty="0" smtClean="0"/>
              <a:t> and the word </a:t>
            </a:r>
            <a:r>
              <a:rPr lang="it-IT" b="1" baseline="0" dirty="0" smtClean="0"/>
              <a:t>SERVICE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normally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connected</a:t>
            </a:r>
            <a:r>
              <a:rPr lang="it-IT" baseline="0" dirty="0" smtClean="0"/>
              <a:t> with </a:t>
            </a:r>
            <a:r>
              <a:rPr lang="it-IT" baseline="0" dirty="0" err="1" smtClean="0"/>
              <a:t>different</a:t>
            </a:r>
            <a:r>
              <a:rPr lang="it-IT" baseline="0" dirty="0" smtClean="0"/>
              <a:t> ways to </a:t>
            </a:r>
            <a:r>
              <a:rPr lang="it-IT" baseline="0" dirty="0" err="1" smtClean="0"/>
              <a:t>run</a:t>
            </a:r>
            <a:r>
              <a:rPr lang="it-IT" baseline="0" dirty="0" smtClean="0"/>
              <a:t> IT </a:t>
            </a:r>
            <a:r>
              <a:rPr lang="it-IT" baseline="0" dirty="0" err="1" smtClean="0"/>
              <a:t>systems</a:t>
            </a:r>
            <a:r>
              <a:rPr lang="it-IT" baseline="0" dirty="0" smtClean="0"/>
              <a:t>.</a:t>
            </a:r>
          </a:p>
          <a:p>
            <a:endParaRPr lang="it-IT" baseline="0" dirty="0" smtClean="0"/>
          </a:p>
          <a:p>
            <a:r>
              <a:rPr lang="it-IT" u="sng" baseline="0" dirty="0" smtClean="0"/>
              <a:t>APPLIANCE</a:t>
            </a:r>
            <a:r>
              <a:rPr lang="it-IT" baseline="0" dirty="0" smtClean="0"/>
              <a:t>: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have</a:t>
            </a:r>
            <a:r>
              <a:rPr lang="it-IT" baseline="0" dirty="0" smtClean="0"/>
              <a:t> a (CLICK) </a:t>
            </a:r>
            <a:r>
              <a:rPr lang="it-IT" b="1" baseline="0" dirty="0" smtClean="0"/>
              <a:t>Single server </a:t>
            </a:r>
            <a:r>
              <a:rPr lang="it-IT" baseline="0" dirty="0" err="1" smtClean="0"/>
              <a:t>which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will</a:t>
            </a:r>
            <a:r>
              <a:rPr lang="it-IT" baseline="0" dirty="0" smtClean="0"/>
              <a:t> be </a:t>
            </a:r>
            <a:r>
              <a:rPr lang="it-IT" baseline="0" dirty="0" err="1" smtClean="0"/>
              <a:t>deployed</a:t>
            </a:r>
            <a:r>
              <a:rPr lang="it-IT" baseline="0" dirty="0" smtClean="0"/>
              <a:t> (CLICK) </a:t>
            </a:r>
            <a:r>
              <a:rPr lang="it-IT" b="1" baseline="0" dirty="0" smtClean="0"/>
              <a:t>on </a:t>
            </a:r>
            <a:r>
              <a:rPr lang="it-IT" b="1" baseline="0" dirty="0" err="1" smtClean="0"/>
              <a:t>customer’s</a:t>
            </a:r>
            <a:r>
              <a:rPr lang="it-IT" b="1" baseline="0" dirty="0" smtClean="0"/>
              <a:t> </a:t>
            </a:r>
            <a:r>
              <a:rPr lang="it-IT" b="1" baseline="0" dirty="0" err="1" smtClean="0"/>
              <a:t>premises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through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will</a:t>
            </a:r>
            <a:r>
              <a:rPr lang="it-IT" baseline="0" dirty="0" smtClean="0"/>
              <a:t> be </a:t>
            </a:r>
            <a:r>
              <a:rPr lang="it-IT" baseline="0" dirty="0" err="1" smtClean="0"/>
              <a:t>provided</a:t>
            </a:r>
            <a:r>
              <a:rPr lang="it-IT" baseline="0" dirty="0" smtClean="0"/>
              <a:t> (CLICK) </a:t>
            </a:r>
            <a:r>
              <a:rPr lang="it-IT" baseline="0" dirty="0" err="1" smtClean="0"/>
              <a:t>all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Unified</a:t>
            </a:r>
            <a:r>
              <a:rPr lang="it-IT" baseline="0" dirty="0" smtClean="0"/>
              <a:t> Communications </a:t>
            </a:r>
            <a:r>
              <a:rPr lang="it-IT" baseline="0" dirty="0" err="1" smtClean="0"/>
              <a:t>services</a:t>
            </a:r>
            <a:r>
              <a:rPr lang="it-IT" baseline="0" dirty="0" smtClean="0"/>
              <a:t> from Microsoft. </a:t>
            </a:r>
            <a:r>
              <a:rPr lang="it-IT" baseline="0" dirty="0" err="1" smtClean="0"/>
              <a:t>As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it’s</a:t>
            </a:r>
            <a:r>
              <a:rPr lang="it-IT" baseline="0" dirty="0" smtClean="0"/>
              <a:t> an </a:t>
            </a:r>
            <a:r>
              <a:rPr lang="it-IT" baseline="0" dirty="0" err="1" smtClean="0"/>
              <a:t>appliance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engineered</a:t>
            </a:r>
            <a:r>
              <a:rPr lang="it-IT" baseline="0" dirty="0" smtClean="0"/>
              <a:t> to be (CLICK) </a:t>
            </a:r>
            <a:r>
              <a:rPr lang="it-IT" baseline="0" dirty="0" err="1" smtClean="0"/>
              <a:t>Plug’n’Play</a:t>
            </a:r>
            <a:r>
              <a:rPr lang="it-IT" baseline="0" dirty="0" smtClean="0"/>
              <a:t>, so </a:t>
            </a:r>
            <a:r>
              <a:rPr lang="it-IT" b="1" baseline="0" dirty="0" err="1" smtClean="0"/>
              <a:t>very</a:t>
            </a:r>
            <a:r>
              <a:rPr lang="it-IT" b="1" baseline="0" dirty="0" smtClean="0"/>
              <a:t> </a:t>
            </a:r>
            <a:r>
              <a:rPr lang="it-IT" b="1" baseline="0" dirty="0" err="1" smtClean="0"/>
              <a:t>smart</a:t>
            </a:r>
            <a:r>
              <a:rPr lang="it-IT" b="1" baseline="0" dirty="0" smtClean="0"/>
              <a:t> </a:t>
            </a:r>
            <a:r>
              <a:rPr lang="it-IT" baseline="0" dirty="0" smtClean="0"/>
              <a:t>and </a:t>
            </a:r>
            <a:r>
              <a:rPr lang="it-IT" b="1" baseline="0" dirty="0" err="1" smtClean="0"/>
              <a:t>quick</a:t>
            </a:r>
            <a:r>
              <a:rPr lang="it-IT" baseline="0" dirty="0" smtClean="0"/>
              <a:t> to be set up, and </a:t>
            </a:r>
            <a:r>
              <a:rPr lang="it-IT" baseline="0" dirty="0" err="1" smtClean="0"/>
              <a:t>it’s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provided</a:t>
            </a:r>
            <a:r>
              <a:rPr lang="it-IT" baseline="0" dirty="0" smtClean="0"/>
              <a:t> with (CLICK) </a:t>
            </a:r>
            <a:r>
              <a:rPr lang="it-IT" b="1" baseline="0" dirty="0" err="1" smtClean="0"/>
              <a:t>smart</a:t>
            </a:r>
            <a:r>
              <a:rPr lang="it-IT" b="1" baseline="0" dirty="0" smtClean="0"/>
              <a:t> self-management </a:t>
            </a:r>
            <a:r>
              <a:rPr lang="it-IT" b="1" baseline="0" dirty="0" err="1" smtClean="0"/>
              <a:t>tools</a:t>
            </a:r>
            <a:r>
              <a:rPr lang="it-IT" b="1" baseline="0" dirty="0" smtClean="0"/>
              <a:t> – </a:t>
            </a:r>
            <a:r>
              <a:rPr lang="it-IT" b="1" baseline="0" dirty="0" err="1" smtClean="0"/>
              <a:t>dev</a:t>
            </a:r>
            <a:r>
              <a:rPr lang="it-IT" b="1" baseline="0" dirty="0" smtClean="0"/>
              <a:t> by FD - </a:t>
            </a:r>
            <a:r>
              <a:rPr lang="it-IT" baseline="0" dirty="0" err="1" smtClean="0"/>
              <a:t>allowing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customer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manage</a:t>
            </a:r>
            <a:r>
              <a:rPr lang="it-IT" baseline="0" dirty="0" smtClean="0"/>
              <a:t> end-</a:t>
            </a:r>
            <a:r>
              <a:rPr lang="it-IT" baseline="0" dirty="0" err="1" smtClean="0"/>
              <a:t>user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resources</a:t>
            </a:r>
            <a:r>
              <a:rPr lang="it-IT" dirty="0" smtClean="0"/>
              <a:t> by </a:t>
            </a:r>
            <a:r>
              <a:rPr lang="it-IT" dirty="0" err="1" smtClean="0"/>
              <a:t>himself</a:t>
            </a:r>
            <a:r>
              <a:rPr lang="it-IT" dirty="0" smtClean="0"/>
              <a:t> </a:t>
            </a:r>
            <a:r>
              <a:rPr lang="it-IT" baseline="0" dirty="0" smtClean="0"/>
              <a:t>and (CLICK) a </a:t>
            </a:r>
            <a:r>
              <a:rPr lang="it-IT" baseline="0" dirty="0" err="1" smtClean="0"/>
              <a:t>system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which</a:t>
            </a:r>
            <a:r>
              <a:rPr lang="it-IT" baseline="0" dirty="0" smtClean="0"/>
              <a:t> </a:t>
            </a:r>
            <a:r>
              <a:rPr lang="it-IT" b="1" baseline="0" dirty="0" err="1" smtClean="0"/>
              <a:t>takes</a:t>
            </a:r>
            <a:r>
              <a:rPr lang="it-IT" b="1" baseline="0" dirty="0" smtClean="0"/>
              <a:t> care of the </a:t>
            </a:r>
            <a:r>
              <a:rPr lang="it-IT" b="1" baseline="0" dirty="0" err="1" smtClean="0"/>
              <a:t>health</a:t>
            </a:r>
            <a:r>
              <a:rPr lang="it-IT" b="1" baseline="0" dirty="0" smtClean="0"/>
              <a:t> </a:t>
            </a:r>
            <a:r>
              <a:rPr lang="it-IT" baseline="0" dirty="0" smtClean="0"/>
              <a:t>of the </a:t>
            </a:r>
            <a:r>
              <a:rPr lang="it-IT" baseline="0" dirty="0" err="1" smtClean="0"/>
              <a:t>system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developed</a:t>
            </a:r>
            <a:r>
              <a:rPr lang="it-IT" dirty="0" smtClean="0"/>
              <a:t> by FD and calle AGS</a:t>
            </a:r>
            <a:r>
              <a:rPr lang="it-IT" baseline="0" dirty="0" smtClean="0"/>
              <a:t>.</a:t>
            </a:r>
          </a:p>
          <a:p>
            <a:endParaRPr lang="it-IT" baseline="0" dirty="0" smtClean="0"/>
          </a:p>
          <a:p>
            <a:r>
              <a:rPr lang="it-IT" u="sng" baseline="0" dirty="0" smtClean="0"/>
              <a:t>SERVICE</a:t>
            </a:r>
            <a:r>
              <a:rPr lang="it-IT" baseline="0" dirty="0" smtClean="0"/>
              <a:t>: </a:t>
            </a:r>
            <a:r>
              <a:rPr lang="it-IT" baseline="0" dirty="0" err="1" smtClean="0"/>
              <a:t>boxedUC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introduces</a:t>
            </a:r>
            <a:r>
              <a:rPr lang="it-IT" baseline="0" dirty="0" smtClean="0"/>
              <a:t> a model, </a:t>
            </a:r>
            <a:r>
              <a:rPr lang="it-IT" baseline="0" dirty="0" err="1" smtClean="0"/>
              <a:t>typical</a:t>
            </a:r>
            <a:r>
              <a:rPr lang="it-IT" baseline="0" dirty="0" smtClean="0"/>
              <a:t> of «in the </a:t>
            </a:r>
            <a:r>
              <a:rPr lang="it-IT" baseline="0" dirty="0" err="1" smtClean="0"/>
              <a:t>cloud</a:t>
            </a:r>
            <a:r>
              <a:rPr lang="it-IT" baseline="0" dirty="0" smtClean="0"/>
              <a:t>» </a:t>
            </a:r>
            <a:r>
              <a:rPr lang="it-IT" baseline="0" dirty="0" err="1" smtClean="0"/>
              <a:t>services</a:t>
            </a:r>
            <a:r>
              <a:rPr lang="it-IT" baseline="0" dirty="0" smtClean="0"/>
              <a:t>; </a:t>
            </a:r>
            <a:r>
              <a:rPr lang="it-IT" baseline="0" dirty="0" err="1" smtClean="0"/>
              <a:t>thanks</a:t>
            </a:r>
            <a:r>
              <a:rPr lang="it-IT" baseline="0" dirty="0" smtClean="0"/>
              <a:t> to a </a:t>
            </a:r>
            <a:r>
              <a:rPr lang="it-IT" baseline="0" dirty="0" err="1" smtClean="0"/>
              <a:t>stack</a:t>
            </a:r>
            <a:r>
              <a:rPr lang="it-IT" baseline="0" dirty="0" smtClean="0"/>
              <a:t> of (CLICK) </a:t>
            </a:r>
            <a:r>
              <a:rPr lang="it-IT" b="1" baseline="0" dirty="0" smtClean="0"/>
              <a:t>remote </a:t>
            </a:r>
            <a:r>
              <a:rPr lang="it-IT" b="1" baseline="0" dirty="0" err="1" smtClean="0"/>
              <a:t>services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provided</a:t>
            </a:r>
            <a:r>
              <a:rPr lang="it-IT" baseline="0" dirty="0" smtClean="0"/>
              <a:t> by </a:t>
            </a:r>
            <a:r>
              <a:rPr lang="it-IT" baseline="0" dirty="0" err="1" smtClean="0"/>
              <a:t>infrastructures</a:t>
            </a:r>
            <a:r>
              <a:rPr lang="it-IT" baseline="0" dirty="0" smtClean="0"/>
              <a:t> co-</a:t>
            </a:r>
            <a:r>
              <a:rPr lang="it-IT" baseline="0" dirty="0" err="1" smtClean="0"/>
              <a:t>located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professional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IDCs</a:t>
            </a:r>
            <a:r>
              <a:rPr lang="it-IT" baseline="0" dirty="0" smtClean="0"/>
              <a:t> and by a </a:t>
            </a:r>
            <a:r>
              <a:rPr lang="it-IT" baseline="0" dirty="0" err="1" smtClean="0"/>
              <a:t>skilled</a:t>
            </a:r>
            <a:r>
              <a:rPr lang="it-IT" baseline="0" dirty="0" smtClean="0"/>
              <a:t> staff of </a:t>
            </a:r>
            <a:r>
              <a:rPr lang="it-IT" baseline="0" dirty="0" err="1" smtClean="0"/>
              <a:t>engineers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boxedUC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could</a:t>
            </a:r>
            <a:r>
              <a:rPr lang="it-IT" baseline="0" dirty="0" smtClean="0"/>
              <a:t> be </a:t>
            </a:r>
            <a:r>
              <a:rPr lang="it-IT" baseline="0" dirty="0" err="1" smtClean="0"/>
              <a:t>considered</a:t>
            </a:r>
            <a:r>
              <a:rPr lang="it-IT" baseline="0" dirty="0" smtClean="0"/>
              <a:t> by the </a:t>
            </a:r>
            <a:r>
              <a:rPr lang="it-IT" baseline="0" dirty="0" err="1" smtClean="0"/>
              <a:t>customer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sort</a:t>
            </a:r>
            <a:r>
              <a:rPr lang="it-IT" baseline="0" dirty="0" smtClean="0"/>
              <a:t> of </a:t>
            </a:r>
            <a:r>
              <a:rPr lang="it-IT" b="1" baseline="0" dirty="0" smtClean="0"/>
              <a:t>BLACKBOX</a:t>
            </a:r>
            <a:r>
              <a:rPr lang="it-IT" baseline="0" dirty="0" smtClean="0"/>
              <a:t>; in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way the </a:t>
            </a:r>
            <a:r>
              <a:rPr lang="it-IT" baseline="0" dirty="0" err="1" smtClean="0"/>
              <a:t>customer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will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have</a:t>
            </a:r>
            <a:r>
              <a:rPr lang="it-IT" baseline="0" dirty="0" smtClean="0"/>
              <a:t> an </a:t>
            </a:r>
            <a:r>
              <a:rPr lang="it-IT" baseline="0" dirty="0" err="1" smtClean="0"/>
              <a:t>experience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similar</a:t>
            </a:r>
            <a:r>
              <a:rPr lang="it-IT" baseline="0" dirty="0" smtClean="0"/>
              <a:t> to the </a:t>
            </a:r>
            <a:r>
              <a:rPr lang="it-IT" baseline="0" dirty="0" err="1" smtClean="0"/>
              <a:t>SaaS</a:t>
            </a:r>
            <a:r>
              <a:rPr lang="it-IT" baseline="0" dirty="0" smtClean="0"/>
              <a:t> / In the </a:t>
            </a:r>
            <a:r>
              <a:rPr lang="it-IT" baseline="0" dirty="0" err="1" smtClean="0"/>
              <a:t>Cloud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services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which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allows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him</a:t>
            </a:r>
            <a:r>
              <a:rPr lang="it-IT" baseline="0" dirty="0" smtClean="0"/>
              <a:t> to concentrate on </a:t>
            </a:r>
            <a:r>
              <a:rPr lang="it-IT" baseline="0" dirty="0" err="1" smtClean="0"/>
              <a:t>his</a:t>
            </a:r>
            <a:r>
              <a:rPr lang="it-IT" baseline="0" dirty="0" smtClean="0"/>
              <a:t> core business and </a:t>
            </a:r>
            <a:r>
              <a:rPr lang="it-IT" baseline="0" dirty="0" err="1" smtClean="0"/>
              <a:t>forget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issues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connected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running</a:t>
            </a:r>
            <a:r>
              <a:rPr lang="it-IT" baseline="0" dirty="0" smtClean="0"/>
              <a:t> an IT </a:t>
            </a:r>
            <a:r>
              <a:rPr lang="it-IT" baseline="0" dirty="0" err="1" smtClean="0"/>
              <a:t>infrastructure</a:t>
            </a:r>
            <a:r>
              <a:rPr lang="it-IT" baseline="0" dirty="0" smtClean="0"/>
              <a:t> (</a:t>
            </a:r>
            <a:r>
              <a:rPr lang="it-IT" baseline="0" dirty="0" err="1" smtClean="0"/>
              <a:t>which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normally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not</a:t>
            </a:r>
            <a:r>
              <a:rPr lang="it-IT" baseline="0" dirty="0" smtClean="0"/>
              <a:t> the core business of the client).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 err="1" smtClean="0"/>
              <a:t>Thanks</a:t>
            </a:r>
            <a:r>
              <a:rPr lang="it-IT" dirty="0" smtClean="0"/>
              <a:t> to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services</a:t>
            </a:r>
            <a:r>
              <a:rPr lang="it-IT" dirty="0" smtClean="0"/>
              <a:t>, </a:t>
            </a:r>
            <a:r>
              <a:rPr lang="it-IT" dirty="0" err="1" smtClean="0"/>
              <a:t>which</a:t>
            </a:r>
            <a:r>
              <a:rPr lang="it-IT" dirty="0" smtClean="0"/>
              <a:t> are </a:t>
            </a:r>
            <a:r>
              <a:rPr lang="it-IT" dirty="0" err="1" smtClean="0"/>
              <a:t>called</a:t>
            </a:r>
            <a:r>
              <a:rPr lang="it-IT" dirty="0" smtClean="0"/>
              <a:t> ‘the Extended </a:t>
            </a:r>
            <a:r>
              <a:rPr lang="it-IT" dirty="0" err="1" smtClean="0"/>
              <a:t>Cloud</a:t>
            </a:r>
            <a:r>
              <a:rPr lang="it-IT" dirty="0" smtClean="0"/>
              <a:t>’, the </a:t>
            </a:r>
            <a:r>
              <a:rPr lang="it-IT" dirty="0" err="1" smtClean="0"/>
              <a:t>appliance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, </a:t>
            </a:r>
            <a:r>
              <a:rPr lang="it-IT" dirty="0" err="1" smtClean="0"/>
              <a:t>even</a:t>
            </a:r>
            <a:r>
              <a:rPr lang="it-IT" dirty="0" smtClean="0"/>
              <a:t>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deployed</a:t>
            </a:r>
            <a:r>
              <a:rPr lang="it-IT" dirty="0" smtClean="0"/>
              <a:t> on </a:t>
            </a:r>
            <a:r>
              <a:rPr lang="it-IT" dirty="0" err="1" smtClean="0"/>
              <a:t>customer’s</a:t>
            </a:r>
            <a:r>
              <a:rPr lang="it-IT" dirty="0" smtClean="0"/>
              <a:t> </a:t>
            </a:r>
            <a:r>
              <a:rPr lang="it-IT" dirty="0" err="1" smtClean="0"/>
              <a:t>premises</a:t>
            </a:r>
            <a:r>
              <a:rPr lang="it-IT" dirty="0" smtClean="0"/>
              <a:t>, (CLICK) </a:t>
            </a:r>
            <a:r>
              <a:rPr lang="it-IT" b="1" dirty="0" err="1" smtClean="0"/>
              <a:t>monitored</a:t>
            </a:r>
            <a:r>
              <a:rPr lang="it-IT" b="1" dirty="0" smtClean="0"/>
              <a:t> H24x365</a:t>
            </a:r>
            <a:r>
              <a:rPr lang="it-IT" dirty="0" smtClean="0"/>
              <a:t> , (CLICK_ CLICK) </a:t>
            </a:r>
            <a:r>
              <a:rPr lang="it-IT" dirty="0" err="1" smtClean="0"/>
              <a:t>Updated</a:t>
            </a:r>
            <a:r>
              <a:rPr lang="it-IT" dirty="0" smtClean="0"/>
              <a:t> </a:t>
            </a:r>
            <a:r>
              <a:rPr lang="it-IT" dirty="0" err="1" smtClean="0"/>
              <a:t>constantly</a:t>
            </a:r>
            <a:r>
              <a:rPr lang="it-IT" dirty="0" smtClean="0"/>
              <a:t> with security </a:t>
            </a:r>
            <a:r>
              <a:rPr lang="it-IT" dirty="0" err="1" smtClean="0"/>
              <a:t>critical</a:t>
            </a:r>
            <a:r>
              <a:rPr lang="it-IT" dirty="0" smtClean="0"/>
              <a:t> </a:t>
            </a:r>
            <a:r>
              <a:rPr lang="it-IT" dirty="0" err="1" smtClean="0"/>
              <a:t>patches</a:t>
            </a:r>
            <a:r>
              <a:rPr lang="it-IT" dirty="0" smtClean="0"/>
              <a:t> and </a:t>
            </a:r>
            <a:r>
              <a:rPr lang="it-IT" dirty="0" err="1" smtClean="0"/>
              <a:t>application</a:t>
            </a:r>
            <a:r>
              <a:rPr lang="it-IT" dirty="0" smtClean="0"/>
              <a:t> </a:t>
            </a:r>
            <a:r>
              <a:rPr lang="it-IT" dirty="0" err="1" smtClean="0"/>
              <a:t>fixes</a:t>
            </a:r>
            <a:r>
              <a:rPr lang="it-IT" dirty="0" smtClean="0"/>
              <a:t> and </a:t>
            </a:r>
            <a:r>
              <a:rPr lang="it-IT" dirty="0" err="1" smtClean="0"/>
              <a:t>updates</a:t>
            </a:r>
            <a:r>
              <a:rPr lang="it-IT" dirty="0" smtClean="0"/>
              <a:t>; The partner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access</a:t>
            </a:r>
            <a:r>
              <a:rPr lang="it-IT" dirty="0" smtClean="0"/>
              <a:t> to a </a:t>
            </a:r>
            <a:r>
              <a:rPr lang="it-IT" dirty="0" err="1" smtClean="0"/>
              <a:t>specialistic</a:t>
            </a:r>
            <a:r>
              <a:rPr lang="it-IT" dirty="0" smtClean="0"/>
              <a:t> live </a:t>
            </a:r>
            <a:r>
              <a:rPr lang="it-IT" dirty="0" err="1" smtClean="0"/>
              <a:t>support</a:t>
            </a:r>
            <a:r>
              <a:rPr lang="it-IT" dirty="0" smtClean="0"/>
              <a:t>, in ITIL standard, </a:t>
            </a:r>
            <a:r>
              <a:rPr lang="it-IT" dirty="0" err="1" smtClean="0"/>
              <a:t>helping</a:t>
            </a:r>
            <a:r>
              <a:rPr lang="it-IT" dirty="0" smtClean="0"/>
              <a:t> to </a:t>
            </a:r>
            <a:r>
              <a:rPr lang="it-IT" dirty="0" err="1" smtClean="0"/>
              <a:t>fix</a:t>
            </a:r>
            <a:r>
              <a:rPr lang="it-IT" dirty="0" smtClean="0"/>
              <a:t> </a:t>
            </a:r>
            <a:r>
              <a:rPr lang="it-IT" dirty="0" err="1" smtClean="0"/>
              <a:t>any</a:t>
            </a:r>
            <a:r>
              <a:rPr lang="it-IT" dirty="0" smtClean="0"/>
              <a:t> </a:t>
            </a:r>
            <a:r>
              <a:rPr lang="it-IT" dirty="0" err="1" smtClean="0"/>
              <a:t>issue</a:t>
            </a:r>
            <a:r>
              <a:rPr lang="it-IT" dirty="0"/>
              <a:t>.</a:t>
            </a:r>
            <a:r>
              <a:rPr lang="it-IT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30989-2DB5-493A-99B1-1ADC315F1D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66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Microsoft</a:t>
            </a:r>
            <a:r>
              <a:rPr lang="it-IT" baseline="0" dirty="0" smtClean="0"/>
              <a:t> Technology</a:t>
            </a:r>
          </a:p>
          <a:p>
            <a:endParaRPr lang="it-IT" baseline="0" dirty="0" smtClean="0"/>
          </a:p>
          <a:p>
            <a:r>
              <a:rPr lang="it-IT" baseline="0" dirty="0" err="1" smtClean="0"/>
              <a:t>Wave</a:t>
            </a:r>
            <a:r>
              <a:rPr lang="it-IT" baseline="0" dirty="0" smtClean="0"/>
              <a:t> 14</a:t>
            </a:r>
          </a:p>
          <a:p>
            <a:endParaRPr lang="it-IT" baseline="0" dirty="0" smtClean="0"/>
          </a:p>
          <a:p>
            <a:r>
              <a:rPr lang="it-IT" dirty="0" err="1" smtClean="0"/>
              <a:t>Hyper</a:t>
            </a:r>
            <a:r>
              <a:rPr lang="it-IT" dirty="0" smtClean="0"/>
              <a:t>-V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30989-2DB5-493A-99B1-1ADC315F1D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66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- </a:t>
            </a:r>
            <a:r>
              <a:rPr lang="it-IT" dirty="0" err="1" smtClean="0"/>
              <a:t>Pre</a:t>
            </a:r>
            <a:r>
              <a:rPr lang="it-IT" dirty="0" smtClean="0"/>
              <a:t> </a:t>
            </a:r>
            <a:r>
              <a:rPr lang="it-IT" dirty="0" err="1" smtClean="0"/>
              <a:t>configured</a:t>
            </a:r>
            <a:r>
              <a:rPr lang="it-IT" dirty="0" smtClean="0"/>
              <a:t> </a:t>
            </a:r>
            <a:r>
              <a:rPr lang="it-IT" dirty="0" err="1" smtClean="0"/>
              <a:t>Hypervizor</a:t>
            </a:r>
            <a:r>
              <a:rPr lang="it-IT" baseline="0" dirty="0" smtClean="0"/>
              <a:t> on W2008 R2 </a:t>
            </a:r>
            <a:r>
              <a:rPr lang="it-IT" baseline="0" dirty="0" err="1" smtClean="0"/>
              <a:t>ent</a:t>
            </a:r>
            <a:r>
              <a:rPr lang="it-IT" baseline="0" dirty="0" smtClean="0"/>
              <a:t>/dc</a:t>
            </a:r>
            <a:endParaRPr lang="it-IT" dirty="0" smtClean="0"/>
          </a:p>
          <a:p>
            <a:endParaRPr lang="it-IT" dirty="0" smtClean="0"/>
          </a:p>
          <a:p>
            <a:pPr marL="171450" indent="-171450">
              <a:buFontTx/>
              <a:buChar char="-"/>
            </a:pPr>
            <a:r>
              <a:rPr lang="it-IT" dirty="0" smtClean="0"/>
              <a:t>Networking</a:t>
            </a:r>
            <a:r>
              <a:rPr lang="it-IT" baseline="0" dirty="0" smtClean="0"/>
              <a:t> / </a:t>
            </a:r>
            <a:r>
              <a:rPr lang="it-IT" baseline="0" dirty="0" err="1" smtClean="0"/>
              <a:t>Firewaiilng</a:t>
            </a:r>
            <a:r>
              <a:rPr lang="it-IT" baseline="0" dirty="0" smtClean="0"/>
              <a:t> (security) -&gt; Stand alone, </a:t>
            </a:r>
            <a:r>
              <a:rPr lang="it-IT" baseline="0" dirty="0" err="1" smtClean="0"/>
              <a:t>behind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fw</a:t>
            </a:r>
            <a:r>
              <a:rPr lang="it-IT" baseline="0" dirty="0" smtClean="0"/>
              <a:t>… no </a:t>
            </a:r>
            <a:r>
              <a:rPr lang="it-IT" baseline="0" dirty="0" err="1" smtClean="0"/>
              <a:t>overlap</a:t>
            </a:r>
            <a:r>
              <a:rPr lang="it-IT" baseline="0" dirty="0" smtClean="0"/>
              <a:t>, no NAT </a:t>
            </a:r>
            <a:r>
              <a:rPr lang="it-IT" baseline="0" dirty="0" err="1" smtClean="0"/>
              <a:t>issues</a:t>
            </a:r>
            <a:r>
              <a:rPr lang="it-IT" baseline="0" dirty="0" smtClean="0"/>
              <a:t>  </a:t>
            </a:r>
            <a:r>
              <a:rPr lang="it-IT" baseline="0" dirty="0" err="1" smtClean="0"/>
              <a:t>etc</a:t>
            </a:r>
            <a:endParaRPr lang="it-IT" baseline="0" dirty="0" smtClean="0"/>
          </a:p>
          <a:p>
            <a:pPr marL="171450" indent="-171450">
              <a:buFontTx/>
              <a:buChar char="-"/>
            </a:pPr>
            <a:endParaRPr lang="it-IT" dirty="0" smtClean="0"/>
          </a:p>
          <a:p>
            <a:r>
              <a:rPr lang="it-IT" dirty="0" smtClean="0"/>
              <a:t>- UC Farm - Best </a:t>
            </a:r>
            <a:r>
              <a:rPr lang="it-IT" dirty="0" err="1" smtClean="0"/>
              <a:t>practices</a:t>
            </a:r>
            <a:r>
              <a:rPr lang="it-IT" dirty="0" smtClean="0"/>
              <a:t> for MSFT UC</a:t>
            </a:r>
            <a:endParaRPr lang="it-IT" baseline="0" dirty="0" smtClean="0"/>
          </a:p>
          <a:p>
            <a:endParaRPr lang="it-IT" baseline="0" dirty="0" smtClean="0"/>
          </a:p>
          <a:p>
            <a:pPr marL="171450" indent="-171450">
              <a:buFontTx/>
              <a:buChar char="-"/>
            </a:pPr>
            <a:r>
              <a:rPr lang="it-IT" baseline="0" dirty="0" smtClean="0"/>
              <a:t>AGS – </a:t>
            </a:r>
            <a:r>
              <a:rPr lang="it-IT" baseline="0" dirty="0" err="1" smtClean="0"/>
              <a:t>Orchestration</a:t>
            </a:r>
            <a:r>
              <a:rPr lang="it-IT" baseline="0" dirty="0" smtClean="0"/>
              <a:t> Service (</a:t>
            </a:r>
            <a:r>
              <a:rPr lang="it-IT" baseline="0" dirty="0" err="1" smtClean="0"/>
              <a:t>See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Afer</a:t>
            </a:r>
            <a:r>
              <a:rPr lang="it-IT" baseline="0" dirty="0" smtClean="0"/>
              <a:t>)</a:t>
            </a:r>
          </a:p>
          <a:p>
            <a:pPr marL="171450" indent="-171450">
              <a:buFontTx/>
              <a:buChar char="-"/>
            </a:pPr>
            <a:endParaRPr lang="it-IT" baseline="0" dirty="0" smtClean="0"/>
          </a:p>
          <a:p>
            <a:pPr marL="171450" indent="-171450">
              <a:buFontTx/>
              <a:buChar char="-"/>
            </a:pPr>
            <a:r>
              <a:rPr lang="it-IT" baseline="0" dirty="0" smtClean="0"/>
              <a:t>AGS- Service Console (</a:t>
            </a:r>
            <a:r>
              <a:rPr lang="it-IT" baseline="0" dirty="0" err="1" smtClean="0"/>
              <a:t>See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After</a:t>
            </a:r>
            <a:r>
              <a:rPr lang="it-IT" baseline="0" dirty="0" smtClean="0"/>
              <a:t>)</a:t>
            </a:r>
          </a:p>
          <a:p>
            <a:endParaRPr lang="it-IT" baseline="0" dirty="0" smtClean="0"/>
          </a:p>
          <a:p>
            <a:endParaRPr lang="it-IT" baseline="0" dirty="0" smtClean="0"/>
          </a:p>
          <a:p>
            <a:endParaRPr lang="it-IT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30989-2DB5-493A-99B1-1ADC315F1D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66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THANKS AGS</a:t>
            </a:r>
            <a:r>
              <a:rPr lang="it-IT" baseline="0" dirty="0" smtClean="0"/>
              <a:t> -&gt;  </a:t>
            </a:r>
            <a:r>
              <a:rPr lang="it-IT" baseline="0" dirty="0" err="1" smtClean="0"/>
              <a:t>boxedUC</a:t>
            </a:r>
            <a:r>
              <a:rPr lang="it-IT" baseline="0" dirty="0" smtClean="0"/>
              <a:t> NOT A STANDARD DEPLOYMENT </a:t>
            </a:r>
          </a:p>
          <a:p>
            <a:endParaRPr lang="it-IT" dirty="0"/>
          </a:p>
          <a:p>
            <a:r>
              <a:rPr lang="it-IT" baseline="0" dirty="0" smtClean="0"/>
              <a:t>BUT =</a:t>
            </a:r>
            <a:r>
              <a:rPr lang="it-IT" dirty="0" smtClean="0"/>
              <a:t>  </a:t>
            </a:r>
            <a:r>
              <a:rPr lang="it-IT" baseline="0" dirty="0" smtClean="0"/>
              <a:t>FULLY MANAGED ENVIROMENT =  BLACKBOX FOR THE CUSTOMER</a:t>
            </a:r>
          </a:p>
          <a:p>
            <a:endParaRPr lang="it-IT" baseline="0" dirty="0" smtClean="0"/>
          </a:p>
          <a:p>
            <a:r>
              <a:rPr lang="it-IT" baseline="0" dirty="0" smtClean="0"/>
              <a:t>AGS = LOCAL SOFTWARE + REMOTE SERVICES</a:t>
            </a:r>
          </a:p>
          <a:p>
            <a:endParaRPr lang="it-IT" dirty="0"/>
          </a:p>
          <a:p>
            <a:r>
              <a:rPr lang="it-IT" dirty="0" smtClean="0"/>
              <a:t>LOCAL SOFTWARE </a:t>
            </a:r>
          </a:p>
          <a:p>
            <a:r>
              <a:rPr lang="it-IT" dirty="0" smtClean="0"/>
              <a:t>    - ORCHESTRATION SERVICE</a:t>
            </a:r>
          </a:p>
          <a:p>
            <a:r>
              <a:rPr lang="it-IT" baseline="0" dirty="0"/>
              <a:t> </a:t>
            </a:r>
            <a:r>
              <a:rPr lang="it-IT" baseline="0" dirty="0" smtClean="0"/>
              <a:t>   - LOCAL MONITORING</a:t>
            </a:r>
          </a:p>
          <a:p>
            <a:r>
              <a:rPr lang="it-IT" dirty="0"/>
              <a:t> </a:t>
            </a:r>
            <a:r>
              <a:rPr lang="it-IT" dirty="0" smtClean="0"/>
              <a:t>   - SERVICE CONSOLE</a:t>
            </a:r>
            <a:endParaRPr lang="it-IT" baseline="0" dirty="0" smtClean="0"/>
          </a:p>
          <a:p>
            <a:endParaRPr lang="it-IT" baseline="0" dirty="0" smtClean="0"/>
          </a:p>
          <a:p>
            <a:r>
              <a:rPr lang="it-IT" dirty="0" smtClean="0"/>
              <a:t>EXTENDED CLOUD (REMOTE SERVICE AS A </a:t>
            </a:r>
            <a:r>
              <a:rPr lang="it-IT" dirty="0" err="1" smtClean="0"/>
              <a:t>aaS</a:t>
            </a:r>
            <a:r>
              <a:rPr lang="it-IT" dirty="0" smtClean="0"/>
              <a:t> SOLUTION)</a:t>
            </a:r>
            <a:endParaRPr lang="it-IT" dirty="0"/>
          </a:p>
          <a:p>
            <a:r>
              <a:rPr lang="it-IT" dirty="0"/>
              <a:t>    - </a:t>
            </a:r>
            <a:r>
              <a:rPr lang="it-IT" dirty="0" smtClean="0"/>
              <a:t>SECURITY CRITICAL PATCHING</a:t>
            </a:r>
            <a:endParaRPr lang="it-IT" dirty="0"/>
          </a:p>
          <a:p>
            <a:r>
              <a:rPr lang="it-IT" dirty="0"/>
              <a:t>    - </a:t>
            </a:r>
            <a:r>
              <a:rPr lang="it-IT" dirty="0" smtClean="0"/>
              <a:t>PATCHING (UP-TO-DATE)</a:t>
            </a:r>
            <a:endParaRPr lang="it-IT" dirty="0"/>
          </a:p>
          <a:p>
            <a:r>
              <a:rPr lang="it-IT" dirty="0"/>
              <a:t>    - </a:t>
            </a:r>
            <a:r>
              <a:rPr lang="it-IT" dirty="0" smtClean="0"/>
              <a:t>REMOTE MONITORING (FROM THE OUTSIDE)</a:t>
            </a:r>
          </a:p>
          <a:p>
            <a:r>
              <a:rPr lang="it-IT" dirty="0"/>
              <a:t> </a:t>
            </a:r>
            <a:r>
              <a:rPr lang="it-IT" dirty="0" smtClean="0"/>
              <a:t>   - SPECIALISTIC SUPPORT</a:t>
            </a:r>
            <a:endParaRPr lang="it-IT" dirty="0"/>
          </a:p>
          <a:p>
            <a:endParaRPr lang="it-IT" dirty="0"/>
          </a:p>
          <a:p>
            <a:endParaRPr lang="it-IT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30989-2DB5-493A-99B1-1ADC315F1D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66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Target </a:t>
            </a:r>
            <a:r>
              <a:rPr lang="it-IT" dirty="0" err="1" smtClean="0"/>
              <a:t>is</a:t>
            </a:r>
            <a:r>
              <a:rPr lang="it-IT" dirty="0" smtClean="0"/>
              <a:t> to </a:t>
            </a:r>
            <a:r>
              <a:rPr lang="it-IT" dirty="0" err="1" smtClean="0"/>
              <a:t>make</a:t>
            </a:r>
            <a:r>
              <a:rPr lang="it-IT" dirty="0" smtClean="0"/>
              <a:t> </a:t>
            </a:r>
            <a:r>
              <a:rPr lang="it-IT" dirty="0" err="1" smtClean="0"/>
              <a:t>easier</a:t>
            </a:r>
            <a:r>
              <a:rPr lang="it-IT" baseline="0" dirty="0" smtClean="0"/>
              <a:t> for the </a:t>
            </a:r>
            <a:r>
              <a:rPr lang="it-IT" baseline="0" dirty="0" err="1" smtClean="0"/>
              <a:t>cutomer</a:t>
            </a:r>
            <a:r>
              <a:rPr lang="it-IT" baseline="0" dirty="0" smtClean="0"/>
              <a:t> to use UC </a:t>
            </a:r>
            <a:r>
              <a:rPr lang="it-IT" baseline="0" dirty="0" err="1" smtClean="0"/>
              <a:t>technology</a:t>
            </a:r>
            <a:r>
              <a:rPr lang="it-IT" baseline="0" dirty="0" smtClean="0"/>
              <a:t>.</a:t>
            </a:r>
          </a:p>
          <a:p>
            <a:endParaRPr lang="it-IT" baseline="0" dirty="0" smtClean="0"/>
          </a:p>
          <a:p>
            <a:r>
              <a:rPr lang="it-IT" baseline="0" dirty="0" err="1" smtClean="0"/>
              <a:t>Interaction</a:t>
            </a:r>
            <a:r>
              <a:rPr lang="it-IT" baseline="0" dirty="0" smtClean="0"/>
              <a:t> with </a:t>
            </a:r>
            <a:r>
              <a:rPr lang="it-IT" baseline="0" dirty="0" err="1" smtClean="0"/>
              <a:t>boxedUC</a:t>
            </a:r>
            <a:r>
              <a:rPr lang="it-IT" baseline="0" dirty="0" smtClean="0"/>
              <a:t> MUST be </a:t>
            </a:r>
            <a:r>
              <a:rPr lang="it-IT" baseline="0" dirty="0" err="1" smtClean="0"/>
              <a:t>very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smart</a:t>
            </a:r>
            <a:r>
              <a:rPr lang="it-IT" baseline="0" dirty="0" smtClean="0"/>
              <a:t> and must no </a:t>
            </a:r>
            <a:r>
              <a:rPr lang="it-IT" baseline="0" dirty="0" err="1" smtClean="0"/>
              <a:t>required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skills</a:t>
            </a:r>
            <a:r>
              <a:rPr lang="it-IT" baseline="0" dirty="0" smtClean="0"/>
              <a:t>.</a:t>
            </a:r>
          </a:p>
          <a:p>
            <a:endParaRPr lang="it-IT" baseline="0" dirty="0" smtClean="0"/>
          </a:p>
          <a:p>
            <a:r>
              <a:rPr lang="it-IT" baseline="0" dirty="0" err="1" smtClean="0"/>
              <a:t>MultiUX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developed</a:t>
            </a:r>
            <a:r>
              <a:rPr lang="it-IT" baseline="0" dirty="0" smtClean="0"/>
              <a:t> by FD and </a:t>
            </a:r>
            <a:r>
              <a:rPr lang="it-IT" baseline="0" dirty="0" err="1" smtClean="0"/>
              <a:t>embedded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bUC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a software </a:t>
            </a:r>
            <a:r>
              <a:rPr lang="it-IT" baseline="0" dirty="0" err="1" smtClean="0"/>
              <a:t>which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integrates</a:t>
            </a:r>
            <a:r>
              <a:rPr lang="it-IT" baseline="0" dirty="0" smtClean="0"/>
              <a:t> the management of </a:t>
            </a:r>
            <a:r>
              <a:rPr lang="it-IT" baseline="0" dirty="0" err="1" smtClean="0"/>
              <a:t>all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servers</a:t>
            </a:r>
            <a:r>
              <a:rPr lang="it-IT" baseline="0" dirty="0" smtClean="0"/>
              <a:t> of the </a:t>
            </a:r>
            <a:r>
              <a:rPr lang="it-IT" baseline="0" dirty="0" err="1" smtClean="0"/>
              <a:t>architecture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providing</a:t>
            </a:r>
            <a:r>
              <a:rPr lang="it-IT" baseline="0" dirty="0" smtClean="0"/>
              <a:t> easy of </a:t>
            </a:r>
            <a:r>
              <a:rPr lang="it-IT" baseline="0" dirty="0" err="1" smtClean="0"/>
              <a:t>access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tools</a:t>
            </a:r>
            <a:r>
              <a:rPr lang="it-IT" baseline="0" dirty="0" smtClean="0"/>
              <a:t> for the </a:t>
            </a:r>
            <a:r>
              <a:rPr lang="it-IT" baseline="0" dirty="0" err="1" smtClean="0"/>
              <a:t>customer</a:t>
            </a:r>
            <a:r>
              <a:rPr lang="it-IT" baseline="0" dirty="0" smtClean="0"/>
              <a:t>.</a:t>
            </a:r>
          </a:p>
          <a:p>
            <a:endParaRPr lang="it-IT" baseline="0" dirty="0" smtClean="0"/>
          </a:p>
          <a:p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have</a:t>
            </a:r>
            <a:r>
              <a:rPr lang="it-IT" baseline="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it-IT" baseline="0" dirty="0" smtClean="0"/>
              <a:t>Web console</a:t>
            </a:r>
          </a:p>
          <a:p>
            <a:pPr marL="171450" indent="-171450">
              <a:buFontTx/>
              <a:buChar char="-"/>
            </a:pPr>
            <a:r>
              <a:rPr lang="it-IT" baseline="0" dirty="0" smtClean="0"/>
              <a:t>Mobile </a:t>
            </a:r>
            <a:r>
              <a:rPr lang="it-IT" baseline="0" dirty="0" err="1" smtClean="0"/>
              <a:t>access</a:t>
            </a:r>
            <a:r>
              <a:rPr lang="it-IT" baseline="0" dirty="0" smtClean="0"/>
              <a:t> for </a:t>
            </a:r>
            <a:r>
              <a:rPr lang="it-IT" baseline="0" dirty="0" err="1" smtClean="0"/>
              <a:t>emergency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operations</a:t>
            </a:r>
            <a:endParaRPr lang="it-IT" baseline="0" dirty="0" smtClean="0"/>
          </a:p>
          <a:p>
            <a:pPr marL="171450" indent="-171450">
              <a:buFontTx/>
              <a:buChar char="-"/>
            </a:pPr>
            <a:r>
              <a:rPr lang="it-IT" baseline="0" dirty="0" smtClean="0"/>
              <a:t>XML</a:t>
            </a:r>
          </a:p>
          <a:p>
            <a:pPr marL="171450" indent="-171450">
              <a:buFontTx/>
              <a:buChar char="-"/>
            </a:pPr>
            <a:endParaRPr lang="it-IT" baseline="0" dirty="0" smtClean="0"/>
          </a:p>
          <a:p>
            <a:endParaRPr lang="it-IT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30989-2DB5-493A-99B1-1ADC315F1D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66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30989-2DB5-493A-99B1-1ADC315F1D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67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AGS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makes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boxedUC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not</a:t>
            </a:r>
            <a:r>
              <a:rPr lang="it-IT" baseline="0" dirty="0" smtClean="0"/>
              <a:t> a standard </a:t>
            </a:r>
            <a:r>
              <a:rPr lang="it-IT" baseline="0" dirty="0" err="1" smtClean="0"/>
              <a:t>deployment</a:t>
            </a:r>
            <a:r>
              <a:rPr lang="it-IT" baseline="0" dirty="0" smtClean="0"/>
              <a:t> of UC </a:t>
            </a:r>
            <a:r>
              <a:rPr lang="it-IT" baseline="0" dirty="0" err="1" smtClean="0"/>
              <a:t>but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fully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controlled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anviroment</a:t>
            </a:r>
            <a:r>
              <a:rPr lang="it-IT" baseline="0" dirty="0" smtClean="0"/>
              <a:t> – </a:t>
            </a:r>
            <a:r>
              <a:rPr lang="it-IT" baseline="0" dirty="0" err="1" smtClean="0"/>
              <a:t>targeting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customer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has</a:t>
            </a:r>
            <a:r>
              <a:rPr lang="it-IT" baseline="0" dirty="0" smtClean="0"/>
              <a:t> to </a:t>
            </a:r>
            <a:r>
              <a:rPr lang="it-IT" baseline="0" dirty="0" err="1" smtClean="0"/>
              <a:t>feel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bUC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like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blackbox</a:t>
            </a:r>
            <a:r>
              <a:rPr lang="it-IT" baseline="0" dirty="0" smtClean="0"/>
              <a:t> -.</a:t>
            </a:r>
          </a:p>
          <a:p>
            <a:endParaRPr lang="it-IT" baseline="0" dirty="0" smtClean="0"/>
          </a:p>
          <a:p>
            <a:r>
              <a:rPr lang="it-IT" baseline="0" dirty="0" smtClean="0"/>
              <a:t>AGS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composed</a:t>
            </a:r>
            <a:r>
              <a:rPr lang="it-IT" baseline="0" dirty="0" smtClean="0"/>
              <a:t> by a </a:t>
            </a:r>
            <a:r>
              <a:rPr lang="it-IT" baseline="0" dirty="0" err="1" smtClean="0"/>
              <a:t>stack</a:t>
            </a:r>
            <a:r>
              <a:rPr lang="it-IT" baseline="0" dirty="0" smtClean="0"/>
              <a:t> of </a:t>
            </a:r>
            <a:r>
              <a:rPr lang="it-IT" baseline="0" dirty="0" err="1" smtClean="0"/>
              <a:t>softwares</a:t>
            </a:r>
            <a:r>
              <a:rPr lang="it-IT" baseline="0" dirty="0" smtClean="0"/>
              <a:t> and remote </a:t>
            </a:r>
            <a:r>
              <a:rPr lang="it-IT" baseline="0" dirty="0" err="1" smtClean="0"/>
              <a:t>services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managing</a:t>
            </a:r>
            <a:r>
              <a:rPr lang="it-IT" baseline="0" dirty="0" smtClean="0"/>
              <a:t> the status of the </a:t>
            </a:r>
            <a:r>
              <a:rPr lang="it-IT" baseline="0" dirty="0" err="1" smtClean="0"/>
              <a:t>appliance</a:t>
            </a:r>
            <a:r>
              <a:rPr lang="it-IT" baseline="0" dirty="0" smtClean="0"/>
              <a:t> and of the </a:t>
            </a:r>
            <a:r>
              <a:rPr lang="it-IT" baseline="0" dirty="0" err="1" smtClean="0"/>
              <a:t>whole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services</a:t>
            </a:r>
            <a:endParaRPr lang="it-IT" baseline="0" dirty="0" smtClean="0"/>
          </a:p>
          <a:p>
            <a:pPr marL="171450" indent="-171450">
              <a:buFontTx/>
              <a:buChar char="-"/>
            </a:pPr>
            <a:endParaRPr lang="it-IT" baseline="0" dirty="0" smtClean="0"/>
          </a:p>
          <a:p>
            <a:endParaRPr lang="it-IT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30989-2DB5-493A-99B1-1ADC315F1D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66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cxnSp>
        <p:nvCxnSpPr>
          <p:cNvPr id="4" name="Connettore 1 3"/>
          <p:cNvCxnSpPr/>
          <p:nvPr/>
        </p:nvCxnSpPr>
        <p:spPr>
          <a:xfrm rot="5400000">
            <a:off x="6562122" y="2571750"/>
            <a:ext cx="5143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 rot="5400000">
            <a:off x="6562122" y="2571750"/>
            <a:ext cx="5143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 rot="5400000">
            <a:off x="6562122" y="2571750"/>
            <a:ext cx="5143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contenuto 2"/>
          <p:cNvSpPr>
            <a:spLocks noGrp="1"/>
          </p:cNvSpPr>
          <p:nvPr>
            <p:ph sz="half" idx="1"/>
          </p:nvPr>
        </p:nvSpPr>
        <p:spPr>
          <a:xfrm>
            <a:off x="428596" y="964396"/>
            <a:ext cx="8215370" cy="3394472"/>
          </a:xfrm>
        </p:spPr>
        <p:txBody>
          <a:bodyPr/>
          <a:lstStyle>
            <a:lvl1pPr>
              <a:buNone/>
              <a:defRPr sz="2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None/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-32" y="3589759"/>
            <a:ext cx="1928826" cy="1553759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3/2/2011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9.png"/><Relationship Id="rId4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3.png"/><Relationship Id="rId4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10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24100"/>
            <a:ext cx="6400800" cy="1314450"/>
          </a:xfrm>
        </p:spPr>
        <p:txBody>
          <a:bodyPr>
            <a:normAutofit/>
          </a:bodyPr>
          <a:lstStyle/>
          <a:p>
            <a:r>
              <a:rPr lang="it-IT" b="1" dirty="0" smtClean="0"/>
              <a:t>Workshop</a:t>
            </a:r>
          </a:p>
          <a:p>
            <a:r>
              <a:rPr lang="it-IT" sz="2400" dirty="0" smtClean="0"/>
              <a:t>Andrea </a:t>
            </a:r>
            <a:r>
              <a:rPr lang="it-IT" sz="2400" dirty="0" err="1" smtClean="0"/>
              <a:t>Acquaroni</a:t>
            </a:r>
            <a:endParaRPr lang="it-IT" sz="2400" dirty="0" smtClean="0"/>
          </a:p>
        </p:txBody>
      </p:sp>
      <p:pic>
        <p:nvPicPr>
          <p:cNvPr id="4" name="Immagine 6" descr="boxedU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672341"/>
            <a:ext cx="6318517" cy="1600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52400" y="44005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4/3/2011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Microsoft TVP Reading</a:t>
            </a:r>
          </a:p>
        </p:txBody>
      </p:sp>
    </p:spTree>
    <p:extLst>
      <p:ext uri="{BB962C8B-B14F-4D97-AF65-F5344CB8AC3E}">
        <p14:creationId xmlns:p14="http://schemas.microsoft.com/office/powerpoint/2010/main" val="34461033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6200" y="57150"/>
            <a:ext cx="8991600" cy="533400"/>
          </a:xfrm>
        </p:spPr>
        <p:txBody>
          <a:bodyPr>
            <a:normAutofit/>
          </a:bodyPr>
          <a:lstStyle/>
          <a:p>
            <a:pPr algn="r"/>
            <a:r>
              <a:rPr lang="it-IT" sz="2400" dirty="0" smtClean="0"/>
              <a:t>Enterprise voice</a:t>
            </a:r>
            <a:endParaRPr lang="en-US" sz="2400" dirty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422096" y="3895555"/>
            <a:ext cx="4765540" cy="962195"/>
          </a:xfrm>
          <a:prstGeom prst="roundRect">
            <a:avLst>
              <a:gd name="adj" fmla="val 310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92D050"/>
              </a:buClr>
              <a:buFont typeface="Wingdings" pitchFamily="2" charset="2"/>
              <a:buChar char="§"/>
            </a:pPr>
            <a:r>
              <a:rPr lang="it-IT" sz="2000" dirty="0" err="1" smtClean="0">
                <a:solidFill>
                  <a:schemeClr val="bg1"/>
                </a:solidFill>
              </a:rPr>
              <a:t>Support</a:t>
            </a:r>
            <a:r>
              <a:rPr lang="it-IT" sz="2000" dirty="0" smtClean="0">
                <a:solidFill>
                  <a:schemeClr val="bg1"/>
                </a:solidFill>
              </a:rPr>
              <a:t> for </a:t>
            </a:r>
            <a:r>
              <a:rPr lang="it-IT" sz="2000" dirty="0" err="1" smtClean="0">
                <a:solidFill>
                  <a:schemeClr val="bg1"/>
                </a:solidFill>
              </a:rPr>
              <a:t>Lync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certified</a:t>
            </a:r>
            <a:r>
              <a:rPr lang="it-IT" sz="2000" dirty="0" smtClean="0">
                <a:solidFill>
                  <a:schemeClr val="bg1"/>
                </a:solidFill>
              </a:rPr>
              <a:t> media gateway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5271364" y="1049139"/>
            <a:ext cx="3664405" cy="3848785"/>
          </a:xfrm>
          <a:prstGeom prst="roundRect">
            <a:avLst>
              <a:gd name="adj" fmla="val 3222"/>
            </a:avLst>
          </a:prstGeom>
          <a:solidFill>
            <a:schemeClr val="lt1"/>
          </a:solidFill>
          <a:ln>
            <a:solidFill>
              <a:schemeClr val="accent3"/>
            </a:solidFill>
            <a:headEnd type="none" w="med" len="med"/>
            <a:tailEnd type="none" w="med" len="med"/>
          </a:ln>
          <a:effectLst>
            <a:outerShdw blurRad="101600" dist="63500" dir="2700000" algn="t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marL="285750" indent="-285750" defTabSz="914099">
              <a:buFont typeface="Arial" pitchFamily="34" charset="0"/>
              <a:buChar char="•"/>
            </a:pPr>
            <a:endParaRPr lang="it-IT" kern="0" dirty="0"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latin typeface="Arial" pitchFamily="34" charset="0"/>
              <a:ea typeface="Segoe UI" pitchFamily="34" charset="0"/>
              <a:cs typeface="Arial" pitchFamily="34" charset="0"/>
            </a:endParaRPr>
          </a:p>
          <a:p>
            <a:pPr algn="ctr" defTabSz="914099"/>
            <a:endParaRPr lang="en-US" kern="0" dirty="0"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3990975"/>
            <a:ext cx="306456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580" y="1504950"/>
            <a:ext cx="3094336" cy="1781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38900" y="2800350"/>
            <a:ext cx="1562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600" b="1" dirty="0" smtClean="0">
                <a:solidFill>
                  <a:schemeClr val="bg1">
                    <a:lumMod val="50000"/>
                  </a:schemeClr>
                </a:solidFill>
                <a:latin typeface="Microsoft JhengHei" pitchFamily="34" charset="-120"/>
                <a:ea typeface="Microsoft JhengHei" pitchFamily="34" charset="-120"/>
              </a:rPr>
              <a:t>+</a:t>
            </a:r>
            <a:endParaRPr lang="en-US" sz="9600" b="1" dirty="0">
              <a:solidFill>
                <a:schemeClr val="bg1">
                  <a:lumMod val="50000"/>
                </a:schemeClr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22096" y="1047750"/>
            <a:ext cx="4765540" cy="2743200"/>
          </a:xfrm>
          <a:prstGeom prst="roundRect">
            <a:avLst>
              <a:gd name="adj" fmla="val 3102"/>
            </a:avLst>
          </a:prstGeom>
          <a:gradFill flip="none" rotWithShape="1">
            <a:gsLst>
              <a:gs pos="100000">
                <a:srgbClr val="000000">
                  <a:lumMod val="85000"/>
                  <a:alpha val="75000"/>
                </a:srgbClr>
              </a:gs>
              <a:gs pos="50000">
                <a:srgbClr val="000000">
                  <a:alpha val="40000"/>
                </a:srgbClr>
              </a:gs>
              <a:gs pos="0">
                <a:srgbClr val="000000">
                  <a:lumMod val="95000"/>
                  <a:alpha val="20000"/>
                </a:srgbClr>
              </a:gs>
            </a:gsLst>
            <a:lin ang="13500000" scaled="1"/>
            <a:tileRect/>
          </a:gradFill>
          <a:ln>
            <a:solidFill>
              <a:schemeClr val="accent3"/>
            </a:solidFill>
            <a:headEnd type="none" w="med" len="med"/>
            <a:tailEnd type="none" w="med" len="med"/>
          </a:ln>
          <a:effectLst>
            <a:outerShdw blurRad="101600" dist="63500" dir="2700000" algn="t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92D050"/>
              </a:buClr>
              <a:buFont typeface="Wingdings" pitchFamily="2" charset="2"/>
              <a:buChar char="§"/>
            </a:pPr>
            <a:r>
              <a:rPr lang="it-IT" sz="2000" dirty="0" smtClean="0">
                <a:solidFill>
                  <a:schemeClr val="bg1"/>
                </a:solidFill>
              </a:rPr>
              <a:t>Integration of </a:t>
            </a:r>
            <a:r>
              <a:rPr lang="it-IT" sz="2000" dirty="0" err="1" smtClean="0">
                <a:solidFill>
                  <a:schemeClr val="bg1"/>
                </a:solidFill>
              </a:rPr>
              <a:t>local</a:t>
            </a:r>
            <a:r>
              <a:rPr lang="it-IT" sz="2000" dirty="0" smtClean="0">
                <a:solidFill>
                  <a:schemeClr val="bg1"/>
                </a:solidFill>
              </a:rPr>
              <a:t> PSTN / PBX</a:t>
            </a:r>
          </a:p>
          <a:p>
            <a:pPr>
              <a:buClr>
                <a:srgbClr val="92D050"/>
              </a:buClr>
            </a:pPr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>
              <a:buClr>
                <a:srgbClr val="92D050"/>
              </a:buClr>
              <a:buFont typeface="Wingdings" pitchFamily="2" charset="2"/>
              <a:buChar char="§"/>
            </a:pPr>
            <a:r>
              <a:rPr lang="it-IT" sz="2000" dirty="0" err="1" smtClean="0">
                <a:solidFill>
                  <a:schemeClr val="bg1"/>
                </a:solidFill>
              </a:rPr>
              <a:t>Support</a:t>
            </a:r>
            <a:r>
              <a:rPr lang="it-IT" sz="2000" dirty="0" smtClean="0">
                <a:solidFill>
                  <a:schemeClr val="bg1"/>
                </a:solidFill>
              </a:rPr>
              <a:t> for SIP </a:t>
            </a:r>
            <a:r>
              <a:rPr lang="it-IT" sz="2000" dirty="0" err="1" smtClean="0">
                <a:solidFill>
                  <a:schemeClr val="bg1"/>
                </a:solidFill>
              </a:rPr>
              <a:t>trunks</a:t>
            </a:r>
            <a:endParaRPr lang="it-IT" sz="2000" dirty="0" smtClean="0">
              <a:solidFill>
                <a:schemeClr val="bg1"/>
              </a:solidFill>
            </a:endParaRPr>
          </a:p>
          <a:p>
            <a:pPr marL="342900" indent="-342900">
              <a:buClr>
                <a:srgbClr val="92D050"/>
              </a:buClr>
              <a:buFont typeface="Wingdings" pitchFamily="2" charset="2"/>
              <a:buChar char="§"/>
            </a:pPr>
            <a:endParaRPr lang="it-IT" sz="2000" dirty="0">
              <a:solidFill>
                <a:schemeClr val="bg1"/>
              </a:solidFill>
            </a:endParaRPr>
          </a:p>
          <a:p>
            <a:pPr marL="342900" indent="-342900">
              <a:buClr>
                <a:srgbClr val="92D050"/>
              </a:buClr>
              <a:buFont typeface="Wingdings" pitchFamily="2" charset="2"/>
              <a:buChar char="§"/>
            </a:pPr>
            <a:r>
              <a:rPr lang="it-IT" sz="2000" dirty="0" err="1" smtClean="0">
                <a:solidFill>
                  <a:schemeClr val="bg1"/>
                </a:solidFill>
              </a:rPr>
              <a:t>Integrations</a:t>
            </a:r>
            <a:r>
              <a:rPr lang="it-IT" sz="2000" dirty="0" smtClean="0">
                <a:solidFill>
                  <a:schemeClr val="bg1"/>
                </a:solidFill>
              </a:rPr>
              <a:t> of SIP </a:t>
            </a:r>
            <a:r>
              <a:rPr lang="it-IT" sz="2000" dirty="0" err="1" smtClean="0">
                <a:solidFill>
                  <a:schemeClr val="bg1"/>
                </a:solidFill>
              </a:rPr>
              <a:t>phones</a:t>
            </a:r>
            <a:endParaRPr lang="it-IT" sz="2000" dirty="0" smtClean="0">
              <a:solidFill>
                <a:schemeClr val="bg1"/>
              </a:solidFill>
            </a:endParaRPr>
          </a:p>
          <a:p>
            <a:pPr marL="342900" indent="-342900">
              <a:buClr>
                <a:srgbClr val="92D050"/>
              </a:buClr>
              <a:buFont typeface="Wingdings" pitchFamily="2" charset="2"/>
              <a:buChar char="§"/>
            </a:pPr>
            <a:endParaRPr lang="it-IT" sz="2000" dirty="0">
              <a:solidFill>
                <a:schemeClr val="bg1"/>
              </a:solidFill>
            </a:endParaRPr>
          </a:p>
          <a:p>
            <a:pPr marL="342900" indent="-342900">
              <a:buClr>
                <a:srgbClr val="92D050"/>
              </a:buClr>
              <a:buFont typeface="Wingdings" pitchFamily="2" charset="2"/>
              <a:buChar char="§"/>
            </a:pPr>
            <a:r>
              <a:rPr lang="it-IT" sz="2000" dirty="0" smtClean="0">
                <a:solidFill>
                  <a:schemeClr val="bg1"/>
                </a:solidFill>
              </a:rPr>
              <a:t>…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7226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422095" y="3409950"/>
            <a:ext cx="8513673" cy="1524000"/>
          </a:xfrm>
          <a:prstGeom prst="roundRect">
            <a:avLst>
              <a:gd name="adj" fmla="val 3102"/>
            </a:avLst>
          </a:prstGeom>
          <a:gradFill flip="none" rotWithShape="1">
            <a:gsLst>
              <a:gs pos="100000">
                <a:srgbClr val="000000">
                  <a:lumMod val="85000"/>
                  <a:alpha val="75000"/>
                </a:srgbClr>
              </a:gs>
              <a:gs pos="50000">
                <a:srgbClr val="000000">
                  <a:alpha val="40000"/>
                </a:srgbClr>
              </a:gs>
              <a:gs pos="0">
                <a:srgbClr val="000000">
                  <a:lumMod val="95000"/>
                  <a:alpha val="20000"/>
                </a:srgbClr>
              </a:gs>
            </a:gsLst>
            <a:lin ang="13500000" scaled="1"/>
            <a:tileRect/>
          </a:gradFill>
          <a:ln>
            <a:solidFill>
              <a:schemeClr val="accent3"/>
            </a:solidFill>
            <a:headEnd type="none" w="med" len="med"/>
            <a:tailEnd type="none" w="med" len="med"/>
          </a:ln>
          <a:effectLst>
            <a:outerShdw blurRad="101600" dist="63500" dir="2700000" algn="t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92D050"/>
              </a:buClr>
              <a:buFont typeface="Wingdings" pitchFamily="2" charset="2"/>
              <a:buChar char="§"/>
            </a:pPr>
            <a:r>
              <a:rPr lang="it-IT" sz="2000" dirty="0" smtClean="0">
                <a:solidFill>
                  <a:schemeClr val="bg1"/>
                </a:solidFill>
              </a:rPr>
              <a:t>Integrate </a:t>
            </a:r>
            <a:r>
              <a:rPr lang="it-IT" sz="2000" dirty="0" err="1" smtClean="0">
                <a:solidFill>
                  <a:schemeClr val="bg1"/>
                </a:solidFill>
              </a:rPr>
              <a:t>quickly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branch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offices</a:t>
            </a:r>
            <a:r>
              <a:rPr lang="it-IT" sz="2000" dirty="0" smtClean="0">
                <a:solidFill>
                  <a:schemeClr val="bg1"/>
                </a:solidFill>
              </a:rPr>
              <a:t> with standard Microsoft </a:t>
            </a:r>
            <a:r>
              <a:rPr lang="it-IT" sz="2000" dirty="0" err="1" smtClean="0">
                <a:solidFill>
                  <a:schemeClr val="bg1"/>
                </a:solidFill>
              </a:rPr>
              <a:t>architecture</a:t>
            </a:r>
            <a:endParaRPr lang="it-IT" sz="2000" dirty="0" smtClean="0">
              <a:solidFill>
                <a:schemeClr val="bg1"/>
              </a:solidFill>
            </a:endParaRPr>
          </a:p>
          <a:p>
            <a:pPr marL="342900" indent="-342900">
              <a:buClr>
                <a:srgbClr val="92D050"/>
              </a:buClr>
              <a:buFont typeface="Wingdings" pitchFamily="2" charset="2"/>
              <a:buChar char="§"/>
            </a:pPr>
            <a:r>
              <a:rPr lang="it-IT" sz="2000" dirty="0" smtClean="0">
                <a:solidFill>
                  <a:schemeClr val="bg1"/>
                </a:solidFill>
              </a:rPr>
              <a:t>Integration of </a:t>
            </a:r>
            <a:r>
              <a:rPr lang="it-IT" sz="2000" dirty="0" err="1" smtClean="0">
                <a:solidFill>
                  <a:schemeClr val="bg1"/>
                </a:solidFill>
              </a:rPr>
              <a:t>user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identity</a:t>
            </a:r>
            <a:r>
              <a:rPr lang="it-IT" sz="2000" dirty="0" smtClean="0">
                <a:solidFill>
                  <a:schemeClr val="bg1"/>
                </a:solidFill>
              </a:rPr>
              <a:t> ( Resource </a:t>
            </a:r>
            <a:r>
              <a:rPr lang="it-IT" sz="2000" dirty="0" err="1" smtClean="0">
                <a:solidFill>
                  <a:schemeClr val="bg1"/>
                </a:solidFill>
              </a:rPr>
              <a:t>Forest</a:t>
            </a:r>
            <a:r>
              <a:rPr lang="it-IT" sz="2000" dirty="0" smtClean="0">
                <a:solidFill>
                  <a:schemeClr val="bg1"/>
                </a:solidFill>
              </a:rPr>
              <a:t> Model )</a:t>
            </a:r>
          </a:p>
          <a:p>
            <a:pPr marL="342900" indent="-342900">
              <a:buClr>
                <a:srgbClr val="92D050"/>
              </a:buClr>
              <a:buFont typeface="Wingdings" pitchFamily="2" charset="2"/>
              <a:buChar char="§"/>
            </a:pPr>
            <a:r>
              <a:rPr lang="it-IT" sz="2000" dirty="0" smtClean="0">
                <a:solidFill>
                  <a:schemeClr val="bg1"/>
                </a:solidFill>
              </a:rPr>
              <a:t>Fast </a:t>
            </a:r>
            <a:r>
              <a:rPr lang="it-IT" sz="2000" dirty="0" err="1" smtClean="0">
                <a:solidFill>
                  <a:schemeClr val="bg1"/>
                </a:solidFill>
              </a:rPr>
              <a:t>deployment</a:t>
            </a:r>
            <a:endParaRPr lang="it-IT" sz="2000" dirty="0" smtClean="0">
              <a:solidFill>
                <a:schemeClr val="bg1"/>
              </a:solidFill>
            </a:endParaRPr>
          </a:p>
          <a:p>
            <a:pPr marL="342900" indent="-342900">
              <a:buClr>
                <a:srgbClr val="92D050"/>
              </a:buClr>
              <a:buFont typeface="Wingdings" pitchFamily="2" charset="2"/>
              <a:buChar char="§"/>
            </a:pPr>
            <a:r>
              <a:rPr lang="it-IT" sz="2000" dirty="0" err="1" smtClean="0">
                <a:solidFill>
                  <a:schemeClr val="bg1"/>
                </a:solidFill>
              </a:rPr>
              <a:t>Run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local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enterprise</a:t>
            </a:r>
            <a:r>
              <a:rPr lang="it-IT" sz="2000" dirty="0" smtClean="0">
                <a:solidFill>
                  <a:schemeClr val="bg1"/>
                </a:solidFill>
              </a:rPr>
              <a:t> voice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6200" y="57150"/>
            <a:ext cx="8991600" cy="533400"/>
          </a:xfrm>
        </p:spPr>
        <p:txBody>
          <a:bodyPr>
            <a:normAutofit/>
          </a:bodyPr>
          <a:lstStyle/>
          <a:p>
            <a:pPr algn="r"/>
            <a:r>
              <a:rPr lang="it-IT" sz="2400" dirty="0" err="1" smtClean="0"/>
              <a:t>Branch</a:t>
            </a:r>
            <a:r>
              <a:rPr lang="it-IT" sz="2400" dirty="0" smtClean="0"/>
              <a:t> </a:t>
            </a:r>
            <a:r>
              <a:rPr lang="it-IT" sz="2400" dirty="0" err="1" smtClean="0"/>
              <a:t>offices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431621" y="727592"/>
            <a:ext cx="8513674" cy="2486024"/>
          </a:xfrm>
          <a:prstGeom prst="roundRect">
            <a:avLst>
              <a:gd name="adj" fmla="val 3222"/>
            </a:avLst>
          </a:prstGeom>
          <a:solidFill>
            <a:schemeClr val="lt1"/>
          </a:solidFill>
          <a:ln>
            <a:solidFill>
              <a:schemeClr val="accent3"/>
            </a:solidFill>
            <a:headEnd type="none" w="med" len="med"/>
            <a:tailEnd type="none" w="med" len="med"/>
          </a:ln>
          <a:effectLst>
            <a:outerShdw blurRad="101600" dist="63500" dir="2700000" algn="t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marL="285750" indent="-285750" defTabSz="914099">
              <a:buFont typeface="Arial" pitchFamily="34" charset="0"/>
              <a:buChar char="•"/>
            </a:pPr>
            <a:endParaRPr lang="it-IT" kern="0" dirty="0"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latin typeface="Arial" pitchFamily="34" charset="0"/>
              <a:ea typeface="Segoe UI" pitchFamily="34" charset="0"/>
              <a:cs typeface="Arial" pitchFamily="34" charset="0"/>
            </a:endParaRPr>
          </a:p>
          <a:p>
            <a:pPr algn="ctr" defTabSz="914099"/>
            <a:endParaRPr lang="en-US" kern="0" dirty="0">
              <a:gradFill>
                <a:gsLst>
                  <a:gs pos="0">
                    <a:srgbClr val="000000"/>
                  </a:gs>
                  <a:gs pos="50000">
                    <a:srgbClr val="000000"/>
                  </a:gs>
                </a:gsLst>
                <a:lin ang="5400000" scaled="0"/>
              </a:gradFill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25" y="2190750"/>
            <a:ext cx="1115620" cy="6421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419350"/>
            <a:ext cx="1115620" cy="64217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599926" y="819150"/>
            <a:ext cx="2158010" cy="990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400" dirty="0" smtClean="0"/>
              <a:t>CORPORATE</a:t>
            </a:r>
          </a:p>
          <a:p>
            <a:r>
              <a:rPr lang="it-IT" sz="1400" dirty="0" smtClean="0"/>
              <a:t>UC</a:t>
            </a:r>
          </a:p>
          <a:p>
            <a:r>
              <a:rPr lang="it-IT" sz="1400" dirty="0" smtClean="0"/>
              <a:t>INFRASTRUCTURE</a:t>
            </a:r>
            <a:endParaRPr lang="en-US" sz="1400" dirty="0"/>
          </a:p>
        </p:txBody>
      </p:sp>
      <p:sp>
        <p:nvSpPr>
          <p:cNvPr id="12" name="Isosceles Triangle 11"/>
          <p:cNvSpPr/>
          <p:nvPr/>
        </p:nvSpPr>
        <p:spPr>
          <a:xfrm>
            <a:off x="5029200" y="1504950"/>
            <a:ext cx="609600" cy="440911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http://www.ad.uiuc.edu/images/accounts.gif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408" y="1732169"/>
            <a:ext cx="291883" cy="29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>
            <a:endCxn id="11" idx="2"/>
          </p:cNvCxnSpPr>
          <p:nvPr/>
        </p:nvCxnSpPr>
        <p:spPr>
          <a:xfrm flipV="1">
            <a:off x="2839645" y="1809750"/>
            <a:ext cx="1839286" cy="702089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1"/>
            <a:endCxn id="11" idx="2"/>
          </p:cNvCxnSpPr>
          <p:nvPr/>
        </p:nvCxnSpPr>
        <p:spPr>
          <a:xfrm flipH="1" flipV="1">
            <a:off x="4678931" y="1809750"/>
            <a:ext cx="2483869" cy="930689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Isosceles Triangle 18"/>
          <p:cNvSpPr/>
          <p:nvPr/>
        </p:nvSpPr>
        <p:spPr>
          <a:xfrm>
            <a:off x="1419225" y="2130838"/>
            <a:ext cx="609600" cy="440911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http://www.ad.uiuc.edu/images/accounts.gif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433" y="2358057"/>
            <a:ext cx="291883" cy="29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Isosceles Triangle 20"/>
          <p:cNvSpPr/>
          <p:nvPr/>
        </p:nvSpPr>
        <p:spPr>
          <a:xfrm>
            <a:off x="7717543" y="2198894"/>
            <a:ext cx="609600" cy="440911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 descr="http://www.ad.uiuc.edu/images/accounts.gif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751" y="2426113"/>
            <a:ext cx="291883" cy="29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4" y="2015574"/>
            <a:ext cx="973395" cy="14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>
            <a:endCxn id="27" idx="2"/>
          </p:cNvCxnSpPr>
          <p:nvPr/>
        </p:nvCxnSpPr>
        <p:spPr>
          <a:xfrm flipV="1">
            <a:off x="2344071" y="1839873"/>
            <a:ext cx="0" cy="1460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772571" y="147054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PSTN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5544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9" grpId="0" animBg="1"/>
      <p:bldP spid="21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6200" y="57150"/>
            <a:ext cx="8991600" cy="533400"/>
          </a:xfrm>
        </p:spPr>
        <p:txBody>
          <a:bodyPr>
            <a:normAutofit/>
          </a:bodyPr>
          <a:lstStyle/>
          <a:p>
            <a:pPr algn="r"/>
            <a:r>
              <a:rPr lang="it-IT" sz="2400" dirty="0" err="1" smtClean="0"/>
              <a:t>Proof</a:t>
            </a:r>
            <a:r>
              <a:rPr lang="it-IT" sz="2400" dirty="0" smtClean="0"/>
              <a:t> of </a:t>
            </a:r>
            <a:r>
              <a:rPr lang="it-IT" sz="2400" dirty="0" err="1" smtClean="0"/>
              <a:t>Concept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241" y="1809750"/>
            <a:ext cx="2961959" cy="1704975"/>
          </a:xfrm>
          <a:prstGeom prst="rect">
            <a:avLst/>
          </a:prstGeom>
        </p:spPr>
      </p:pic>
      <p:pic>
        <p:nvPicPr>
          <p:cNvPr id="4" name="Picture 2" descr="timer, limited time, limited hour, time is gold, time watch, clock, minute timer, seconds, hour, ti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90550"/>
            <a:ext cx="3215952" cy="321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66058" y="2061846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Fast </a:t>
            </a:r>
            <a:r>
              <a:rPr lang="it-IT" dirty="0" err="1" smtClean="0"/>
              <a:t>deployment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66058" y="278281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Limited </a:t>
            </a:r>
            <a:r>
              <a:rPr lang="it-IT" dirty="0" err="1" smtClean="0"/>
              <a:t>duration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714875" y="1947546"/>
            <a:ext cx="914400" cy="609600"/>
            <a:chOff x="4714875" y="1047750"/>
            <a:chExt cx="914400" cy="609600"/>
          </a:xfrm>
        </p:grpSpPr>
        <p:sp>
          <p:nvSpPr>
            <p:cNvPr id="8" name="Oval 7"/>
            <p:cNvSpPr/>
            <p:nvPr/>
          </p:nvSpPr>
          <p:spPr>
            <a:xfrm>
              <a:off x="4714875" y="1047750"/>
              <a:ext cx="609600" cy="60960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4867275" y="1047750"/>
              <a:ext cx="762000" cy="60960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14875" y="2719071"/>
            <a:ext cx="914400" cy="609600"/>
            <a:chOff x="4714875" y="1047750"/>
            <a:chExt cx="914400" cy="609600"/>
          </a:xfrm>
        </p:grpSpPr>
        <p:sp>
          <p:nvSpPr>
            <p:cNvPr id="11" name="Oval 10"/>
            <p:cNvSpPr/>
            <p:nvPr/>
          </p:nvSpPr>
          <p:spPr>
            <a:xfrm>
              <a:off x="4714875" y="1047750"/>
              <a:ext cx="609600" cy="60960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4867275" y="1047750"/>
              <a:ext cx="762000" cy="60960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49169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6200" y="57150"/>
            <a:ext cx="8991600" cy="533400"/>
          </a:xfrm>
        </p:spPr>
        <p:txBody>
          <a:bodyPr>
            <a:normAutofit/>
          </a:bodyPr>
          <a:lstStyle/>
          <a:p>
            <a:pPr algn="r"/>
            <a:r>
              <a:rPr lang="it-IT" sz="2400" dirty="0" smtClean="0"/>
              <a:t>Local </a:t>
            </a:r>
            <a:r>
              <a:rPr lang="it-IT" sz="2400" dirty="0" err="1" smtClean="0"/>
              <a:t>storage</a:t>
            </a:r>
            <a:r>
              <a:rPr lang="it-IT" sz="2400" dirty="0" smtClean="0"/>
              <a:t> of data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241" y="1809750"/>
            <a:ext cx="2961959" cy="1704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66058" y="2061846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Keep</a:t>
            </a:r>
            <a:r>
              <a:rPr lang="it-IT" dirty="0" smtClean="0"/>
              <a:t> data on-</a:t>
            </a:r>
            <a:r>
              <a:rPr lang="it-IT" dirty="0" err="1" smtClean="0"/>
              <a:t>premises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66058" y="278281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Match </a:t>
            </a:r>
            <a:r>
              <a:rPr lang="it-IT" dirty="0" err="1" smtClean="0"/>
              <a:t>internal</a:t>
            </a:r>
            <a:r>
              <a:rPr lang="it-IT" dirty="0" smtClean="0"/>
              <a:t> </a:t>
            </a:r>
            <a:r>
              <a:rPr lang="it-IT" dirty="0" err="1" smtClean="0"/>
              <a:t>policies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714875" y="1947546"/>
            <a:ext cx="914400" cy="609600"/>
            <a:chOff x="4714875" y="1047750"/>
            <a:chExt cx="914400" cy="609600"/>
          </a:xfrm>
        </p:grpSpPr>
        <p:sp>
          <p:nvSpPr>
            <p:cNvPr id="8" name="Oval 7"/>
            <p:cNvSpPr/>
            <p:nvPr/>
          </p:nvSpPr>
          <p:spPr>
            <a:xfrm>
              <a:off x="4714875" y="1047750"/>
              <a:ext cx="609600" cy="60960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4867275" y="1047750"/>
              <a:ext cx="762000" cy="60960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14875" y="2719071"/>
            <a:ext cx="914400" cy="609600"/>
            <a:chOff x="4714875" y="1047750"/>
            <a:chExt cx="914400" cy="609600"/>
          </a:xfrm>
        </p:grpSpPr>
        <p:sp>
          <p:nvSpPr>
            <p:cNvPr id="11" name="Oval 10"/>
            <p:cNvSpPr/>
            <p:nvPr/>
          </p:nvSpPr>
          <p:spPr>
            <a:xfrm>
              <a:off x="4714875" y="1047750"/>
              <a:ext cx="609600" cy="60960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4867275" y="1047750"/>
              <a:ext cx="762000" cy="60960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http://www.conexconnection.com/container_red_icon256x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620" y="1376046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772150" y="3549889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Match law </a:t>
            </a:r>
            <a:r>
              <a:rPr lang="it-IT" dirty="0" err="1" smtClean="0"/>
              <a:t>regulations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720967" y="3486150"/>
            <a:ext cx="914400" cy="609600"/>
            <a:chOff x="4714875" y="1047750"/>
            <a:chExt cx="914400" cy="609600"/>
          </a:xfrm>
        </p:grpSpPr>
        <p:sp>
          <p:nvSpPr>
            <p:cNvPr id="16" name="Oval 15"/>
            <p:cNvSpPr/>
            <p:nvPr/>
          </p:nvSpPr>
          <p:spPr>
            <a:xfrm>
              <a:off x="4714875" y="1047750"/>
              <a:ext cx="609600" cy="60960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4867275" y="1047750"/>
              <a:ext cx="762000" cy="60960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1345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75"/>
          <p:cNvGrpSpPr>
            <a:grpSpLocks/>
          </p:cNvGrpSpPr>
          <p:nvPr/>
        </p:nvGrpSpPr>
        <p:grpSpPr bwMode="auto">
          <a:xfrm>
            <a:off x="4929190" y="3439065"/>
            <a:ext cx="4000528" cy="928694"/>
            <a:chOff x="3155950" y="4022725"/>
            <a:chExt cx="5702300" cy="1920875"/>
          </a:xfrm>
        </p:grpSpPr>
        <p:sp>
          <p:nvSpPr>
            <p:cNvPr id="12" name="Ellipse 160"/>
            <p:cNvSpPr>
              <a:spLocks noChangeArrowheads="1"/>
            </p:cNvSpPr>
            <p:nvPr/>
          </p:nvSpPr>
          <p:spPr bwMode="auto">
            <a:xfrm>
              <a:off x="3155950" y="4022725"/>
              <a:ext cx="5702300" cy="1920875"/>
            </a:xfrm>
            <a:prstGeom prst="ellipse">
              <a:avLst/>
            </a:prstGeom>
            <a:gradFill rotWithShape="1">
              <a:gsLst>
                <a:gs pos="0">
                  <a:srgbClr val="3A3A3A"/>
                </a:gs>
                <a:gs pos="100000">
                  <a:srgbClr val="171717"/>
                </a:gs>
              </a:gsLst>
              <a:lin ang="5400000"/>
            </a:gradFill>
            <a:ln w="9525">
              <a:solidFill>
                <a:srgbClr val="C1C2C4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it-IT" noProof="1">
                <a:solidFill>
                  <a:srgbClr val="FFFFFF"/>
                </a:solidFill>
                <a:latin typeface="Calibri" pitchFamily="-108" charset="0"/>
              </a:endParaRPr>
            </a:p>
          </p:txBody>
        </p:sp>
        <p:sp>
          <p:nvSpPr>
            <p:cNvPr id="13" name="Ellipse 161"/>
            <p:cNvSpPr>
              <a:spLocks noChangeArrowheads="1"/>
            </p:cNvSpPr>
            <p:nvPr/>
          </p:nvSpPr>
          <p:spPr bwMode="auto">
            <a:xfrm>
              <a:off x="3484563" y="4124325"/>
              <a:ext cx="5086350" cy="16271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7D8D9"/>
                </a:gs>
              </a:gsLst>
              <a:lin ang="5400000"/>
            </a:gradFill>
            <a:ln w="9525">
              <a:solidFill>
                <a:srgbClr val="C1C2C4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it-IT" noProof="1">
                <a:solidFill>
                  <a:srgbClr val="FFFFFF"/>
                </a:solidFill>
                <a:latin typeface="Calibri" pitchFamily="-108" charset="0"/>
              </a:endParaRPr>
            </a:p>
          </p:txBody>
        </p:sp>
      </p:grpSp>
      <p:pic>
        <p:nvPicPr>
          <p:cNvPr id="72" name="Picture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617" y="3022036"/>
            <a:ext cx="1321341" cy="76059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6200" y="57150"/>
            <a:ext cx="8991600" cy="533400"/>
          </a:xfrm>
        </p:spPr>
        <p:txBody>
          <a:bodyPr>
            <a:normAutofit/>
          </a:bodyPr>
          <a:lstStyle/>
          <a:p>
            <a:pPr algn="r"/>
            <a:r>
              <a:rPr lang="it-IT" sz="2400" dirty="0" err="1" smtClean="0"/>
              <a:t>Bypassing</a:t>
            </a:r>
            <a:r>
              <a:rPr lang="it-IT" sz="2400" dirty="0" smtClean="0"/>
              <a:t> </a:t>
            </a:r>
            <a:r>
              <a:rPr lang="it-IT" sz="2400" dirty="0" err="1" smtClean="0"/>
              <a:t>poor</a:t>
            </a:r>
            <a:r>
              <a:rPr lang="it-IT" sz="2400" dirty="0" smtClean="0"/>
              <a:t> </a:t>
            </a:r>
            <a:r>
              <a:rPr lang="it-IT" sz="2400" dirty="0" err="1" smtClean="0"/>
              <a:t>bandwith</a:t>
            </a:r>
            <a:r>
              <a:rPr lang="it-IT" sz="2400" dirty="0" smtClean="0"/>
              <a:t> </a:t>
            </a:r>
            <a:r>
              <a:rPr lang="it-IT" sz="2400" dirty="0" err="1" smtClean="0"/>
              <a:t>issues</a:t>
            </a:r>
            <a:endParaRPr lang="en-US" sz="2400" dirty="0"/>
          </a:p>
        </p:txBody>
      </p:sp>
      <p:sp>
        <p:nvSpPr>
          <p:cNvPr id="3" name="Arco 83"/>
          <p:cNvSpPr/>
          <p:nvPr/>
        </p:nvSpPr>
        <p:spPr>
          <a:xfrm>
            <a:off x="5711269" y="2253437"/>
            <a:ext cx="357190" cy="164255"/>
          </a:xfrm>
          <a:prstGeom prst="arc">
            <a:avLst>
              <a:gd name="adj1" fmla="val 10854941"/>
              <a:gd name="adj2" fmla="val 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Arco 81"/>
          <p:cNvSpPr/>
          <p:nvPr/>
        </p:nvSpPr>
        <p:spPr>
          <a:xfrm>
            <a:off x="1782413" y="2198684"/>
            <a:ext cx="1845351" cy="273759"/>
          </a:xfrm>
          <a:prstGeom prst="arc">
            <a:avLst>
              <a:gd name="adj1" fmla="val 10854941"/>
              <a:gd name="adj2" fmla="val 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" name="Group 75"/>
          <p:cNvGrpSpPr>
            <a:grpSpLocks/>
          </p:cNvGrpSpPr>
          <p:nvPr/>
        </p:nvGrpSpPr>
        <p:grpSpPr bwMode="auto">
          <a:xfrm>
            <a:off x="142844" y="3439065"/>
            <a:ext cx="4000528" cy="928694"/>
            <a:chOff x="3155950" y="4022725"/>
            <a:chExt cx="5702300" cy="1920875"/>
          </a:xfrm>
        </p:grpSpPr>
        <p:sp>
          <p:nvSpPr>
            <p:cNvPr id="6" name="Ellipse 160"/>
            <p:cNvSpPr>
              <a:spLocks noChangeArrowheads="1"/>
            </p:cNvSpPr>
            <p:nvPr/>
          </p:nvSpPr>
          <p:spPr bwMode="auto">
            <a:xfrm>
              <a:off x="3155950" y="4022725"/>
              <a:ext cx="5702300" cy="1920875"/>
            </a:xfrm>
            <a:prstGeom prst="ellipse">
              <a:avLst/>
            </a:prstGeom>
            <a:gradFill rotWithShape="1">
              <a:gsLst>
                <a:gs pos="0">
                  <a:srgbClr val="3A3A3A"/>
                </a:gs>
                <a:gs pos="100000">
                  <a:srgbClr val="171717"/>
                </a:gs>
              </a:gsLst>
              <a:lin ang="5400000"/>
            </a:gradFill>
            <a:ln w="9525">
              <a:solidFill>
                <a:srgbClr val="C1C2C4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it-IT" noProof="1">
                <a:solidFill>
                  <a:srgbClr val="FFFFFF"/>
                </a:solidFill>
                <a:latin typeface="Calibri" pitchFamily="-108" charset="0"/>
              </a:endParaRPr>
            </a:p>
          </p:txBody>
        </p:sp>
        <p:sp>
          <p:nvSpPr>
            <p:cNvPr id="7" name="Ellipse 161"/>
            <p:cNvSpPr>
              <a:spLocks noChangeArrowheads="1"/>
            </p:cNvSpPr>
            <p:nvPr/>
          </p:nvSpPr>
          <p:spPr bwMode="auto">
            <a:xfrm>
              <a:off x="3484563" y="4124325"/>
              <a:ext cx="5086350" cy="16271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7D8D9"/>
                </a:gs>
              </a:gsLst>
              <a:lin ang="5400000"/>
            </a:gradFill>
            <a:ln w="9525">
              <a:solidFill>
                <a:srgbClr val="C1C2C4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it-IT" noProof="1">
                <a:solidFill>
                  <a:srgbClr val="FFFFFF"/>
                </a:solidFill>
                <a:latin typeface="Calibri" pitchFamily="-108" charset="0"/>
              </a:endParaRPr>
            </a:p>
          </p:txBody>
        </p:sp>
      </p:grpSp>
      <p:sp>
        <p:nvSpPr>
          <p:cNvPr id="8" name="Tekstboks 86"/>
          <p:cNvSpPr txBox="1">
            <a:spLocks noChangeArrowheads="1"/>
          </p:cNvSpPr>
          <p:nvPr/>
        </p:nvSpPr>
        <p:spPr bwMode="auto">
          <a:xfrm>
            <a:off x="428596" y="4405273"/>
            <a:ext cx="314327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a-DK" sz="1100" b="1" dirty="0" smtClean="0">
                <a:latin typeface="Verdana" pitchFamily="-108" charset="0"/>
              </a:rPr>
              <a:t>CUSTOMER PREMISES</a:t>
            </a:r>
            <a:endParaRPr lang="da-DK" sz="1100" b="1" dirty="0">
              <a:latin typeface="Verdana" pitchFamily="-108" charset="0"/>
            </a:endParaRPr>
          </a:p>
        </p:txBody>
      </p:sp>
      <p:sp>
        <p:nvSpPr>
          <p:cNvPr id="9" name="Nuvola 50"/>
          <p:cNvSpPr/>
          <p:nvPr/>
        </p:nvSpPr>
        <p:spPr>
          <a:xfrm>
            <a:off x="2893207" y="819150"/>
            <a:ext cx="4786346" cy="114300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    </a:t>
            </a:r>
            <a:r>
              <a:rPr lang="it-IT" b="1" dirty="0" smtClean="0"/>
              <a:t>In the CLOUD</a:t>
            </a:r>
            <a:endParaRPr lang="it-IT" b="1" dirty="0"/>
          </a:p>
        </p:txBody>
      </p:sp>
      <p:cxnSp>
        <p:nvCxnSpPr>
          <p:cNvPr id="10" name="Connettore 1 53"/>
          <p:cNvCxnSpPr>
            <a:stCxn id="9" idx="1"/>
          </p:cNvCxnSpPr>
          <p:nvPr/>
        </p:nvCxnSpPr>
        <p:spPr>
          <a:xfrm>
            <a:off x="5286380" y="1960941"/>
            <a:ext cx="1643074" cy="108217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kstboks 86"/>
          <p:cNvSpPr txBox="1">
            <a:spLocks noChangeArrowheads="1"/>
          </p:cNvSpPr>
          <p:nvPr/>
        </p:nvSpPr>
        <p:spPr bwMode="auto">
          <a:xfrm>
            <a:off x="5500694" y="4405273"/>
            <a:ext cx="314327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a-DK" sz="1100" b="1" dirty="0" smtClean="0">
                <a:latin typeface="Verdana" pitchFamily="-108" charset="0"/>
              </a:rPr>
              <a:t>CUSTOMER PREMISES</a:t>
            </a:r>
            <a:endParaRPr lang="da-DK" sz="1100" b="1" dirty="0">
              <a:latin typeface="Verdana" pitchFamily="-108" charset="0"/>
            </a:endParaRPr>
          </a:p>
        </p:txBody>
      </p:sp>
      <p:grpSp>
        <p:nvGrpSpPr>
          <p:cNvPr id="16" name="Group 75"/>
          <p:cNvGrpSpPr>
            <a:grpSpLocks/>
          </p:cNvGrpSpPr>
          <p:nvPr/>
        </p:nvGrpSpPr>
        <p:grpSpPr bwMode="auto">
          <a:xfrm>
            <a:off x="5572132" y="3867693"/>
            <a:ext cx="347666" cy="152400"/>
            <a:chOff x="3155950" y="4022725"/>
            <a:chExt cx="5702300" cy="1920875"/>
          </a:xfrm>
        </p:grpSpPr>
        <p:sp>
          <p:nvSpPr>
            <p:cNvPr id="17" name="Ellipse 160"/>
            <p:cNvSpPr>
              <a:spLocks noChangeArrowheads="1"/>
            </p:cNvSpPr>
            <p:nvPr/>
          </p:nvSpPr>
          <p:spPr bwMode="auto">
            <a:xfrm>
              <a:off x="3155950" y="4022725"/>
              <a:ext cx="5702300" cy="1920875"/>
            </a:xfrm>
            <a:prstGeom prst="ellipse">
              <a:avLst/>
            </a:prstGeom>
            <a:gradFill rotWithShape="1">
              <a:gsLst>
                <a:gs pos="0">
                  <a:srgbClr val="3A3A3A"/>
                </a:gs>
                <a:gs pos="100000">
                  <a:srgbClr val="171717"/>
                </a:gs>
              </a:gsLst>
              <a:lin ang="5400000"/>
            </a:gradFill>
            <a:ln w="9525">
              <a:solidFill>
                <a:srgbClr val="C1C2C4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it-IT" noProof="1">
                <a:solidFill>
                  <a:srgbClr val="FFFFFF"/>
                </a:solidFill>
                <a:latin typeface="Calibri" pitchFamily="-108" charset="0"/>
              </a:endParaRPr>
            </a:p>
          </p:txBody>
        </p:sp>
        <p:sp>
          <p:nvSpPr>
            <p:cNvPr id="18" name="Ellipse 161"/>
            <p:cNvSpPr>
              <a:spLocks noChangeArrowheads="1"/>
            </p:cNvSpPr>
            <p:nvPr/>
          </p:nvSpPr>
          <p:spPr bwMode="auto">
            <a:xfrm>
              <a:off x="3484563" y="4124325"/>
              <a:ext cx="5086350" cy="16271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7D8D9"/>
                </a:gs>
              </a:gsLst>
              <a:lin ang="5400000"/>
            </a:gradFill>
            <a:ln w="9525">
              <a:solidFill>
                <a:srgbClr val="C1C2C4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it-IT" noProof="1">
                <a:solidFill>
                  <a:srgbClr val="FFFFFF"/>
                </a:solidFill>
                <a:latin typeface="Calibri" pitchFamily="-108" charset="0"/>
              </a:endParaRPr>
            </a:p>
          </p:txBody>
        </p:sp>
      </p:grpSp>
      <p:grpSp>
        <p:nvGrpSpPr>
          <p:cNvPr id="19" name="Group 75"/>
          <p:cNvGrpSpPr>
            <a:grpSpLocks/>
          </p:cNvGrpSpPr>
          <p:nvPr/>
        </p:nvGrpSpPr>
        <p:grpSpPr bwMode="auto">
          <a:xfrm>
            <a:off x="6153160" y="4096421"/>
            <a:ext cx="347666" cy="152400"/>
            <a:chOff x="3155950" y="4022725"/>
            <a:chExt cx="5702300" cy="1920875"/>
          </a:xfrm>
        </p:grpSpPr>
        <p:sp>
          <p:nvSpPr>
            <p:cNvPr id="20" name="Ellipse 160"/>
            <p:cNvSpPr>
              <a:spLocks noChangeArrowheads="1"/>
            </p:cNvSpPr>
            <p:nvPr/>
          </p:nvSpPr>
          <p:spPr bwMode="auto">
            <a:xfrm>
              <a:off x="3155950" y="4022725"/>
              <a:ext cx="5702300" cy="1920875"/>
            </a:xfrm>
            <a:prstGeom prst="ellipse">
              <a:avLst/>
            </a:prstGeom>
            <a:gradFill rotWithShape="1">
              <a:gsLst>
                <a:gs pos="0">
                  <a:srgbClr val="3A3A3A"/>
                </a:gs>
                <a:gs pos="100000">
                  <a:srgbClr val="171717"/>
                </a:gs>
              </a:gsLst>
              <a:lin ang="5400000"/>
            </a:gradFill>
            <a:ln w="9525">
              <a:solidFill>
                <a:srgbClr val="C1C2C4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it-IT" noProof="1">
                <a:solidFill>
                  <a:srgbClr val="FFFFFF"/>
                </a:solidFill>
                <a:latin typeface="Calibri" pitchFamily="-108" charset="0"/>
              </a:endParaRPr>
            </a:p>
          </p:txBody>
        </p:sp>
        <p:sp>
          <p:nvSpPr>
            <p:cNvPr id="21" name="Ellipse 161"/>
            <p:cNvSpPr>
              <a:spLocks noChangeArrowheads="1"/>
            </p:cNvSpPr>
            <p:nvPr/>
          </p:nvSpPr>
          <p:spPr bwMode="auto">
            <a:xfrm>
              <a:off x="3484563" y="4124325"/>
              <a:ext cx="5086350" cy="16271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7D8D9"/>
                </a:gs>
              </a:gsLst>
              <a:lin ang="5400000"/>
            </a:gradFill>
            <a:ln w="9525">
              <a:solidFill>
                <a:srgbClr val="C1C2C4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it-IT" noProof="1">
                <a:solidFill>
                  <a:srgbClr val="FFFFFF"/>
                </a:solidFill>
                <a:latin typeface="Calibri" pitchFamily="-108" charset="0"/>
              </a:endParaRPr>
            </a:p>
          </p:txBody>
        </p:sp>
      </p:grpSp>
      <p:grpSp>
        <p:nvGrpSpPr>
          <p:cNvPr id="22" name="Group 75"/>
          <p:cNvGrpSpPr>
            <a:grpSpLocks/>
          </p:cNvGrpSpPr>
          <p:nvPr/>
        </p:nvGrpSpPr>
        <p:grpSpPr bwMode="auto">
          <a:xfrm>
            <a:off x="6643702" y="3939131"/>
            <a:ext cx="347666" cy="152400"/>
            <a:chOff x="3155950" y="4022725"/>
            <a:chExt cx="5702300" cy="1920875"/>
          </a:xfrm>
        </p:grpSpPr>
        <p:sp>
          <p:nvSpPr>
            <p:cNvPr id="23" name="Ellipse 160"/>
            <p:cNvSpPr>
              <a:spLocks noChangeArrowheads="1"/>
            </p:cNvSpPr>
            <p:nvPr/>
          </p:nvSpPr>
          <p:spPr bwMode="auto">
            <a:xfrm>
              <a:off x="3155950" y="4022725"/>
              <a:ext cx="5702300" cy="1920875"/>
            </a:xfrm>
            <a:prstGeom prst="ellipse">
              <a:avLst/>
            </a:prstGeom>
            <a:gradFill rotWithShape="1">
              <a:gsLst>
                <a:gs pos="0">
                  <a:srgbClr val="3A3A3A"/>
                </a:gs>
                <a:gs pos="100000">
                  <a:srgbClr val="171717"/>
                </a:gs>
              </a:gsLst>
              <a:lin ang="5400000"/>
            </a:gradFill>
            <a:ln w="9525">
              <a:solidFill>
                <a:srgbClr val="C1C2C4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it-IT" noProof="1">
                <a:solidFill>
                  <a:srgbClr val="FFFFFF"/>
                </a:solidFill>
                <a:latin typeface="Calibri" pitchFamily="-108" charset="0"/>
              </a:endParaRPr>
            </a:p>
          </p:txBody>
        </p:sp>
        <p:sp>
          <p:nvSpPr>
            <p:cNvPr id="24" name="Ellipse 161"/>
            <p:cNvSpPr>
              <a:spLocks noChangeArrowheads="1"/>
            </p:cNvSpPr>
            <p:nvPr/>
          </p:nvSpPr>
          <p:spPr bwMode="auto">
            <a:xfrm>
              <a:off x="3484563" y="4124325"/>
              <a:ext cx="5086350" cy="16271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7D8D9"/>
                </a:gs>
              </a:gsLst>
              <a:lin ang="5400000"/>
            </a:gradFill>
            <a:ln w="9525">
              <a:solidFill>
                <a:srgbClr val="C1C2C4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it-IT" noProof="1">
                <a:solidFill>
                  <a:srgbClr val="FFFFFF"/>
                </a:solidFill>
                <a:latin typeface="Calibri" pitchFamily="-108" charset="0"/>
              </a:endParaRPr>
            </a:p>
          </p:txBody>
        </p:sp>
      </p:grpSp>
      <p:grpSp>
        <p:nvGrpSpPr>
          <p:cNvPr id="25" name="Group 75"/>
          <p:cNvGrpSpPr>
            <a:grpSpLocks/>
          </p:cNvGrpSpPr>
          <p:nvPr/>
        </p:nvGrpSpPr>
        <p:grpSpPr bwMode="auto">
          <a:xfrm>
            <a:off x="7215206" y="4010569"/>
            <a:ext cx="347666" cy="152400"/>
            <a:chOff x="3155950" y="4022725"/>
            <a:chExt cx="5702300" cy="1920875"/>
          </a:xfrm>
        </p:grpSpPr>
        <p:sp>
          <p:nvSpPr>
            <p:cNvPr id="26" name="Ellipse 160"/>
            <p:cNvSpPr>
              <a:spLocks noChangeArrowheads="1"/>
            </p:cNvSpPr>
            <p:nvPr/>
          </p:nvSpPr>
          <p:spPr bwMode="auto">
            <a:xfrm>
              <a:off x="3155950" y="4022725"/>
              <a:ext cx="5702300" cy="1920875"/>
            </a:xfrm>
            <a:prstGeom prst="ellipse">
              <a:avLst/>
            </a:prstGeom>
            <a:gradFill rotWithShape="1">
              <a:gsLst>
                <a:gs pos="0">
                  <a:srgbClr val="3A3A3A"/>
                </a:gs>
                <a:gs pos="100000">
                  <a:srgbClr val="171717"/>
                </a:gs>
              </a:gsLst>
              <a:lin ang="5400000"/>
            </a:gradFill>
            <a:ln w="9525">
              <a:solidFill>
                <a:srgbClr val="C1C2C4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it-IT" noProof="1">
                <a:solidFill>
                  <a:srgbClr val="FFFFFF"/>
                </a:solidFill>
                <a:latin typeface="Calibri" pitchFamily="-108" charset="0"/>
              </a:endParaRPr>
            </a:p>
          </p:txBody>
        </p:sp>
        <p:sp>
          <p:nvSpPr>
            <p:cNvPr id="27" name="Ellipse 161"/>
            <p:cNvSpPr>
              <a:spLocks noChangeArrowheads="1"/>
            </p:cNvSpPr>
            <p:nvPr/>
          </p:nvSpPr>
          <p:spPr bwMode="auto">
            <a:xfrm>
              <a:off x="3484563" y="4124325"/>
              <a:ext cx="5086350" cy="16271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7D8D9"/>
                </a:gs>
              </a:gsLst>
              <a:lin ang="5400000"/>
            </a:gradFill>
            <a:ln w="9525">
              <a:solidFill>
                <a:srgbClr val="C1C2C4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it-IT" noProof="1">
                <a:solidFill>
                  <a:srgbClr val="FFFFFF"/>
                </a:solidFill>
                <a:latin typeface="Calibri" pitchFamily="-108" charset="0"/>
              </a:endParaRPr>
            </a:p>
          </p:txBody>
        </p:sp>
      </p:grpSp>
      <p:grpSp>
        <p:nvGrpSpPr>
          <p:cNvPr id="28" name="Group 75"/>
          <p:cNvGrpSpPr>
            <a:grpSpLocks/>
          </p:cNvGrpSpPr>
          <p:nvPr/>
        </p:nvGrpSpPr>
        <p:grpSpPr bwMode="auto">
          <a:xfrm>
            <a:off x="8010548" y="3724817"/>
            <a:ext cx="347666" cy="152400"/>
            <a:chOff x="3155950" y="4022725"/>
            <a:chExt cx="5702300" cy="1920875"/>
          </a:xfrm>
        </p:grpSpPr>
        <p:sp>
          <p:nvSpPr>
            <p:cNvPr id="29" name="Ellipse 160"/>
            <p:cNvSpPr>
              <a:spLocks noChangeArrowheads="1"/>
            </p:cNvSpPr>
            <p:nvPr/>
          </p:nvSpPr>
          <p:spPr bwMode="auto">
            <a:xfrm>
              <a:off x="3155950" y="4022725"/>
              <a:ext cx="5702300" cy="1920875"/>
            </a:xfrm>
            <a:prstGeom prst="ellipse">
              <a:avLst/>
            </a:prstGeom>
            <a:gradFill rotWithShape="1">
              <a:gsLst>
                <a:gs pos="0">
                  <a:srgbClr val="3A3A3A"/>
                </a:gs>
                <a:gs pos="100000">
                  <a:srgbClr val="171717"/>
                </a:gs>
              </a:gsLst>
              <a:lin ang="5400000"/>
            </a:gradFill>
            <a:ln w="9525">
              <a:solidFill>
                <a:srgbClr val="C1C2C4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it-IT" noProof="1">
                <a:solidFill>
                  <a:srgbClr val="FFFFFF"/>
                </a:solidFill>
                <a:latin typeface="Calibri" pitchFamily="-108" charset="0"/>
              </a:endParaRPr>
            </a:p>
          </p:txBody>
        </p:sp>
        <p:sp>
          <p:nvSpPr>
            <p:cNvPr id="30" name="Ellipse 161"/>
            <p:cNvSpPr>
              <a:spLocks noChangeArrowheads="1"/>
            </p:cNvSpPr>
            <p:nvPr/>
          </p:nvSpPr>
          <p:spPr bwMode="auto">
            <a:xfrm>
              <a:off x="3484563" y="4124325"/>
              <a:ext cx="5086350" cy="16271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7D8D9"/>
                </a:gs>
              </a:gsLst>
              <a:lin ang="5400000"/>
            </a:gradFill>
            <a:ln w="9525">
              <a:solidFill>
                <a:srgbClr val="C1C2C4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it-IT" noProof="1">
                <a:solidFill>
                  <a:srgbClr val="FFFFFF"/>
                </a:solidFill>
                <a:latin typeface="Calibri" pitchFamily="-108" charset="0"/>
              </a:endParaRPr>
            </a:p>
          </p:txBody>
        </p:sp>
      </p:grpSp>
      <p:grpSp>
        <p:nvGrpSpPr>
          <p:cNvPr id="31" name="Group 75"/>
          <p:cNvGrpSpPr>
            <a:grpSpLocks/>
          </p:cNvGrpSpPr>
          <p:nvPr/>
        </p:nvGrpSpPr>
        <p:grpSpPr bwMode="auto">
          <a:xfrm>
            <a:off x="7715272" y="3939131"/>
            <a:ext cx="347666" cy="152400"/>
            <a:chOff x="3155950" y="4022725"/>
            <a:chExt cx="5702300" cy="1920875"/>
          </a:xfrm>
        </p:grpSpPr>
        <p:sp>
          <p:nvSpPr>
            <p:cNvPr id="32" name="Ellipse 160"/>
            <p:cNvSpPr>
              <a:spLocks noChangeArrowheads="1"/>
            </p:cNvSpPr>
            <p:nvPr/>
          </p:nvSpPr>
          <p:spPr bwMode="auto">
            <a:xfrm>
              <a:off x="3155950" y="4022725"/>
              <a:ext cx="5702300" cy="1920875"/>
            </a:xfrm>
            <a:prstGeom prst="ellipse">
              <a:avLst/>
            </a:prstGeom>
            <a:gradFill rotWithShape="1">
              <a:gsLst>
                <a:gs pos="0">
                  <a:srgbClr val="3A3A3A"/>
                </a:gs>
                <a:gs pos="100000">
                  <a:srgbClr val="171717"/>
                </a:gs>
              </a:gsLst>
              <a:lin ang="5400000"/>
            </a:gradFill>
            <a:ln w="9525">
              <a:solidFill>
                <a:srgbClr val="C1C2C4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it-IT" noProof="1">
                <a:solidFill>
                  <a:srgbClr val="FFFFFF"/>
                </a:solidFill>
                <a:latin typeface="Calibri" pitchFamily="-108" charset="0"/>
              </a:endParaRPr>
            </a:p>
          </p:txBody>
        </p:sp>
        <p:sp>
          <p:nvSpPr>
            <p:cNvPr id="33" name="Ellipse 161"/>
            <p:cNvSpPr>
              <a:spLocks noChangeArrowheads="1"/>
            </p:cNvSpPr>
            <p:nvPr/>
          </p:nvSpPr>
          <p:spPr bwMode="auto">
            <a:xfrm>
              <a:off x="3484563" y="4124325"/>
              <a:ext cx="5086350" cy="16271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7D8D9"/>
                </a:gs>
              </a:gsLst>
              <a:lin ang="5400000"/>
            </a:gradFill>
            <a:ln w="9525">
              <a:solidFill>
                <a:srgbClr val="C1C2C4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it-IT" noProof="1">
                <a:solidFill>
                  <a:srgbClr val="FFFFFF"/>
                </a:solidFill>
                <a:latin typeface="Calibri" pitchFamily="-108" charset="0"/>
              </a:endParaRPr>
            </a:p>
          </p:txBody>
        </p:sp>
      </p:grpSp>
      <p:sp>
        <p:nvSpPr>
          <p:cNvPr id="34" name="Arco 24"/>
          <p:cNvSpPr/>
          <p:nvPr/>
        </p:nvSpPr>
        <p:spPr>
          <a:xfrm rot="19179223">
            <a:off x="5627560" y="3233077"/>
            <a:ext cx="1064368" cy="782965"/>
          </a:xfrm>
          <a:prstGeom prst="arc">
            <a:avLst>
              <a:gd name="adj1" fmla="val 11116252"/>
              <a:gd name="adj2" fmla="val 787981"/>
            </a:avLst>
          </a:prstGeom>
          <a:ln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Arco 43"/>
          <p:cNvSpPr/>
          <p:nvPr/>
        </p:nvSpPr>
        <p:spPr>
          <a:xfrm rot="17937509">
            <a:off x="6147745" y="3608383"/>
            <a:ext cx="781677" cy="520566"/>
          </a:xfrm>
          <a:prstGeom prst="arc">
            <a:avLst>
              <a:gd name="adj1" fmla="val 11116252"/>
              <a:gd name="adj2" fmla="val 0"/>
            </a:avLst>
          </a:prstGeom>
          <a:ln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Arco 44"/>
          <p:cNvSpPr/>
          <p:nvPr/>
        </p:nvSpPr>
        <p:spPr>
          <a:xfrm rot="16362174">
            <a:off x="6605037" y="3551505"/>
            <a:ext cx="487296" cy="424782"/>
          </a:xfrm>
          <a:prstGeom prst="arc">
            <a:avLst>
              <a:gd name="adj1" fmla="val 11116252"/>
              <a:gd name="adj2" fmla="val 0"/>
            </a:avLst>
          </a:prstGeom>
          <a:ln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Arco 45"/>
          <p:cNvSpPr/>
          <p:nvPr/>
        </p:nvSpPr>
        <p:spPr>
          <a:xfrm rot="15335965" flipV="1">
            <a:off x="6948243" y="3661232"/>
            <a:ext cx="652720" cy="250071"/>
          </a:xfrm>
          <a:prstGeom prst="arc">
            <a:avLst>
              <a:gd name="adj1" fmla="val 11116252"/>
              <a:gd name="adj2" fmla="val 0"/>
            </a:avLst>
          </a:prstGeom>
          <a:ln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Arco 46"/>
          <p:cNvSpPr/>
          <p:nvPr/>
        </p:nvSpPr>
        <p:spPr>
          <a:xfrm rot="14353365" flipV="1">
            <a:off x="7312468" y="3518505"/>
            <a:ext cx="685107" cy="449487"/>
          </a:xfrm>
          <a:prstGeom prst="arc">
            <a:avLst>
              <a:gd name="adj1" fmla="val 11116252"/>
              <a:gd name="adj2" fmla="val 0"/>
            </a:avLst>
          </a:prstGeom>
          <a:ln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Arco 47"/>
          <p:cNvSpPr/>
          <p:nvPr/>
        </p:nvSpPr>
        <p:spPr>
          <a:xfrm rot="13235904" flipV="1">
            <a:off x="7370469" y="3214174"/>
            <a:ext cx="895598" cy="728426"/>
          </a:xfrm>
          <a:prstGeom prst="arc">
            <a:avLst>
              <a:gd name="adj1" fmla="val 11116252"/>
              <a:gd name="adj2" fmla="val 0"/>
            </a:avLst>
          </a:prstGeom>
          <a:ln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Arco 49"/>
          <p:cNvSpPr/>
          <p:nvPr/>
        </p:nvSpPr>
        <p:spPr>
          <a:xfrm>
            <a:off x="5794018" y="3658933"/>
            <a:ext cx="1997509" cy="780264"/>
          </a:xfrm>
          <a:prstGeom prst="arc">
            <a:avLst>
              <a:gd name="adj1" fmla="val 11116252"/>
              <a:gd name="adj2" fmla="val 0"/>
            </a:avLst>
          </a:prstGeom>
          <a:ln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Arco 55"/>
          <p:cNvSpPr/>
          <p:nvPr/>
        </p:nvSpPr>
        <p:spPr>
          <a:xfrm rot="20147707">
            <a:off x="7376738" y="3661845"/>
            <a:ext cx="819945" cy="615298"/>
          </a:xfrm>
          <a:prstGeom prst="arc">
            <a:avLst>
              <a:gd name="adj1" fmla="val 11116252"/>
              <a:gd name="adj2" fmla="val 0"/>
            </a:avLst>
          </a:prstGeom>
          <a:ln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3" name="Group 75"/>
          <p:cNvGrpSpPr>
            <a:grpSpLocks/>
          </p:cNvGrpSpPr>
          <p:nvPr/>
        </p:nvGrpSpPr>
        <p:grpSpPr bwMode="auto">
          <a:xfrm>
            <a:off x="785786" y="3843755"/>
            <a:ext cx="347666" cy="152400"/>
            <a:chOff x="3155950" y="4022725"/>
            <a:chExt cx="5702300" cy="1920875"/>
          </a:xfrm>
        </p:grpSpPr>
        <p:sp>
          <p:nvSpPr>
            <p:cNvPr id="44" name="Ellipse 160"/>
            <p:cNvSpPr>
              <a:spLocks noChangeArrowheads="1"/>
            </p:cNvSpPr>
            <p:nvPr/>
          </p:nvSpPr>
          <p:spPr bwMode="auto">
            <a:xfrm>
              <a:off x="3155950" y="4022725"/>
              <a:ext cx="5702300" cy="1920875"/>
            </a:xfrm>
            <a:prstGeom prst="ellipse">
              <a:avLst/>
            </a:prstGeom>
            <a:gradFill rotWithShape="1">
              <a:gsLst>
                <a:gs pos="0">
                  <a:srgbClr val="3A3A3A"/>
                </a:gs>
                <a:gs pos="100000">
                  <a:srgbClr val="171717"/>
                </a:gs>
              </a:gsLst>
              <a:lin ang="5400000"/>
            </a:gradFill>
            <a:ln w="9525">
              <a:solidFill>
                <a:srgbClr val="C1C2C4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it-IT" noProof="1">
                <a:solidFill>
                  <a:srgbClr val="FFFFFF"/>
                </a:solidFill>
                <a:latin typeface="Calibri" pitchFamily="-108" charset="0"/>
              </a:endParaRPr>
            </a:p>
          </p:txBody>
        </p:sp>
        <p:sp>
          <p:nvSpPr>
            <p:cNvPr id="45" name="Ellipse 161"/>
            <p:cNvSpPr>
              <a:spLocks noChangeArrowheads="1"/>
            </p:cNvSpPr>
            <p:nvPr/>
          </p:nvSpPr>
          <p:spPr bwMode="auto">
            <a:xfrm>
              <a:off x="3484563" y="4124325"/>
              <a:ext cx="5086350" cy="16271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7D8D9"/>
                </a:gs>
              </a:gsLst>
              <a:lin ang="5400000"/>
            </a:gradFill>
            <a:ln w="9525">
              <a:solidFill>
                <a:srgbClr val="C1C2C4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it-IT" noProof="1">
                <a:solidFill>
                  <a:srgbClr val="FFFFFF"/>
                </a:solidFill>
                <a:latin typeface="Calibri" pitchFamily="-108" charset="0"/>
              </a:endParaRPr>
            </a:p>
          </p:txBody>
        </p:sp>
      </p:grpSp>
      <p:grpSp>
        <p:nvGrpSpPr>
          <p:cNvPr id="46" name="Group 75"/>
          <p:cNvGrpSpPr>
            <a:grpSpLocks/>
          </p:cNvGrpSpPr>
          <p:nvPr/>
        </p:nvGrpSpPr>
        <p:grpSpPr bwMode="auto">
          <a:xfrm>
            <a:off x="1366814" y="4072483"/>
            <a:ext cx="347666" cy="152400"/>
            <a:chOff x="3155950" y="4022725"/>
            <a:chExt cx="5702300" cy="1920875"/>
          </a:xfrm>
        </p:grpSpPr>
        <p:sp>
          <p:nvSpPr>
            <p:cNvPr id="47" name="Ellipse 160"/>
            <p:cNvSpPr>
              <a:spLocks noChangeArrowheads="1"/>
            </p:cNvSpPr>
            <p:nvPr/>
          </p:nvSpPr>
          <p:spPr bwMode="auto">
            <a:xfrm>
              <a:off x="3155950" y="4022725"/>
              <a:ext cx="5702300" cy="1920875"/>
            </a:xfrm>
            <a:prstGeom prst="ellipse">
              <a:avLst/>
            </a:prstGeom>
            <a:gradFill rotWithShape="1">
              <a:gsLst>
                <a:gs pos="0">
                  <a:srgbClr val="3A3A3A"/>
                </a:gs>
                <a:gs pos="100000">
                  <a:srgbClr val="171717"/>
                </a:gs>
              </a:gsLst>
              <a:lin ang="5400000"/>
            </a:gradFill>
            <a:ln w="9525">
              <a:solidFill>
                <a:srgbClr val="C1C2C4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it-IT" noProof="1">
                <a:solidFill>
                  <a:srgbClr val="FFFFFF"/>
                </a:solidFill>
                <a:latin typeface="Calibri" pitchFamily="-108" charset="0"/>
              </a:endParaRPr>
            </a:p>
          </p:txBody>
        </p:sp>
        <p:sp>
          <p:nvSpPr>
            <p:cNvPr id="48" name="Ellipse 161"/>
            <p:cNvSpPr>
              <a:spLocks noChangeArrowheads="1"/>
            </p:cNvSpPr>
            <p:nvPr/>
          </p:nvSpPr>
          <p:spPr bwMode="auto">
            <a:xfrm>
              <a:off x="3484563" y="4124325"/>
              <a:ext cx="5086350" cy="16271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7D8D9"/>
                </a:gs>
              </a:gsLst>
              <a:lin ang="5400000"/>
            </a:gradFill>
            <a:ln w="9525">
              <a:solidFill>
                <a:srgbClr val="C1C2C4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it-IT" noProof="1">
                <a:solidFill>
                  <a:srgbClr val="FFFFFF"/>
                </a:solidFill>
                <a:latin typeface="Calibri" pitchFamily="-108" charset="0"/>
              </a:endParaRPr>
            </a:p>
          </p:txBody>
        </p:sp>
      </p:grpSp>
      <p:grpSp>
        <p:nvGrpSpPr>
          <p:cNvPr id="49" name="Group 75"/>
          <p:cNvGrpSpPr>
            <a:grpSpLocks/>
          </p:cNvGrpSpPr>
          <p:nvPr/>
        </p:nvGrpSpPr>
        <p:grpSpPr bwMode="auto">
          <a:xfrm>
            <a:off x="1857356" y="3915193"/>
            <a:ext cx="347666" cy="152400"/>
            <a:chOff x="3155950" y="4022725"/>
            <a:chExt cx="5702300" cy="1920875"/>
          </a:xfrm>
        </p:grpSpPr>
        <p:sp>
          <p:nvSpPr>
            <p:cNvPr id="50" name="Ellipse 160"/>
            <p:cNvSpPr>
              <a:spLocks noChangeArrowheads="1"/>
            </p:cNvSpPr>
            <p:nvPr/>
          </p:nvSpPr>
          <p:spPr bwMode="auto">
            <a:xfrm>
              <a:off x="3155950" y="4022725"/>
              <a:ext cx="5702300" cy="1920875"/>
            </a:xfrm>
            <a:prstGeom prst="ellipse">
              <a:avLst/>
            </a:prstGeom>
            <a:gradFill rotWithShape="1">
              <a:gsLst>
                <a:gs pos="0">
                  <a:srgbClr val="3A3A3A"/>
                </a:gs>
                <a:gs pos="100000">
                  <a:srgbClr val="171717"/>
                </a:gs>
              </a:gsLst>
              <a:lin ang="5400000"/>
            </a:gradFill>
            <a:ln w="9525">
              <a:solidFill>
                <a:srgbClr val="C1C2C4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it-IT" noProof="1">
                <a:solidFill>
                  <a:srgbClr val="FFFFFF"/>
                </a:solidFill>
                <a:latin typeface="Calibri" pitchFamily="-108" charset="0"/>
              </a:endParaRPr>
            </a:p>
          </p:txBody>
        </p:sp>
        <p:sp>
          <p:nvSpPr>
            <p:cNvPr id="51" name="Ellipse 161"/>
            <p:cNvSpPr>
              <a:spLocks noChangeArrowheads="1"/>
            </p:cNvSpPr>
            <p:nvPr/>
          </p:nvSpPr>
          <p:spPr bwMode="auto">
            <a:xfrm>
              <a:off x="3484563" y="4124325"/>
              <a:ext cx="5086350" cy="16271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7D8D9"/>
                </a:gs>
              </a:gsLst>
              <a:lin ang="5400000"/>
            </a:gradFill>
            <a:ln w="9525">
              <a:solidFill>
                <a:srgbClr val="C1C2C4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it-IT" noProof="1">
                <a:solidFill>
                  <a:srgbClr val="FFFFFF"/>
                </a:solidFill>
                <a:latin typeface="Calibri" pitchFamily="-108" charset="0"/>
              </a:endParaRPr>
            </a:p>
          </p:txBody>
        </p:sp>
      </p:grpSp>
      <p:grpSp>
        <p:nvGrpSpPr>
          <p:cNvPr id="52" name="Group 75"/>
          <p:cNvGrpSpPr>
            <a:grpSpLocks/>
          </p:cNvGrpSpPr>
          <p:nvPr/>
        </p:nvGrpSpPr>
        <p:grpSpPr bwMode="auto">
          <a:xfrm>
            <a:off x="2428860" y="3986631"/>
            <a:ext cx="347666" cy="152400"/>
            <a:chOff x="3155950" y="4022725"/>
            <a:chExt cx="5702300" cy="1920875"/>
          </a:xfrm>
        </p:grpSpPr>
        <p:sp>
          <p:nvSpPr>
            <p:cNvPr id="53" name="Ellipse 160"/>
            <p:cNvSpPr>
              <a:spLocks noChangeArrowheads="1"/>
            </p:cNvSpPr>
            <p:nvPr/>
          </p:nvSpPr>
          <p:spPr bwMode="auto">
            <a:xfrm>
              <a:off x="3155950" y="4022725"/>
              <a:ext cx="5702300" cy="1920875"/>
            </a:xfrm>
            <a:prstGeom prst="ellipse">
              <a:avLst/>
            </a:prstGeom>
            <a:gradFill rotWithShape="1">
              <a:gsLst>
                <a:gs pos="0">
                  <a:srgbClr val="3A3A3A"/>
                </a:gs>
                <a:gs pos="100000">
                  <a:srgbClr val="171717"/>
                </a:gs>
              </a:gsLst>
              <a:lin ang="5400000"/>
            </a:gradFill>
            <a:ln w="9525">
              <a:solidFill>
                <a:srgbClr val="C1C2C4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it-IT" noProof="1">
                <a:solidFill>
                  <a:srgbClr val="FFFFFF"/>
                </a:solidFill>
                <a:latin typeface="Calibri" pitchFamily="-108" charset="0"/>
              </a:endParaRPr>
            </a:p>
          </p:txBody>
        </p:sp>
        <p:sp>
          <p:nvSpPr>
            <p:cNvPr id="54" name="Ellipse 161"/>
            <p:cNvSpPr>
              <a:spLocks noChangeArrowheads="1"/>
            </p:cNvSpPr>
            <p:nvPr/>
          </p:nvSpPr>
          <p:spPr bwMode="auto">
            <a:xfrm>
              <a:off x="3484563" y="4124325"/>
              <a:ext cx="5086350" cy="16271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7D8D9"/>
                </a:gs>
              </a:gsLst>
              <a:lin ang="5400000"/>
            </a:gradFill>
            <a:ln w="9525">
              <a:solidFill>
                <a:srgbClr val="C1C2C4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it-IT" noProof="1">
                <a:solidFill>
                  <a:srgbClr val="FFFFFF"/>
                </a:solidFill>
                <a:latin typeface="Calibri" pitchFamily="-108" charset="0"/>
              </a:endParaRPr>
            </a:p>
          </p:txBody>
        </p:sp>
      </p:grpSp>
      <p:grpSp>
        <p:nvGrpSpPr>
          <p:cNvPr id="55" name="Group 75"/>
          <p:cNvGrpSpPr>
            <a:grpSpLocks/>
          </p:cNvGrpSpPr>
          <p:nvPr/>
        </p:nvGrpSpPr>
        <p:grpSpPr bwMode="auto">
          <a:xfrm>
            <a:off x="3224202" y="3700879"/>
            <a:ext cx="347666" cy="152400"/>
            <a:chOff x="3155950" y="4022725"/>
            <a:chExt cx="5702300" cy="1920875"/>
          </a:xfrm>
        </p:grpSpPr>
        <p:sp>
          <p:nvSpPr>
            <p:cNvPr id="56" name="Ellipse 160"/>
            <p:cNvSpPr>
              <a:spLocks noChangeArrowheads="1"/>
            </p:cNvSpPr>
            <p:nvPr/>
          </p:nvSpPr>
          <p:spPr bwMode="auto">
            <a:xfrm>
              <a:off x="3155950" y="4022725"/>
              <a:ext cx="5702300" cy="1920875"/>
            </a:xfrm>
            <a:prstGeom prst="ellipse">
              <a:avLst/>
            </a:prstGeom>
            <a:gradFill rotWithShape="1">
              <a:gsLst>
                <a:gs pos="0">
                  <a:srgbClr val="3A3A3A"/>
                </a:gs>
                <a:gs pos="100000">
                  <a:srgbClr val="171717"/>
                </a:gs>
              </a:gsLst>
              <a:lin ang="5400000"/>
            </a:gradFill>
            <a:ln w="9525">
              <a:solidFill>
                <a:srgbClr val="C1C2C4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it-IT" noProof="1">
                <a:solidFill>
                  <a:srgbClr val="FFFFFF"/>
                </a:solidFill>
                <a:latin typeface="Calibri" pitchFamily="-108" charset="0"/>
              </a:endParaRPr>
            </a:p>
          </p:txBody>
        </p:sp>
        <p:sp>
          <p:nvSpPr>
            <p:cNvPr id="57" name="Ellipse 161"/>
            <p:cNvSpPr>
              <a:spLocks noChangeArrowheads="1"/>
            </p:cNvSpPr>
            <p:nvPr/>
          </p:nvSpPr>
          <p:spPr bwMode="auto">
            <a:xfrm>
              <a:off x="3484563" y="4124325"/>
              <a:ext cx="5086350" cy="16271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7D8D9"/>
                </a:gs>
              </a:gsLst>
              <a:lin ang="5400000"/>
            </a:gradFill>
            <a:ln w="9525">
              <a:solidFill>
                <a:srgbClr val="C1C2C4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it-IT" noProof="1">
                <a:solidFill>
                  <a:srgbClr val="FFFFFF"/>
                </a:solidFill>
                <a:latin typeface="Calibri" pitchFamily="-108" charset="0"/>
              </a:endParaRPr>
            </a:p>
          </p:txBody>
        </p:sp>
      </p:grpSp>
      <p:grpSp>
        <p:nvGrpSpPr>
          <p:cNvPr id="58" name="Group 75"/>
          <p:cNvGrpSpPr>
            <a:grpSpLocks/>
          </p:cNvGrpSpPr>
          <p:nvPr/>
        </p:nvGrpSpPr>
        <p:grpSpPr bwMode="auto">
          <a:xfrm>
            <a:off x="2928926" y="3915193"/>
            <a:ext cx="347666" cy="152400"/>
            <a:chOff x="3155950" y="4022725"/>
            <a:chExt cx="5702300" cy="1920875"/>
          </a:xfrm>
        </p:grpSpPr>
        <p:sp>
          <p:nvSpPr>
            <p:cNvPr id="59" name="Ellipse 160"/>
            <p:cNvSpPr>
              <a:spLocks noChangeArrowheads="1"/>
            </p:cNvSpPr>
            <p:nvPr/>
          </p:nvSpPr>
          <p:spPr bwMode="auto">
            <a:xfrm>
              <a:off x="3155950" y="4022725"/>
              <a:ext cx="5702300" cy="1920875"/>
            </a:xfrm>
            <a:prstGeom prst="ellipse">
              <a:avLst/>
            </a:prstGeom>
            <a:gradFill rotWithShape="1">
              <a:gsLst>
                <a:gs pos="0">
                  <a:srgbClr val="3A3A3A"/>
                </a:gs>
                <a:gs pos="100000">
                  <a:srgbClr val="171717"/>
                </a:gs>
              </a:gsLst>
              <a:lin ang="5400000"/>
            </a:gradFill>
            <a:ln w="9525">
              <a:solidFill>
                <a:srgbClr val="C1C2C4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it-IT" noProof="1">
                <a:solidFill>
                  <a:srgbClr val="FFFFFF"/>
                </a:solidFill>
                <a:latin typeface="Calibri" pitchFamily="-108" charset="0"/>
              </a:endParaRPr>
            </a:p>
          </p:txBody>
        </p:sp>
        <p:sp>
          <p:nvSpPr>
            <p:cNvPr id="60" name="Ellipse 161"/>
            <p:cNvSpPr>
              <a:spLocks noChangeArrowheads="1"/>
            </p:cNvSpPr>
            <p:nvPr/>
          </p:nvSpPr>
          <p:spPr bwMode="auto">
            <a:xfrm>
              <a:off x="3484563" y="4124325"/>
              <a:ext cx="5086350" cy="16271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7D8D9"/>
                </a:gs>
              </a:gsLst>
              <a:lin ang="5400000"/>
            </a:gradFill>
            <a:ln w="9525">
              <a:solidFill>
                <a:srgbClr val="C1C2C4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it-IT" noProof="1">
                <a:solidFill>
                  <a:srgbClr val="FFFFFF"/>
                </a:solidFill>
                <a:latin typeface="Calibri" pitchFamily="-108" charset="0"/>
              </a:endParaRPr>
            </a:p>
          </p:txBody>
        </p:sp>
      </p:grpSp>
      <p:sp>
        <p:nvSpPr>
          <p:cNvPr id="61" name="Arco 74"/>
          <p:cNvSpPr/>
          <p:nvPr/>
        </p:nvSpPr>
        <p:spPr>
          <a:xfrm rot="17937358">
            <a:off x="1358021" y="2400607"/>
            <a:ext cx="2940226" cy="918675"/>
          </a:xfrm>
          <a:prstGeom prst="arc">
            <a:avLst>
              <a:gd name="adj1" fmla="val 11116252"/>
              <a:gd name="adj2" fmla="val 0"/>
            </a:avLst>
          </a:prstGeom>
          <a:ln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Arco 75"/>
          <p:cNvSpPr/>
          <p:nvPr/>
        </p:nvSpPr>
        <p:spPr>
          <a:xfrm rot="18916226">
            <a:off x="392300" y="2303701"/>
            <a:ext cx="3758386" cy="952731"/>
          </a:xfrm>
          <a:prstGeom prst="arc">
            <a:avLst>
              <a:gd name="adj1" fmla="val 11116252"/>
              <a:gd name="adj2" fmla="val 0"/>
            </a:avLst>
          </a:prstGeom>
          <a:ln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Arco 76"/>
          <p:cNvSpPr/>
          <p:nvPr/>
        </p:nvSpPr>
        <p:spPr>
          <a:xfrm rot="18243222">
            <a:off x="837943" y="2545730"/>
            <a:ext cx="3588690" cy="735585"/>
          </a:xfrm>
          <a:prstGeom prst="arc">
            <a:avLst>
              <a:gd name="adj1" fmla="val 11116252"/>
              <a:gd name="adj2" fmla="val 12796"/>
            </a:avLst>
          </a:prstGeom>
          <a:ln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Arco 77"/>
          <p:cNvSpPr/>
          <p:nvPr/>
        </p:nvSpPr>
        <p:spPr>
          <a:xfrm rot="17474031">
            <a:off x="1678438" y="2511125"/>
            <a:ext cx="3091528" cy="610512"/>
          </a:xfrm>
          <a:prstGeom prst="arc">
            <a:avLst>
              <a:gd name="adj1" fmla="val 11116252"/>
              <a:gd name="adj2" fmla="val 21477871"/>
            </a:avLst>
          </a:prstGeom>
          <a:ln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Arco 78"/>
          <p:cNvSpPr/>
          <p:nvPr/>
        </p:nvSpPr>
        <p:spPr>
          <a:xfrm rot="17105277">
            <a:off x="2276494" y="2571587"/>
            <a:ext cx="2688879" cy="610512"/>
          </a:xfrm>
          <a:prstGeom prst="arc">
            <a:avLst>
              <a:gd name="adj1" fmla="val 11116252"/>
              <a:gd name="adj2" fmla="val 21477871"/>
            </a:avLst>
          </a:prstGeom>
          <a:ln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Arco 79"/>
          <p:cNvSpPr/>
          <p:nvPr/>
        </p:nvSpPr>
        <p:spPr>
          <a:xfrm rot="16593896">
            <a:off x="2507087" y="2581299"/>
            <a:ext cx="2241356" cy="426780"/>
          </a:xfrm>
          <a:prstGeom prst="arc">
            <a:avLst>
              <a:gd name="adj1" fmla="val 11116252"/>
              <a:gd name="adj2" fmla="val 21477871"/>
            </a:avLst>
          </a:prstGeom>
          <a:ln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Arco 82"/>
          <p:cNvSpPr/>
          <p:nvPr/>
        </p:nvSpPr>
        <p:spPr>
          <a:xfrm flipV="1">
            <a:off x="1756219" y="2156970"/>
            <a:ext cx="1871546" cy="357190"/>
          </a:xfrm>
          <a:prstGeom prst="arc">
            <a:avLst>
              <a:gd name="adj1" fmla="val 10854941"/>
              <a:gd name="adj2" fmla="val 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Arco 84"/>
          <p:cNvSpPr/>
          <p:nvPr/>
        </p:nvSpPr>
        <p:spPr>
          <a:xfrm flipV="1">
            <a:off x="5723684" y="2228408"/>
            <a:ext cx="357190" cy="214314"/>
          </a:xfrm>
          <a:prstGeom prst="arc">
            <a:avLst>
              <a:gd name="adj1" fmla="val 10854941"/>
              <a:gd name="adj2" fmla="val 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9" name="Picture 2" descr="http://www.psdgraphics.com/file/glossy-warning-ic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1700764"/>
            <a:ext cx="793724" cy="5952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7109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5"/>
          <p:cNvSpPr txBox="1"/>
          <p:nvPr/>
        </p:nvSpPr>
        <p:spPr>
          <a:xfrm>
            <a:off x="471438" y="2200930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latin typeface="Microsoft JhengHei" pitchFamily="34" charset="-120"/>
                <a:ea typeface="Microsoft JhengHei" pitchFamily="34" charset="-120"/>
                <a:cs typeface="Verdana" pitchFamily="34" charset="0"/>
              </a:rPr>
              <a:t>Roadmap</a:t>
            </a:r>
            <a:endParaRPr lang="it-IT" sz="2800" dirty="0" smtClean="0">
              <a:latin typeface="Microsoft JhengHei" pitchFamily="34" charset="-120"/>
              <a:ea typeface="Microsoft JhengHei" pitchFamily="34" charset="-12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3315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381000" y="361950"/>
            <a:ext cx="3276600" cy="12192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6200" y="57150"/>
            <a:ext cx="8991600" cy="533400"/>
          </a:xfrm>
        </p:spPr>
        <p:txBody>
          <a:bodyPr>
            <a:normAutofit/>
          </a:bodyPr>
          <a:lstStyle/>
          <a:p>
            <a:pPr algn="r"/>
            <a:r>
              <a:rPr lang="it-IT" sz="2400" dirty="0" smtClean="0"/>
              <a:t>Office 365 Mixed-Mode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97631" y="3895249"/>
            <a:ext cx="4093369" cy="800576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81" y="66675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www.ad.uiuc.edu/images/account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038350"/>
            <a:ext cx="929478" cy="92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>
            <a:stCxn id="5" idx="1"/>
            <a:endCxn id="7" idx="0"/>
          </p:cNvCxnSpPr>
          <p:nvPr/>
        </p:nvCxnSpPr>
        <p:spPr>
          <a:xfrm>
            <a:off x="2019300" y="1579852"/>
            <a:ext cx="7539" cy="45849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2"/>
          </p:cNvCxnSpPr>
          <p:nvPr/>
        </p:nvCxnSpPr>
        <p:spPr>
          <a:xfrm flipH="1">
            <a:off x="2019300" y="2967829"/>
            <a:ext cx="7539" cy="67072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3425" y="474345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ON-PREMISES</a:t>
            </a:r>
            <a:endParaRPr lang="en-US" sz="1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724400" y="895350"/>
            <a:ext cx="4114800" cy="1752600"/>
          </a:xfrm>
          <a:prstGeom prst="roundRect">
            <a:avLst>
              <a:gd name="adj" fmla="val 604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Mixed-Mode </a:t>
            </a:r>
            <a:r>
              <a:rPr lang="it-IT" sz="2000" dirty="0" err="1" smtClean="0"/>
              <a:t>between</a:t>
            </a:r>
            <a:r>
              <a:rPr lang="it-IT" sz="2000" dirty="0" smtClean="0"/>
              <a:t> </a:t>
            </a:r>
            <a:r>
              <a:rPr lang="it-IT" sz="2000" b="1" dirty="0" err="1" smtClean="0"/>
              <a:t>boxedUC</a:t>
            </a:r>
            <a:r>
              <a:rPr lang="it-IT" sz="2000" dirty="0" smtClean="0"/>
              <a:t> and </a:t>
            </a:r>
            <a:r>
              <a:rPr lang="it-IT" sz="2000" b="1" dirty="0" smtClean="0"/>
              <a:t>Office 365 </a:t>
            </a:r>
            <a:r>
              <a:rPr lang="it-IT" sz="2000" dirty="0" err="1" smtClean="0"/>
              <a:t>allows</a:t>
            </a:r>
            <a:r>
              <a:rPr lang="it-IT" sz="2000" dirty="0" smtClean="0"/>
              <a:t> to </a:t>
            </a:r>
            <a:r>
              <a:rPr lang="it-IT" sz="2000" dirty="0" err="1" smtClean="0"/>
              <a:t>run</a:t>
            </a:r>
            <a:r>
              <a:rPr lang="it-IT" sz="2000" dirty="0" smtClean="0"/>
              <a:t> UC </a:t>
            </a:r>
            <a:r>
              <a:rPr lang="it-IT" sz="2000" dirty="0" err="1" smtClean="0"/>
              <a:t>services</a:t>
            </a:r>
            <a:r>
              <a:rPr lang="it-IT" sz="2000" dirty="0" smtClean="0"/>
              <a:t> for the </a:t>
            </a:r>
            <a:r>
              <a:rPr lang="it-IT" sz="2000" dirty="0" err="1" smtClean="0"/>
              <a:t>same</a:t>
            </a:r>
            <a:r>
              <a:rPr lang="it-IT" sz="2000" dirty="0" smtClean="0"/>
              <a:t> </a:t>
            </a:r>
            <a:r>
              <a:rPr lang="it-IT" sz="2000" dirty="0" err="1" smtClean="0"/>
              <a:t>customer</a:t>
            </a:r>
            <a:r>
              <a:rPr lang="it-IT" sz="2000" dirty="0" smtClean="0"/>
              <a:t> </a:t>
            </a:r>
            <a:r>
              <a:rPr lang="it-IT" sz="2000" i="1" dirty="0" smtClean="0"/>
              <a:t>on-</a:t>
            </a:r>
            <a:r>
              <a:rPr lang="it-IT" sz="2000" i="1" dirty="0" err="1" smtClean="0"/>
              <a:t>premises</a:t>
            </a:r>
            <a:r>
              <a:rPr lang="it-IT" sz="2000" dirty="0" smtClean="0"/>
              <a:t> and </a:t>
            </a:r>
            <a:r>
              <a:rPr lang="it-IT" sz="2000" i="1" dirty="0" smtClean="0"/>
              <a:t>in the </a:t>
            </a:r>
            <a:r>
              <a:rPr lang="it-IT" sz="2000" i="1" dirty="0" err="1" smtClean="0"/>
              <a:t>Cloud</a:t>
            </a:r>
            <a:r>
              <a:rPr lang="it-IT" sz="2000" dirty="0" smtClean="0"/>
              <a:t> </a:t>
            </a:r>
            <a:r>
              <a:rPr lang="it-IT" sz="2000" b="1" dirty="0" err="1" smtClean="0"/>
              <a:t>at</a:t>
            </a:r>
            <a:r>
              <a:rPr lang="it-IT" sz="2000" b="1" dirty="0" smtClean="0"/>
              <a:t> the </a:t>
            </a:r>
            <a:r>
              <a:rPr lang="it-IT" sz="2000" b="1" dirty="0" err="1" smtClean="0"/>
              <a:t>same</a:t>
            </a:r>
            <a:r>
              <a:rPr lang="it-IT" sz="2000" b="1" dirty="0" smtClean="0"/>
              <a:t> time</a:t>
            </a:r>
            <a:r>
              <a:rPr lang="it-IT" sz="2000" dirty="0" smtClean="0"/>
              <a:t>.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28" y="3609497"/>
            <a:ext cx="2269562" cy="1306415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4724400" y="2819400"/>
            <a:ext cx="4114800" cy="1352550"/>
          </a:xfrm>
          <a:prstGeom prst="roundRect">
            <a:avLst>
              <a:gd name="adj" fmla="val 604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 err="1" smtClean="0"/>
              <a:t>Customers</a:t>
            </a:r>
            <a:r>
              <a:rPr lang="it-IT" sz="2000" dirty="0" smtClean="0"/>
              <a:t> </a:t>
            </a:r>
            <a:r>
              <a:rPr lang="it-IT" sz="2000" dirty="0" err="1" smtClean="0"/>
              <a:t>will</a:t>
            </a:r>
            <a:r>
              <a:rPr lang="it-IT" sz="2000" dirty="0" smtClean="0"/>
              <a:t> be </a:t>
            </a:r>
            <a:r>
              <a:rPr lang="it-IT" sz="2000" dirty="0" err="1" smtClean="0"/>
              <a:t>able</a:t>
            </a:r>
            <a:r>
              <a:rPr lang="it-IT" sz="2000" dirty="0" smtClean="0"/>
              <a:t> to </a:t>
            </a:r>
            <a:r>
              <a:rPr lang="it-IT" sz="2000" b="1" dirty="0" err="1" smtClean="0"/>
              <a:t>deploy</a:t>
            </a:r>
            <a:r>
              <a:rPr lang="it-IT" sz="2000" dirty="0" smtClean="0"/>
              <a:t> and </a:t>
            </a:r>
            <a:r>
              <a:rPr lang="it-IT" sz="2000" b="1" dirty="0" err="1" smtClean="0"/>
              <a:t>move</a:t>
            </a:r>
            <a:r>
              <a:rPr lang="it-IT" sz="2000" dirty="0" smtClean="0"/>
              <a:t> Exchange </a:t>
            </a:r>
            <a:r>
              <a:rPr lang="it-IT" sz="2000" dirty="0" err="1" smtClean="0"/>
              <a:t>mailboxes</a:t>
            </a:r>
            <a:r>
              <a:rPr lang="it-IT" sz="2000" dirty="0" smtClean="0"/>
              <a:t> and </a:t>
            </a:r>
            <a:r>
              <a:rPr lang="it-IT" sz="2000" dirty="0" err="1" smtClean="0"/>
              <a:t>Lync</a:t>
            </a:r>
            <a:r>
              <a:rPr lang="it-IT" sz="2000" dirty="0" smtClean="0"/>
              <a:t> </a:t>
            </a:r>
            <a:r>
              <a:rPr lang="it-IT" sz="2000" dirty="0" err="1" smtClean="0"/>
              <a:t>users</a:t>
            </a:r>
            <a:r>
              <a:rPr lang="it-IT" sz="2000" dirty="0" smtClean="0"/>
              <a:t> </a:t>
            </a:r>
            <a:r>
              <a:rPr lang="it-IT" sz="2000" dirty="0" err="1" smtClean="0"/>
              <a:t>transparently</a:t>
            </a:r>
            <a:r>
              <a:rPr lang="it-IT" sz="2000" dirty="0" smtClean="0"/>
              <a:t> from O365 and </a:t>
            </a:r>
            <a:r>
              <a:rPr lang="it-IT" sz="2000" dirty="0" err="1" smtClean="0"/>
              <a:t>boxedUC</a:t>
            </a:r>
            <a:r>
              <a:rPr lang="it-IT" sz="2000" dirty="0" smtClean="0"/>
              <a:t> </a:t>
            </a:r>
            <a:r>
              <a:rPr lang="it-IT" sz="2000" dirty="0" err="1" smtClean="0"/>
              <a:t>transparently</a:t>
            </a:r>
            <a:r>
              <a:rPr lang="it-IT" sz="2000" dirty="0" smtClean="0"/>
              <a:t>. </a:t>
            </a:r>
            <a:endParaRPr lang="en-US" sz="2000" dirty="0"/>
          </a:p>
        </p:txBody>
      </p:sp>
      <p:pic>
        <p:nvPicPr>
          <p:cNvPr id="6" name="Picture 2" descr="\\myfabbrica.fabbricadigitale.it\DavWWWRoot\sites\bu-uc\boxedUC\Image\Clear\email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3" t="18740" r="20868" b="20764"/>
          <a:stretch/>
        </p:blipFill>
        <p:spPr bwMode="auto">
          <a:xfrm>
            <a:off x="2666999" y="2086398"/>
            <a:ext cx="790575" cy="83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\\myfabbrica.fabbricadigitale.it\DavWWWRoot\sites\bu-uc\boxedUC\Image\Clear\presenza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5" t="17154" r="16505" b="14747"/>
          <a:stretch/>
        </p:blipFill>
        <p:spPr bwMode="auto">
          <a:xfrm>
            <a:off x="731439" y="2150422"/>
            <a:ext cx="664116" cy="71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\\myfabbrica.fabbricadigitale.it\DavWWWRoot\sites\bu-uc\boxedUC\Image\Clear\email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3" t="18740" r="20868" b="20764"/>
          <a:stretch/>
        </p:blipFill>
        <p:spPr bwMode="auto">
          <a:xfrm>
            <a:off x="2914650" y="2231259"/>
            <a:ext cx="790575" cy="83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\\myfabbrica.fabbricadigitale.it\DavWWWRoot\sites\bu-uc\boxedUC\Image\Clear\email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3" t="18740" r="20868" b="20764"/>
          <a:stretch/>
        </p:blipFill>
        <p:spPr bwMode="auto">
          <a:xfrm>
            <a:off x="3209923" y="2402709"/>
            <a:ext cx="790575" cy="83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\\myfabbrica.fabbricadigitale.it\DavWWWRoot\sites\bu-uc\boxedUC\Image\Clear\presenza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5" t="17154" r="16505" b="14747"/>
          <a:stretch/>
        </p:blipFill>
        <p:spPr bwMode="auto">
          <a:xfrm>
            <a:off x="505473" y="2289648"/>
            <a:ext cx="664116" cy="71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\\myfabbrica.fabbricadigitale.it\DavWWWRoot\sites\bu-uc\boxedUC\Image\Clear\presenza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5" t="17154" r="16505" b="14747"/>
          <a:stretch/>
        </p:blipFill>
        <p:spPr bwMode="auto">
          <a:xfrm>
            <a:off x="277543" y="2412234"/>
            <a:ext cx="664116" cy="71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4887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46914E-7 L -0.01823 -0.2234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" y="-1117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-0.02031 -0.2814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" y="-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09427 0.2185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0.05851 0.3259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629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32099E-6 L 0.02535 0.2790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7" y="139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6914E-7 L 0.05 -0.260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381000" y="361950"/>
            <a:ext cx="3276600" cy="12192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6200" y="57150"/>
            <a:ext cx="8991600" cy="533400"/>
          </a:xfrm>
        </p:spPr>
        <p:txBody>
          <a:bodyPr>
            <a:normAutofit/>
          </a:bodyPr>
          <a:lstStyle/>
          <a:p>
            <a:pPr algn="r"/>
            <a:r>
              <a:rPr lang="it-IT" sz="2400" dirty="0" smtClean="0"/>
              <a:t>Office 365 Mixed-Mode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97631" y="3895249"/>
            <a:ext cx="4093369" cy="800576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81" y="66675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www.ad.uiuc.edu/images/account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038350"/>
            <a:ext cx="929478" cy="92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>
            <a:stCxn id="5" idx="1"/>
            <a:endCxn id="7" idx="0"/>
          </p:cNvCxnSpPr>
          <p:nvPr/>
        </p:nvCxnSpPr>
        <p:spPr>
          <a:xfrm>
            <a:off x="2019300" y="1579852"/>
            <a:ext cx="7539" cy="45849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2"/>
            <a:endCxn id="3" idx="0"/>
          </p:cNvCxnSpPr>
          <p:nvPr/>
        </p:nvCxnSpPr>
        <p:spPr>
          <a:xfrm>
            <a:off x="2026839" y="2967829"/>
            <a:ext cx="19050" cy="6230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3425" y="474345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ON-PREMISES</a:t>
            </a:r>
            <a:endParaRPr lang="en-US" sz="1400" b="1" dirty="0"/>
          </a:p>
        </p:txBody>
      </p:sp>
      <p:pic>
        <p:nvPicPr>
          <p:cNvPr id="1027" name="Picture 1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578" y="3895249"/>
            <a:ext cx="1276889" cy="19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58" y="3590923"/>
            <a:ext cx="1719262" cy="98964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232658" y="885825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Syncronization</a:t>
            </a:r>
            <a:r>
              <a:rPr lang="it-IT" dirty="0" smtClean="0"/>
              <a:t> of </a:t>
            </a:r>
            <a:r>
              <a:rPr lang="it-IT" dirty="0" err="1" smtClean="0"/>
              <a:t>users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232658" y="1606789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Single </a:t>
            </a:r>
            <a:r>
              <a:rPr lang="it-IT" dirty="0" err="1" smtClean="0"/>
              <a:t>Sign</a:t>
            </a:r>
            <a:r>
              <a:rPr lang="it-IT" dirty="0" smtClean="0"/>
              <a:t> On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223132" y="2330251"/>
            <a:ext cx="3768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From </a:t>
            </a:r>
            <a:r>
              <a:rPr lang="it-IT" dirty="0" err="1" smtClean="0"/>
              <a:t>MultiUx</a:t>
            </a:r>
            <a:r>
              <a:rPr lang="it-IT" dirty="0" smtClean="0"/>
              <a:t> </a:t>
            </a:r>
            <a:r>
              <a:rPr lang="it-IT" dirty="0" err="1" smtClean="0"/>
              <a:t>customer</a:t>
            </a:r>
            <a:r>
              <a:rPr lang="it-IT" dirty="0" smtClean="0"/>
              <a:t> can </a:t>
            </a:r>
            <a:r>
              <a:rPr lang="it-IT" dirty="0" err="1" smtClean="0"/>
              <a:t>administrate</a:t>
            </a:r>
            <a:r>
              <a:rPr lang="it-IT" dirty="0" smtClean="0"/>
              <a:t> </a:t>
            </a:r>
            <a:r>
              <a:rPr lang="it-IT" dirty="0" err="1" smtClean="0"/>
              <a:t>mailboxes</a:t>
            </a:r>
            <a:r>
              <a:rPr lang="it-IT" dirty="0" smtClean="0"/>
              <a:t> and </a:t>
            </a:r>
            <a:r>
              <a:rPr lang="it-IT" dirty="0" err="1" smtClean="0"/>
              <a:t>users</a:t>
            </a:r>
            <a:r>
              <a:rPr lang="it-IT" dirty="0" smtClean="0"/>
              <a:t> </a:t>
            </a:r>
            <a:r>
              <a:rPr lang="it-IT" dirty="0" err="1" smtClean="0"/>
              <a:t>both</a:t>
            </a:r>
            <a:r>
              <a:rPr lang="it-IT" dirty="0" smtClean="0"/>
              <a:t> in </a:t>
            </a:r>
            <a:r>
              <a:rPr lang="it-IT" dirty="0" err="1" smtClean="0"/>
              <a:t>boxedUC</a:t>
            </a:r>
            <a:r>
              <a:rPr lang="it-IT" dirty="0" smtClean="0"/>
              <a:t> or in the </a:t>
            </a:r>
            <a:r>
              <a:rPr lang="it-IT" dirty="0" err="1" smtClean="0"/>
              <a:t>Cloud</a:t>
            </a:r>
            <a:r>
              <a:rPr lang="it-IT" dirty="0" smtClean="0"/>
              <a:t>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232657" y="3337322"/>
            <a:ext cx="3758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Enterprise Voice </a:t>
            </a:r>
            <a:r>
              <a:rPr lang="it-IT" dirty="0" err="1" smtClean="0"/>
              <a:t>deployments</a:t>
            </a:r>
            <a:r>
              <a:rPr lang="it-IT" dirty="0" smtClean="0"/>
              <a:t> (with </a:t>
            </a:r>
            <a:r>
              <a:rPr lang="it-IT" dirty="0" err="1" smtClean="0"/>
              <a:t>local</a:t>
            </a:r>
            <a:r>
              <a:rPr lang="it-IT" dirty="0" smtClean="0"/>
              <a:t> media gateway) are </a:t>
            </a:r>
            <a:r>
              <a:rPr lang="it-IT" dirty="0" err="1" smtClean="0"/>
              <a:t>guaranteed</a:t>
            </a:r>
            <a:r>
              <a:rPr lang="it-IT" dirty="0" smtClean="0"/>
              <a:t> by the on-premise </a:t>
            </a:r>
            <a:r>
              <a:rPr lang="it-IT" dirty="0" err="1" smtClean="0"/>
              <a:t>boxedUC</a:t>
            </a:r>
            <a:r>
              <a:rPr lang="it-IT" dirty="0" smtClean="0"/>
              <a:t>.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232657" y="4251722"/>
            <a:ext cx="3758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Local data </a:t>
            </a:r>
            <a:r>
              <a:rPr lang="it-IT" dirty="0" err="1" smtClean="0"/>
              <a:t>storage</a:t>
            </a:r>
            <a:r>
              <a:rPr lang="it-IT" dirty="0" smtClean="0"/>
              <a:t> for sub-set of </a:t>
            </a:r>
            <a:r>
              <a:rPr lang="it-IT" dirty="0" err="1" smtClean="0"/>
              <a:t>mailboxes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4181475" y="771525"/>
            <a:ext cx="914400" cy="609600"/>
            <a:chOff x="4714875" y="1047750"/>
            <a:chExt cx="914400" cy="609600"/>
          </a:xfrm>
        </p:grpSpPr>
        <p:sp>
          <p:nvSpPr>
            <p:cNvPr id="26" name="Oval 25"/>
            <p:cNvSpPr/>
            <p:nvPr/>
          </p:nvSpPr>
          <p:spPr>
            <a:xfrm>
              <a:off x="4714875" y="1047750"/>
              <a:ext cx="609600" cy="60960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4867275" y="1047750"/>
              <a:ext cx="762000" cy="60960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181475" y="1543050"/>
            <a:ext cx="914400" cy="609600"/>
            <a:chOff x="4714875" y="1047750"/>
            <a:chExt cx="914400" cy="609600"/>
          </a:xfrm>
        </p:grpSpPr>
        <p:sp>
          <p:nvSpPr>
            <p:cNvPr id="33" name="Oval 32"/>
            <p:cNvSpPr/>
            <p:nvPr/>
          </p:nvSpPr>
          <p:spPr>
            <a:xfrm>
              <a:off x="4714875" y="1047750"/>
              <a:ext cx="609600" cy="60960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4867275" y="1047750"/>
              <a:ext cx="762000" cy="60960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181475" y="2533650"/>
            <a:ext cx="914400" cy="609600"/>
            <a:chOff x="4714875" y="1047750"/>
            <a:chExt cx="914400" cy="609600"/>
          </a:xfrm>
        </p:grpSpPr>
        <p:sp>
          <p:nvSpPr>
            <p:cNvPr id="36" name="Oval 35"/>
            <p:cNvSpPr/>
            <p:nvPr/>
          </p:nvSpPr>
          <p:spPr>
            <a:xfrm>
              <a:off x="4714875" y="1047750"/>
              <a:ext cx="609600" cy="60960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4867275" y="1047750"/>
              <a:ext cx="762000" cy="60960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181475" y="3457575"/>
            <a:ext cx="914400" cy="609600"/>
            <a:chOff x="4714875" y="1047750"/>
            <a:chExt cx="914400" cy="609600"/>
          </a:xfrm>
        </p:grpSpPr>
        <p:sp>
          <p:nvSpPr>
            <p:cNvPr id="39" name="Oval 38"/>
            <p:cNvSpPr/>
            <p:nvPr/>
          </p:nvSpPr>
          <p:spPr>
            <a:xfrm>
              <a:off x="4714875" y="1047750"/>
              <a:ext cx="609600" cy="60960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ight Arrow 39"/>
            <p:cNvSpPr/>
            <p:nvPr/>
          </p:nvSpPr>
          <p:spPr>
            <a:xfrm>
              <a:off x="4867275" y="1047750"/>
              <a:ext cx="762000" cy="60960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171950" y="4314825"/>
            <a:ext cx="914400" cy="609600"/>
            <a:chOff x="4714875" y="1047750"/>
            <a:chExt cx="914400" cy="609600"/>
          </a:xfrm>
        </p:grpSpPr>
        <p:sp>
          <p:nvSpPr>
            <p:cNvPr id="42" name="Oval 41"/>
            <p:cNvSpPr/>
            <p:nvPr/>
          </p:nvSpPr>
          <p:spPr>
            <a:xfrm>
              <a:off x="4714875" y="1047750"/>
              <a:ext cx="609600" cy="60960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ight Arrow 42"/>
            <p:cNvSpPr/>
            <p:nvPr/>
          </p:nvSpPr>
          <p:spPr>
            <a:xfrm>
              <a:off x="4867275" y="1047750"/>
              <a:ext cx="762000" cy="60960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7765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8" grpId="0"/>
      <p:bldP spid="30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52400" y="1200150"/>
            <a:ext cx="1981200" cy="1676400"/>
          </a:xfrm>
          <a:prstGeom prst="roundRect">
            <a:avLst>
              <a:gd name="adj" fmla="val 7576"/>
            </a:avLst>
          </a:prstGeom>
          <a:gradFill>
            <a:gsLst>
              <a:gs pos="0">
                <a:srgbClr val="FFC000"/>
              </a:gs>
              <a:gs pos="35000">
                <a:srgbClr val="E8B22C"/>
              </a:gs>
              <a:gs pos="100000">
                <a:srgbClr val="FFFF00"/>
              </a:gs>
            </a:gsLst>
            <a:lin ang="162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it-IT" dirty="0" smtClean="0">
                <a:solidFill>
                  <a:schemeClr val="tx1"/>
                </a:solidFill>
              </a:rPr>
              <a:t>GOLD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6200" y="57150"/>
            <a:ext cx="8991600" cy="533400"/>
          </a:xfrm>
        </p:spPr>
        <p:txBody>
          <a:bodyPr>
            <a:normAutofit/>
          </a:bodyPr>
          <a:lstStyle/>
          <a:p>
            <a:pPr algn="r"/>
            <a:r>
              <a:rPr lang="it-IT" sz="2400" dirty="0" err="1" smtClean="0"/>
              <a:t>boxedUC</a:t>
            </a:r>
            <a:r>
              <a:rPr lang="it-IT" sz="2400" dirty="0" smtClean="0"/>
              <a:t> ‘LITE’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30144"/>
            <a:ext cx="1847849" cy="106366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90600" y="4324350"/>
            <a:ext cx="7162800" cy="533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Now</a:t>
            </a:r>
            <a:r>
              <a:rPr lang="it-IT" dirty="0" smtClean="0"/>
              <a:t> in </a:t>
            </a:r>
            <a:r>
              <a:rPr lang="it-IT" dirty="0" err="1" smtClean="0"/>
              <a:t>internal</a:t>
            </a:r>
            <a:r>
              <a:rPr lang="it-IT" dirty="0" smtClean="0"/>
              <a:t> R&amp;D </a:t>
            </a:r>
            <a:r>
              <a:rPr lang="it-IT" dirty="0" err="1" smtClean="0"/>
              <a:t>incubation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1333500" y="1504950"/>
            <a:ext cx="1981200" cy="1676400"/>
          </a:xfrm>
          <a:prstGeom prst="roundRect">
            <a:avLst>
              <a:gd name="adj" fmla="val 7576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it-IT" dirty="0" smtClean="0">
                <a:solidFill>
                  <a:schemeClr val="tx1"/>
                </a:solidFill>
              </a:rPr>
              <a:t>SILVER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26" y="1618131"/>
            <a:ext cx="1847849" cy="1063666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2447925" y="2105025"/>
            <a:ext cx="1981200" cy="1085850"/>
          </a:xfrm>
          <a:prstGeom prst="roundRect">
            <a:avLst>
              <a:gd name="adj" fmla="val 7576"/>
            </a:avLst>
          </a:prstGeom>
          <a:pattFill prst="horzBrick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it-IT" dirty="0" smtClean="0">
                <a:solidFill>
                  <a:schemeClr val="tx1"/>
                </a:solidFill>
              </a:rPr>
              <a:t>LITE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5" y="2202960"/>
            <a:ext cx="1314450" cy="756629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4648200" y="971550"/>
            <a:ext cx="742950" cy="609600"/>
            <a:chOff x="4648200" y="971550"/>
            <a:chExt cx="742950" cy="609600"/>
          </a:xfrm>
        </p:grpSpPr>
        <p:sp>
          <p:nvSpPr>
            <p:cNvPr id="6" name="Oval 5"/>
            <p:cNvSpPr/>
            <p:nvPr/>
          </p:nvSpPr>
          <p:spPr>
            <a:xfrm>
              <a:off x="4648200" y="971550"/>
              <a:ext cx="609600" cy="60960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Bent-Up Arrow 22"/>
            <p:cNvSpPr/>
            <p:nvPr/>
          </p:nvSpPr>
          <p:spPr>
            <a:xfrm rot="5400000">
              <a:off x="4913190" y="971550"/>
              <a:ext cx="346319" cy="609600"/>
            </a:xfrm>
            <a:prstGeom prst="bentUp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648200" y="2683364"/>
            <a:ext cx="742950" cy="609600"/>
            <a:chOff x="4648200" y="2683364"/>
            <a:chExt cx="742950" cy="609600"/>
          </a:xfrm>
        </p:grpSpPr>
        <p:sp>
          <p:nvSpPr>
            <p:cNvPr id="25" name="Oval 24"/>
            <p:cNvSpPr/>
            <p:nvPr/>
          </p:nvSpPr>
          <p:spPr>
            <a:xfrm>
              <a:off x="4648200" y="2683364"/>
              <a:ext cx="609600" cy="60960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Bent-Up Arrow 25"/>
            <p:cNvSpPr/>
            <p:nvPr/>
          </p:nvSpPr>
          <p:spPr>
            <a:xfrm rot="5400000">
              <a:off x="4913190" y="2683364"/>
              <a:ext cx="346319" cy="609600"/>
            </a:xfrm>
            <a:prstGeom prst="bentUp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648200" y="3486150"/>
            <a:ext cx="742950" cy="609600"/>
            <a:chOff x="4648200" y="3486150"/>
            <a:chExt cx="742950" cy="609600"/>
          </a:xfrm>
        </p:grpSpPr>
        <p:sp>
          <p:nvSpPr>
            <p:cNvPr id="27" name="Oval 26"/>
            <p:cNvSpPr/>
            <p:nvPr/>
          </p:nvSpPr>
          <p:spPr>
            <a:xfrm>
              <a:off x="4648200" y="3486150"/>
              <a:ext cx="609600" cy="60960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Bent-Up Arrow 27"/>
            <p:cNvSpPr/>
            <p:nvPr/>
          </p:nvSpPr>
          <p:spPr>
            <a:xfrm rot="5400000">
              <a:off x="4913190" y="3486150"/>
              <a:ext cx="346319" cy="609600"/>
            </a:xfrm>
            <a:prstGeom prst="bentUp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381625" y="118104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Target: from </a:t>
            </a:r>
            <a:r>
              <a:rPr lang="it-IT" sz="2000" dirty="0" err="1" smtClean="0"/>
              <a:t>few</a:t>
            </a:r>
            <a:r>
              <a:rPr lang="it-IT" sz="2000" dirty="0" smtClean="0"/>
              <a:t> </a:t>
            </a:r>
            <a:r>
              <a:rPr lang="it-IT" sz="2000" dirty="0" err="1" smtClean="0"/>
              <a:t>users</a:t>
            </a:r>
            <a:r>
              <a:rPr lang="it-IT" sz="2000" dirty="0" smtClean="0"/>
              <a:t> to 100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5419724" y="2860692"/>
            <a:ext cx="3476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Configuration</a:t>
            </a:r>
            <a:r>
              <a:rPr lang="it-IT" sz="2000" dirty="0" smtClean="0"/>
              <a:t> </a:t>
            </a:r>
            <a:r>
              <a:rPr lang="it-IT" sz="2000" dirty="0" err="1" smtClean="0"/>
              <a:t>as</a:t>
            </a:r>
            <a:r>
              <a:rPr lang="it-IT" sz="2000" dirty="0" smtClean="0"/>
              <a:t> SILVER model</a:t>
            </a:r>
            <a:endParaRPr lang="en-US" sz="20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4648200" y="1831835"/>
            <a:ext cx="742950" cy="609600"/>
            <a:chOff x="4648200" y="1831835"/>
            <a:chExt cx="742950" cy="609600"/>
          </a:xfrm>
        </p:grpSpPr>
        <p:sp>
          <p:nvSpPr>
            <p:cNvPr id="31" name="Oval 30"/>
            <p:cNvSpPr/>
            <p:nvPr/>
          </p:nvSpPr>
          <p:spPr>
            <a:xfrm>
              <a:off x="4648200" y="1831835"/>
              <a:ext cx="609600" cy="60960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Bent-Up Arrow 31"/>
            <p:cNvSpPr/>
            <p:nvPr/>
          </p:nvSpPr>
          <p:spPr>
            <a:xfrm rot="5400000">
              <a:off x="4913190" y="1831835"/>
              <a:ext cx="346319" cy="609600"/>
            </a:xfrm>
            <a:prstGeom prst="bentUp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419725" y="203835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 err="1" smtClean="0"/>
              <a:t>Lighter</a:t>
            </a:r>
            <a:r>
              <a:rPr lang="it-IT" sz="2000" dirty="0" smtClean="0"/>
              <a:t> hardware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5305426" y="3676650"/>
            <a:ext cx="3629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Expected</a:t>
            </a:r>
            <a:r>
              <a:rPr lang="it-IT" sz="2000" dirty="0" smtClean="0"/>
              <a:t> </a:t>
            </a:r>
            <a:r>
              <a:rPr lang="it-IT" sz="2000" dirty="0" err="1" smtClean="0"/>
              <a:t>reduction</a:t>
            </a:r>
            <a:r>
              <a:rPr lang="it-IT" sz="2000" dirty="0" smtClean="0"/>
              <a:t> of </a:t>
            </a:r>
            <a:r>
              <a:rPr lang="it-IT" sz="2000" dirty="0" err="1" smtClean="0"/>
              <a:t>price</a:t>
            </a:r>
            <a:r>
              <a:rPr lang="it-IT" sz="2000" dirty="0" smtClean="0"/>
              <a:t>: 40%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673572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/>
      <p:bldP spid="30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5"/>
          <p:cNvSpPr txBox="1"/>
          <p:nvPr/>
        </p:nvSpPr>
        <p:spPr>
          <a:xfrm>
            <a:off x="471438" y="2200930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Microsoft JhengHei" pitchFamily="34" charset="-120"/>
                <a:ea typeface="Microsoft JhengHei" pitchFamily="34" charset="-120"/>
                <a:cs typeface="Verdana" pitchFamily="34" charset="0"/>
              </a:rPr>
              <a:t>Partner Eco-System</a:t>
            </a:r>
          </a:p>
        </p:txBody>
      </p:sp>
    </p:spTree>
    <p:extLst>
      <p:ext uri="{BB962C8B-B14F-4D97-AF65-F5344CB8AC3E}">
        <p14:creationId xmlns:p14="http://schemas.microsoft.com/office/powerpoint/2010/main" val="5873204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5"/>
          <p:cNvSpPr txBox="1"/>
          <p:nvPr/>
        </p:nvSpPr>
        <p:spPr>
          <a:xfrm>
            <a:off x="471438" y="2200930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latin typeface="Microsoft JhengHei" pitchFamily="34" charset="-120"/>
                <a:ea typeface="Microsoft JhengHei" pitchFamily="34" charset="-120"/>
                <a:cs typeface="Verdana" pitchFamily="34" charset="0"/>
              </a:rPr>
              <a:t>boxedUC</a:t>
            </a:r>
            <a:endParaRPr lang="it-IT" sz="2800" dirty="0" smtClean="0">
              <a:latin typeface="Microsoft JhengHei" pitchFamily="34" charset="-120"/>
              <a:ea typeface="Microsoft JhengHei" pitchFamily="34" charset="-12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6799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6200" y="57150"/>
            <a:ext cx="8991600" cy="533400"/>
          </a:xfrm>
        </p:spPr>
        <p:txBody>
          <a:bodyPr>
            <a:normAutofit/>
          </a:bodyPr>
          <a:lstStyle/>
          <a:p>
            <a:pPr algn="r"/>
            <a:r>
              <a:rPr lang="it-IT" sz="2400" dirty="0" err="1" smtClean="0"/>
              <a:t>Tech</a:t>
            </a:r>
            <a:r>
              <a:rPr lang="it-IT" sz="2400" dirty="0" smtClean="0"/>
              <a:t> Partner Eco-System</a:t>
            </a:r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1371600" y="1200150"/>
            <a:ext cx="6934200" cy="36576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12976"/>
            <a:ext cx="2904605" cy="11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0" y="1694329"/>
            <a:ext cx="2794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www.snom.com/fileadmin/redakteure/partner-logos/05_technology_partner/ferrari_electronic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3" r="10046" b="21276"/>
          <a:stretch/>
        </p:blipFill>
        <p:spPr bwMode="auto">
          <a:xfrm>
            <a:off x="5753902" y="3368557"/>
            <a:ext cx="1480819" cy="7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1988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610100" y="1428750"/>
            <a:ext cx="4152900" cy="3581400"/>
          </a:xfrm>
          <a:prstGeom prst="roundRect">
            <a:avLst>
              <a:gd name="adj" fmla="val 355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04800" y="1428750"/>
            <a:ext cx="4152900" cy="3581400"/>
          </a:xfrm>
          <a:prstGeom prst="roundRect">
            <a:avLst>
              <a:gd name="adj" fmla="val 355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6200" y="57150"/>
            <a:ext cx="8991600" cy="533400"/>
          </a:xfrm>
        </p:spPr>
        <p:txBody>
          <a:bodyPr>
            <a:normAutofit/>
          </a:bodyPr>
          <a:lstStyle/>
          <a:p>
            <a:pPr algn="r"/>
            <a:r>
              <a:rPr lang="it-IT" sz="2400" dirty="0" err="1" smtClean="0"/>
              <a:t>What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boxedUC</a:t>
            </a:r>
            <a:r>
              <a:rPr lang="it-IT" sz="2400" dirty="0" smtClean="0"/>
              <a:t>?</a:t>
            </a:r>
            <a:endParaRPr lang="en-US" sz="2400" dirty="0"/>
          </a:p>
        </p:txBody>
      </p:sp>
      <p:sp>
        <p:nvSpPr>
          <p:cNvPr id="3" name="CasellaDiTesto 9"/>
          <p:cNvSpPr txBox="1"/>
          <p:nvPr/>
        </p:nvSpPr>
        <p:spPr>
          <a:xfrm>
            <a:off x="533400" y="814685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Microsoft JhengHei" pitchFamily="34" charset="-120"/>
                <a:ea typeface="Microsoft JhengHei" pitchFamily="34" charset="-120"/>
              </a:rPr>
              <a:t>boxedUC </a:t>
            </a:r>
            <a:r>
              <a:rPr lang="en-GB" sz="2400" dirty="0" smtClean="0">
                <a:latin typeface="Microsoft JhengHei" pitchFamily="34" charset="-120"/>
                <a:ea typeface="Microsoft JhengHei" pitchFamily="34" charset="-120"/>
              </a:rPr>
              <a:t>is an innovative “</a:t>
            </a:r>
            <a:r>
              <a:rPr lang="en-GB" sz="2400" b="1" dirty="0" smtClean="0">
                <a:latin typeface="Microsoft JhengHei" pitchFamily="34" charset="-120"/>
                <a:ea typeface="Microsoft JhengHei" pitchFamily="34" charset="-120"/>
              </a:rPr>
              <a:t>appliance as a service”</a:t>
            </a:r>
            <a:endParaRPr lang="it-IT" sz="2400" dirty="0" smtClean="0"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4819135" y="1581151"/>
            <a:ext cx="3334265" cy="914399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40000">
                <a:schemeClr val="dk1">
                  <a:tint val="37000"/>
                  <a:satMod val="30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266700" dist="381000" dir="2700000" sx="106000" sy="106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Extended </a:t>
            </a:r>
            <a:r>
              <a:rPr lang="it-IT" sz="2000" b="1" dirty="0" err="1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Cloud</a:t>
            </a:r>
            <a:endParaRPr lang="en-US" sz="1600" b="1" dirty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7" name="CasellaDiTesto 9"/>
          <p:cNvSpPr txBox="1"/>
          <p:nvPr/>
        </p:nvSpPr>
        <p:spPr>
          <a:xfrm>
            <a:off x="304800" y="445764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Microsoft JhengHei" pitchFamily="34" charset="-120"/>
                <a:ea typeface="Microsoft JhengHei" pitchFamily="34" charset="-120"/>
              </a:rPr>
              <a:t>Appliance Governance System</a:t>
            </a:r>
            <a:endParaRPr lang="it-IT" sz="2000" dirty="0" smtClean="0"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679088" y="1182592"/>
            <a:ext cx="1470455" cy="58748"/>
          </a:xfrm>
          <a:custGeom>
            <a:avLst/>
            <a:gdLst>
              <a:gd name="connsiteX0" fmla="*/ 0 w 1318054"/>
              <a:gd name="connsiteY0" fmla="*/ 58748 h 58748"/>
              <a:gd name="connsiteX1" fmla="*/ 123568 w 1318054"/>
              <a:gd name="connsiteY1" fmla="*/ 34035 h 58748"/>
              <a:gd name="connsiteX2" fmla="*/ 238898 w 1318054"/>
              <a:gd name="connsiteY2" fmla="*/ 25797 h 58748"/>
              <a:gd name="connsiteX3" fmla="*/ 576649 w 1318054"/>
              <a:gd name="connsiteY3" fmla="*/ 9321 h 58748"/>
              <a:gd name="connsiteX4" fmla="*/ 1318054 w 1318054"/>
              <a:gd name="connsiteY4" fmla="*/ 1083 h 5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8054" h="58748">
                <a:moveTo>
                  <a:pt x="0" y="58748"/>
                </a:moveTo>
                <a:cubicBezTo>
                  <a:pt x="41189" y="50510"/>
                  <a:pt x="81957" y="39774"/>
                  <a:pt x="123568" y="34035"/>
                </a:cubicBezTo>
                <a:cubicBezTo>
                  <a:pt x="161748" y="28769"/>
                  <a:pt x="200442" y="28361"/>
                  <a:pt x="238898" y="25797"/>
                </a:cubicBezTo>
                <a:cubicBezTo>
                  <a:pt x="392506" y="15556"/>
                  <a:pt x="399707" y="15755"/>
                  <a:pt x="576649" y="9321"/>
                </a:cubicBezTo>
                <a:cubicBezTo>
                  <a:pt x="954133" y="-4406"/>
                  <a:pt x="809955" y="1083"/>
                  <a:pt x="1318054" y="1083"/>
                </a:cubicBezTo>
              </a:path>
            </a:pathLst>
          </a:cu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sellaDiTesto 9"/>
          <p:cNvSpPr txBox="1"/>
          <p:nvPr/>
        </p:nvSpPr>
        <p:spPr>
          <a:xfrm>
            <a:off x="304800" y="2580385"/>
            <a:ext cx="415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Microsoft JhengHei" pitchFamily="34" charset="-120"/>
                <a:ea typeface="Microsoft JhengHei" pitchFamily="34" charset="-120"/>
              </a:rPr>
              <a:t>Single server</a:t>
            </a:r>
            <a:endParaRPr lang="it-IT" sz="2000" dirty="0" smtClean="0"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14" name="CasellaDiTesto 9"/>
          <p:cNvSpPr txBox="1"/>
          <p:nvPr/>
        </p:nvSpPr>
        <p:spPr>
          <a:xfrm>
            <a:off x="304800" y="295275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Microsoft JhengHei" pitchFamily="34" charset="-120"/>
                <a:ea typeface="Microsoft JhengHei" pitchFamily="34" charset="-120"/>
              </a:rPr>
              <a:t>On-premise deployment</a:t>
            </a:r>
          </a:p>
        </p:txBody>
      </p:sp>
      <p:sp>
        <p:nvSpPr>
          <p:cNvPr id="15" name="CasellaDiTesto 9"/>
          <p:cNvSpPr txBox="1"/>
          <p:nvPr/>
        </p:nvSpPr>
        <p:spPr>
          <a:xfrm>
            <a:off x="304800" y="331464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Microsoft JhengHei" pitchFamily="34" charset="-120"/>
                <a:ea typeface="Microsoft JhengHei" pitchFamily="34" charset="-120"/>
              </a:rPr>
              <a:t>Full Microsoft UC</a:t>
            </a:r>
          </a:p>
        </p:txBody>
      </p:sp>
      <p:sp>
        <p:nvSpPr>
          <p:cNvPr id="16" name="CasellaDiTesto 9"/>
          <p:cNvSpPr txBox="1"/>
          <p:nvPr/>
        </p:nvSpPr>
        <p:spPr>
          <a:xfrm>
            <a:off x="304800" y="369564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Microsoft JhengHei" pitchFamily="34" charset="-120"/>
                <a:ea typeface="Microsoft JhengHei" pitchFamily="34" charset="-120"/>
              </a:rPr>
              <a:t>Plug’n’Play</a:t>
            </a:r>
            <a:endParaRPr lang="it-IT" sz="2000" dirty="0" smtClean="0"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17" name="CasellaDiTesto 9"/>
          <p:cNvSpPr txBox="1"/>
          <p:nvPr/>
        </p:nvSpPr>
        <p:spPr>
          <a:xfrm>
            <a:off x="304800" y="407664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Microsoft JhengHei" pitchFamily="34" charset="-120"/>
                <a:ea typeface="Microsoft JhengHei" pitchFamily="34" charset="-120"/>
              </a:rPr>
              <a:t>Self-Management tools</a:t>
            </a:r>
            <a:endParaRPr lang="it-IT" sz="2000" dirty="0" smtClean="0"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6835345" y="1167198"/>
            <a:ext cx="1089455" cy="58748"/>
          </a:xfrm>
          <a:custGeom>
            <a:avLst/>
            <a:gdLst>
              <a:gd name="connsiteX0" fmla="*/ 0 w 1318054"/>
              <a:gd name="connsiteY0" fmla="*/ 58748 h 58748"/>
              <a:gd name="connsiteX1" fmla="*/ 123568 w 1318054"/>
              <a:gd name="connsiteY1" fmla="*/ 34035 h 58748"/>
              <a:gd name="connsiteX2" fmla="*/ 238898 w 1318054"/>
              <a:gd name="connsiteY2" fmla="*/ 25797 h 58748"/>
              <a:gd name="connsiteX3" fmla="*/ 576649 w 1318054"/>
              <a:gd name="connsiteY3" fmla="*/ 9321 h 58748"/>
              <a:gd name="connsiteX4" fmla="*/ 1318054 w 1318054"/>
              <a:gd name="connsiteY4" fmla="*/ 1083 h 5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8054" h="58748">
                <a:moveTo>
                  <a:pt x="0" y="58748"/>
                </a:moveTo>
                <a:cubicBezTo>
                  <a:pt x="41189" y="50510"/>
                  <a:pt x="81957" y="39774"/>
                  <a:pt x="123568" y="34035"/>
                </a:cubicBezTo>
                <a:cubicBezTo>
                  <a:pt x="161748" y="28769"/>
                  <a:pt x="200442" y="28361"/>
                  <a:pt x="238898" y="25797"/>
                </a:cubicBezTo>
                <a:cubicBezTo>
                  <a:pt x="392506" y="15556"/>
                  <a:pt x="399707" y="15755"/>
                  <a:pt x="576649" y="9321"/>
                </a:cubicBezTo>
                <a:cubicBezTo>
                  <a:pt x="954133" y="-4406"/>
                  <a:pt x="809955" y="1083"/>
                  <a:pt x="1318054" y="1083"/>
                </a:cubicBezTo>
              </a:path>
            </a:pathLst>
          </a:cu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sellaDiTesto 9"/>
          <p:cNvSpPr txBox="1"/>
          <p:nvPr/>
        </p:nvSpPr>
        <p:spPr>
          <a:xfrm>
            <a:off x="4855634" y="2580217"/>
            <a:ext cx="3907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latin typeface="Microsoft JhengHei" pitchFamily="34" charset="-120"/>
                <a:ea typeface="Microsoft JhengHei" pitchFamily="34" charset="-120"/>
              </a:rPr>
              <a:t>Remote services</a:t>
            </a:r>
            <a:endParaRPr lang="it-IT" sz="2000" dirty="0" smtClean="0"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21" name="CasellaDiTesto 9"/>
          <p:cNvSpPr txBox="1"/>
          <p:nvPr/>
        </p:nvSpPr>
        <p:spPr>
          <a:xfrm>
            <a:off x="4855634" y="2952582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latin typeface="Microsoft JhengHei" pitchFamily="34" charset="-120"/>
                <a:ea typeface="Microsoft JhengHei" pitchFamily="34" charset="-120"/>
              </a:rPr>
              <a:t>Monitoring</a:t>
            </a:r>
          </a:p>
        </p:txBody>
      </p:sp>
      <p:sp>
        <p:nvSpPr>
          <p:cNvPr id="22" name="CasellaDiTesto 9"/>
          <p:cNvSpPr txBox="1"/>
          <p:nvPr/>
        </p:nvSpPr>
        <p:spPr>
          <a:xfrm>
            <a:off x="4855634" y="3314472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latin typeface="Microsoft JhengHei" pitchFamily="34" charset="-120"/>
                <a:ea typeface="Microsoft JhengHei" pitchFamily="34" charset="-120"/>
              </a:rPr>
              <a:t>Update</a:t>
            </a:r>
          </a:p>
        </p:txBody>
      </p:sp>
      <p:sp>
        <p:nvSpPr>
          <p:cNvPr id="23" name="CasellaDiTesto 9"/>
          <p:cNvSpPr txBox="1"/>
          <p:nvPr/>
        </p:nvSpPr>
        <p:spPr>
          <a:xfrm>
            <a:off x="4855634" y="3695472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latin typeface="Microsoft JhengHei" pitchFamily="34" charset="-120"/>
                <a:ea typeface="Microsoft JhengHei" pitchFamily="34" charset="-120"/>
              </a:rPr>
              <a:t>Security</a:t>
            </a:r>
            <a:endParaRPr lang="it-IT" sz="2000" dirty="0" smtClean="0"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24" name="CasellaDiTesto 9"/>
          <p:cNvSpPr txBox="1"/>
          <p:nvPr/>
        </p:nvSpPr>
        <p:spPr>
          <a:xfrm>
            <a:off x="4855634" y="4076472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latin typeface="Microsoft JhengHei" pitchFamily="34" charset="-120"/>
                <a:ea typeface="Microsoft JhengHei" pitchFamily="34" charset="-120"/>
              </a:rPr>
              <a:t>Technical Support</a:t>
            </a:r>
            <a:endParaRPr lang="it-IT" sz="2000" dirty="0" smtClean="0">
              <a:latin typeface="Microsoft JhengHei" pitchFamily="34" charset="-120"/>
              <a:ea typeface="Microsoft JhengHei" pitchFamily="34" charset="-12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4"/>
          <a:stretch/>
        </p:blipFill>
        <p:spPr>
          <a:xfrm>
            <a:off x="1238249" y="1450266"/>
            <a:ext cx="2286001" cy="1125413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134739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3" grpId="0"/>
      <p:bldP spid="5" grpId="0" animBg="1"/>
      <p:bldP spid="7" grpId="0"/>
      <p:bldP spid="11" grpId="0" animBg="1"/>
      <p:bldP spid="13" grpId="0"/>
      <p:bldP spid="14" grpId="0"/>
      <p:bldP spid="15" grpId="0"/>
      <p:bldP spid="16" grpId="0"/>
      <p:bldP spid="17" grpId="0"/>
      <p:bldP spid="18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" y="895350"/>
            <a:ext cx="2819400" cy="2131757"/>
          </a:xfrm>
          <a:prstGeom prst="roundRect">
            <a:avLst>
              <a:gd name="adj" fmla="val 355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24200" y="895350"/>
            <a:ext cx="2819400" cy="2131757"/>
          </a:xfrm>
          <a:prstGeom prst="roundRect">
            <a:avLst>
              <a:gd name="adj" fmla="val 355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096000" y="904603"/>
            <a:ext cx="2819400" cy="2122504"/>
          </a:xfrm>
          <a:prstGeom prst="roundRect">
            <a:avLst>
              <a:gd name="adj" fmla="val 355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6200" y="57150"/>
            <a:ext cx="8991600" cy="533400"/>
          </a:xfrm>
        </p:spPr>
        <p:txBody>
          <a:bodyPr>
            <a:normAutofit/>
          </a:bodyPr>
          <a:lstStyle/>
          <a:p>
            <a:pPr algn="r"/>
            <a:r>
              <a:rPr lang="it-IT" sz="2400" dirty="0" smtClean="0"/>
              <a:t>Microsoft Technology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18328"/>
            <a:ext cx="152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61153"/>
            <a:ext cx="1600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18" y="1581150"/>
            <a:ext cx="2590800" cy="71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52400" y="3155223"/>
            <a:ext cx="8763000" cy="855134"/>
          </a:xfrm>
          <a:prstGeom prst="roundRect">
            <a:avLst>
              <a:gd name="adj" fmla="val 3556"/>
            </a:avLst>
          </a:prstGeom>
          <a:gradFill>
            <a:gsLst>
              <a:gs pos="0">
                <a:schemeClr val="accent3"/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dirty="0" err="1" smtClean="0">
                <a:latin typeface="Microsoft JhengHei" pitchFamily="34" charset="-120"/>
                <a:ea typeface="Microsoft JhengHei" pitchFamily="34" charset="-120"/>
              </a:rPr>
              <a:t>Hyper</a:t>
            </a:r>
            <a:r>
              <a:rPr lang="it-IT" sz="2800" dirty="0" smtClean="0">
                <a:latin typeface="Microsoft JhengHei" pitchFamily="34" charset="-120"/>
                <a:ea typeface="Microsoft JhengHei" pitchFamily="34" charset="-120"/>
              </a:rPr>
              <a:t>-V</a:t>
            </a:r>
            <a:endParaRPr lang="en-US" sz="2800" dirty="0"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2400" y="4095752"/>
            <a:ext cx="8763000" cy="855134"/>
          </a:xfrm>
          <a:prstGeom prst="roundRect">
            <a:avLst>
              <a:gd name="adj" fmla="val 3556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Windows 2008 R2 </a:t>
            </a:r>
            <a:r>
              <a:rPr lang="it-IT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Ent</a:t>
            </a: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/Data Center Edition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49787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7848600" y="1138300"/>
            <a:ext cx="381000" cy="3338449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i.dell.com/das/xa.ashx/global-site-design%20WEB/f03109e3-dcfc-2da4-1eb7-2eb422bdc3ce/1/OriginalPng?id=Dell/Product_Images/Dell_Enterprise_Products/Enterprise_Systems/PowerEdge/PowerEdge_R510/hero/server-poweredge-r510-hero-504x35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 t="774" r="63952" b="28849"/>
          <a:stretch/>
        </p:blipFill>
        <p:spPr bwMode="auto">
          <a:xfrm rot="16200000">
            <a:off x="2808168" y="-831666"/>
            <a:ext cx="3346842" cy="728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6200" y="57150"/>
            <a:ext cx="8991600" cy="533400"/>
          </a:xfrm>
        </p:spPr>
        <p:txBody>
          <a:bodyPr>
            <a:normAutofit/>
          </a:bodyPr>
          <a:lstStyle/>
          <a:p>
            <a:pPr algn="r"/>
            <a:r>
              <a:rPr lang="it-IT" sz="2400" dirty="0" err="1" smtClean="0"/>
              <a:t>Engineering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1229958" y="1206539"/>
            <a:ext cx="6819900" cy="3200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363308" y="1352550"/>
            <a:ext cx="6553200" cy="2286000"/>
          </a:xfrm>
          <a:prstGeom prst="roundRect">
            <a:avLst>
              <a:gd name="adj" fmla="val 3432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tangolo 8"/>
          <p:cNvSpPr/>
          <p:nvPr/>
        </p:nvSpPr>
        <p:spPr>
          <a:xfrm>
            <a:off x="1676400" y="2372057"/>
            <a:ext cx="1570732" cy="28575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FIREWALL</a:t>
            </a:r>
            <a:endParaRPr lang="it-IT" dirty="0"/>
          </a:p>
        </p:txBody>
      </p:sp>
      <p:sp>
        <p:nvSpPr>
          <p:cNvPr id="16" name="Rettangolo 9"/>
          <p:cNvSpPr/>
          <p:nvPr/>
        </p:nvSpPr>
        <p:spPr>
          <a:xfrm>
            <a:off x="3352800" y="1504950"/>
            <a:ext cx="4495800" cy="990600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it-IT" sz="1400" dirty="0" smtClean="0"/>
              <a:t>DMZ / FRONT-END NETWORK</a:t>
            </a:r>
            <a:endParaRPr lang="it-IT" sz="1400" dirty="0"/>
          </a:p>
        </p:txBody>
      </p:sp>
      <p:sp>
        <p:nvSpPr>
          <p:cNvPr id="17" name="Rettangolo 10"/>
          <p:cNvSpPr/>
          <p:nvPr/>
        </p:nvSpPr>
        <p:spPr>
          <a:xfrm>
            <a:off x="3352800" y="2571750"/>
            <a:ext cx="4495800" cy="914400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it-IT" sz="1400" dirty="0" smtClean="0"/>
              <a:t>BACK-END</a:t>
            </a:r>
          </a:p>
        </p:txBody>
      </p:sp>
      <p:cxnSp>
        <p:nvCxnSpPr>
          <p:cNvPr id="18" name="Connettore 4 12"/>
          <p:cNvCxnSpPr>
            <a:stCxn id="15" idx="0"/>
            <a:endCxn id="16" idx="1"/>
          </p:cNvCxnSpPr>
          <p:nvPr/>
        </p:nvCxnSpPr>
        <p:spPr>
          <a:xfrm rot="5400000" flipH="1" flipV="1">
            <a:off x="2721380" y="1740637"/>
            <a:ext cx="371807" cy="891034"/>
          </a:xfrm>
          <a:prstGeom prst="bentConnector2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4 14"/>
          <p:cNvCxnSpPr>
            <a:stCxn id="15" idx="2"/>
            <a:endCxn id="17" idx="1"/>
          </p:cNvCxnSpPr>
          <p:nvPr/>
        </p:nvCxnSpPr>
        <p:spPr>
          <a:xfrm rot="16200000" flipH="1">
            <a:off x="2721713" y="2397862"/>
            <a:ext cx="371141" cy="891034"/>
          </a:xfrm>
          <a:prstGeom prst="bentConnector2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arrotondato 15"/>
          <p:cNvSpPr/>
          <p:nvPr/>
        </p:nvSpPr>
        <p:spPr>
          <a:xfrm>
            <a:off x="3505200" y="1938340"/>
            <a:ext cx="995346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dirty="0" smtClean="0"/>
              <a:t>RV. PROXY</a:t>
            </a:r>
            <a:endParaRPr lang="it-IT" sz="900" dirty="0"/>
          </a:p>
        </p:txBody>
      </p:sp>
      <p:sp>
        <p:nvSpPr>
          <p:cNvPr id="21" name="Rettangolo arrotondato 16"/>
          <p:cNvSpPr/>
          <p:nvPr/>
        </p:nvSpPr>
        <p:spPr>
          <a:xfrm>
            <a:off x="4586294" y="1938340"/>
            <a:ext cx="995346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dirty="0" smtClean="0"/>
              <a:t>EX2010</a:t>
            </a:r>
          </a:p>
          <a:p>
            <a:pPr algn="ctr"/>
            <a:r>
              <a:rPr lang="it-IT" sz="900" dirty="0" smtClean="0"/>
              <a:t>CAS</a:t>
            </a:r>
          </a:p>
        </p:txBody>
      </p:sp>
      <p:sp>
        <p:nvSpPr>
          <p:cNvPr id="22" name="Rettangolo arrotondato 17"/>
          <p:cNvSpPr/>
          <p:nvPr/>
        </p:nvSpPr>
        <p:spPr>
          <a:xfrm>
            <a:off x="5670916" y="1938340"/>
            <a:ext cx="995346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dirty="0" smtClean="0"/>
              <a:t>LYNC </a:t>
            </a:r>
            <a:br>
              <a:rPr lang="it-IT" sz="900" dirty="0" smtClean="0"/>
            </a:br>
            <a:r>
              <a:rPr lang="it-IT" sz="900" dirty="0" smtClean="0"/>
              <a:t>FE</a:t>
            </a:r>
            <a:endParaRPr lang="it-IT" sz="900" dirty="0"/>
          </a:p>
        </p:txBody>
      </p:sp>
      <p:sp>
        <p:nvSpPr>
          <p:cNvPr id="23" name="Rettangolo arrotondato 18"/>
          <p:cNvSpPr/>
          <p:nvPr/>
        </p:nvSpPr>
        <p:spPr>
          <a:xfrm>
            <a:off x="6755538" y="1938340"/>
            <a:ext cx="995346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dirty="0" smtClean="0"/>
              <a:t>…</a:t>
            </a:r>
            <a:endParaRPr lang="it-IT" sz="900" dirty="0"/>
          </a:p>
        </p:txBody>
      </p:sp>
      <p:sp>
        <p:nvSpPr>
          <p:cNvPr id="24" name="Rettangolo arrotondato 19"/>
          <p:cNvSpPr/>
          <p:nvPr/>
        </p:nvSpPr>
        <p:spPr>
          <a:xfrm>
            <a:off x="3505200" y="2952750"/>
            <a:ext cx="995346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dirty="0" smtClean="0"/>
              <a:t>AD</a:t>
            </a:r>
            <a:endParaRPr lang="it-IT" sz="900" dirty="0"/>
          </a:p>
        </p:txBody>
      </p:sp>
      <p:sp>
        <p:nvSpPr>
          <p:cNvPr id="25" name="Rettangolo arrotondato 20"/>
          <p:cNvSpPr/>
          <p:nvPr/>
        </p:nvSpPr>
        <p:spPr>
          <a:xfrm>
            <a:off x="4586294" y="2952750"/>
            <a:ext cx="995346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dirty="0" smtClean="0"/>
              <a:t>EX2010</a:t>
            </a:r>
            <a:br>
              <a:rPr lang="it-IT" sz="900" dirty="0" smtClean="0"/>
            </a:br>
            <a:r>
              <a:rPr lang="it-IT" sz="900" dirty="0" smtClean="0"/>
              <a:t>MBX</a:t>
            </a:r>
          </a:p>
        </p:txBody>
      </p:sp>
      <p:sp>
        <p:nvSpPr>
          <p:cNvPr id="26" name="Rettangolo arrotondato 21"/>
          <p:cNvSpPr/>
          <p:nvPr/>
        </p:nvSpPr>
        <p:spPr>
          <a:xfrm>
            <a:off x="5670916" y="2952750"/>
            <a:ext cx="995346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dirty="0" smtClean="0"/>
              <a:t>LYNC</a:t>
            </a:r>
          </a:p>
          <a:p>
            <a:pPr algn="ctr"/>
            <a:r>
              <a:rPr lang="it-IT" sz="900" dirty="0" smtClean="0"/>
              <a:t>FE</a:t>
            </a:r>
            <a:endParaRPr lang="it-IT" sz="900" dirty="0"/>
          </a:p>
        </p:txBody>
      </p:sp>
      <p:sp>
        <p:nvSpPr>
          <p:cNvPr id="27" name="Rettangolo arrotondato 22"/>
          <p:cNvSpPr/>
          <p:nvPr/>
        </p:nvSpPr>
        <p:spPr>
          <a:xfrm>
            <a:off x="6755538" y="2952750"/>
            <a:ext cx="995346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dirty="0" smtClean="0"/>
              <a:t>…</a:t>
            </a:r>
            <a:endParaRPr lang="it-IT" sz="900" dirty="0"/>
          </a:p>
        </p:txBody>
      </p:sp>
      <p:sp>
        <p:nvSpPr>
          <p:cNvPr id="28" name="Rounded Rectangle 27"/>
          <p:cNvSpPr/>
          <p:nvPr/>
        </p:nvSpPr>
        <p:spPr>
          <a:xfrm>
            <a:off x="1363308" y="3583465"/>
            <a:ext cx="6553200" cy="740885"/>
          </a:xfrm>
          <a:prstGeom prst="roundRect">
            <a:avLst>
              <a:gd name="adj" fmla="val 3432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 smtClean="0"/>
              <a:t>	</a:t>
            </a:r>
            <a:r>
              <a:rPr lang="it-IT" dirty="0" err="1" smtClean="0"/>
              <a:t>Hypervizor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91000" y="3727768"/>
            <a:ext cx="1846557" cy="457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AGS - ORCHESTRATION SERVICE</a:t>
            </a:r>
            <a:endParaRPr lang="en-US" sz="1200" dirty="0"/>
          </a:p>
        </p:txBody>
      </p:sp>
      <p:sp>
        <p:nvSpPr>
          <p:cNvPr id="29" name="Rounded Rectangle 28"/>
          <p:cNvSpPr/>
          <p:nvPr/>
        </p:nvSpPr>
        <p:spPr>
          <a:xfrm>
            <a:off x="6160969" y="3727768"/>
            <a:ext cx="1617957" cy="457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AGS </a:t>
            </a:r>
            <a:r>
              <a:rPr lang="en-US" sz="1200" dirty="0" smtClean="0"/>
              <a:t> - SERVICE CONSOLE</a:t>
            </a:r>
            <a:endParaRPr lang="en-US" sz="1200" dirty="0"/>
          </a:p>
        </p:txBody>
      </p:sp>
      <p:cxnSp>
        <p:nvCxnSpPr>
          <p:cNvPr id="11" name="Elbow Connector 10"/>
          <p:cNvCxnSpPr/>
          <p:nvPr/>
        </p:nvCxnSpPr>
        <p:spPr>
          <a:xfrm rot="10800000">
            <a:off x="914400" y="1938340"/>
            <a:ext cx="762001" cy="562306"/>
          </a:xfrm>
          <a:prstGeom prst="bentConnector3">
            <a:avLst>
              <a:gd name="adj1" fmla="val 49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endCxn id="1026" idx="0"/>
          </p:cNvCxnSpPr>
          <p:nvPr/>
        </p:nvCxnSpPr>
        <p:spPr>
          <a:xfrm rot="10800000" flipV="1">
            <a:off x="838202" y="2603205"/>
            <a:ext cx="838201" cy="208518"/>
          </a:xfrm>
          <a:prstGeom prst="bentConnector3">
            <a:avLst>
              <a:gd name="adj1" fmla="val 2727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 rot="10800000">
            <a:off x="914400" y="1733551"/>
            <a:ext cx="746763" cy="714543"/>
          </a:xfrm>
          <a:prstGeom prst="bentConnector3">
            <a:avLst>
              <a:gd name="adj1" fmla="val 2551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0005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9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1" y="3118692"/>
            <a:ext cx="2269562" cy="1306415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2019300" y="819149"/>
            <a:ext cx="6858000" cy="2209801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6200" y="57150"/>
            <a:ext cx="8991600" cy="533400"/>
          </a:xfrm>
        </p:spPr>
        <p:txBody>
          <a:bodyPr>
            <a:normAutofit/>
          </a:bodyPr>
          <a:lstStyle/>
          <a:p>
            <a:pPr algn="r"/>
            <a:r>
              <a:rPr lang="it-IT" sz="2400" dirty="0" smtClean="0"/>
              <a:t>Appliance </a:t>
            </a:r>
            <a:r>
              <a:rPr lang="it-IT" sz="2400" dirty="0" err="1" smtClean="0"/>
              <a:t>Governance</a:t>
            </a:r>
            <a:r>
              <a:rPr lang="it-IT" sz="2400" dirty="0" smtClean="0"/>
              <a:t> System</a:t>
            </a:r>
            <a:endParaRPr lang="en-US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1981200" y="3028950"/>
            <a:ext cx="6858000" cy="1943100"/>
          </a:xfrm>
          <a:prstGeom prst="roundRect">
            <a:avLst>
              <a:gd name="adj" fmla="val 3432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344442" y="4410075"/>
            <a:ext cx="6113757" cy="457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/>
              <a:t>ORCHESTRATION SERVICE</a:t>
            </a:r>
            <a:endParaRPr lang="en-US" sz="2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2344441" y="3181350"/>
            <a:ext cx="6113757" cy="457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/>
              <a:t>SERVICE CONSOLE</a:t>
            </a:r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2344443" y="3771900"/>
            <a:ext cx="6113757" cy="457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/>
              <a:t>LOCAL MONITORING</a:t>
            </a:r>
            <a:endParaRPr lang="en-US" sz="2000" b="1" dirty="0"/>
          </a:p>
        </p:txBody>
      </p:sp>
      <p:pic>
        <p:nvPicPr>
          <p:cNvPr id="7" name="Picture 2" descr="http://icons.iconarchive.com/icons/deleket/soft-scraps/256/Gear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166" y="4532357"/>
            <a:ext cx="392068" cy="39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cons.iconarchive.com/icons/deleket/soft-scraps/256/Gear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57" y="4343400"/>
            <a:ext cx="392068" cy="39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cons.iconarchive.com/icons/deleket/soft-scraps/256/Gear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57" y="4541882"/>
            <a:ext cx="392068" cy="39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large-icons.com/stock-icons/large-vector/gauge-icon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935" y="3709216"/>
            <a:ext cx="594090" cy="59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dclips.fundraw.com/zobo500dir/johnny_automatic_simple_screwdriver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9066">
            <a:off x="6138763" y="2501756"/>
            <a:ext cx="1816387" cy="181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3048001" y="1276350"/>
            <a:ext cx="2819399" cy="457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/>
              <a:t>SECURITY PATCHING</a:t>
            </a:r>
            <a:endParaRPr lang="en-US" sz="20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6096000" y="1276350"/>
            <a:ext cx="2058343" cy="457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/>
              <a:t>PATCHING</a:t>
            </a:r>
            <a:endParaRPr lang="en-US" sz="20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2822920" y="1926537"/>
            <a:ext cx="3120680" cy="457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/>
              <a:t>REMOTE MONITORING</a:t>
            </a:r>
            <a:endParaRPr lang="en-US" sz="20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243426" y="1926537"/>
            <a:ext cx="2058343" cy="457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/>
              <a:t>SUPPORT</a:t>
            </a:r>
            <a:endParaRPr lang="en-US" sz="2000" b="1" dirty="0"/>
          </a:p>
        </p:txBody>
      </p:sp>
      <p:pic>
        <p:nvPicPr>
          <p:cNvPr id="2054" name="Picture 6" descr="http://www.bestfreeicons.com/smimages/help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1704500"/>
            <a:ext cx="915345" cy="91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large-icons.com/stock-icons/large-vector/gauge-icon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055" y="1865127"/>
            <a:ext cx="594090" cy="59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4800" y="4410075"/>
            <a:ext cx="2250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latin typeface="Microsoft JhengHei" pitchFamily="34" charset="-120"/>
                <a:ea typeface="Microsoft JhengHei" pitchFamily="34" charset="-120"/>
              </a:rPr>
              <a:t>boxedUC</a:t>
            </a:r>
            <a:endParaRPr lang="en-US" b="1" dirty="0"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490" y="1657350"/>
            <a:ext cx="2250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Microsoft JhengHei" pitchFamily="34" charset="-120"/>
                <a:ea typeface="Microsoft JhengHei" pitchFamily="34" charset="-120"/>
              </a:rPr>
              <a:t>Extended </a:t>
            </a:r>
            <a:r>
              <a:rPr lang="it-IT" sz="2400" b="1" dirty="0" err="1" smtClean="0">
                <a:latin typeface="Microsoft JhengHei" pitchFamily="34" charset="-120"/>
                <a:ea typeface="Microsoft JhengHei" pitchFamily="34" charset="-120"/>
              </a:rPr>
              <a:t>Cloud</a:t>
            </a:r>
            <a:endParaRPr lang="it-IT" sz="2400" b="1" dirty="0" smtClean="0">
              <a:latin typeface="Microsoft JhengHei" pitchFamily="34" charset="-120"/>
              <a:ea typeface="Microsoft JhengHei" pitchFamily="34" charset="-120"/>
            </a:endParaRPr>
          </a:p>
        </p:txBody>
      </p:sp>
      <p:pic>
        <p:nvPicPr>
          <p:cNvPr id="2056" name="Picture 8" descr="http://www.adobetutorialz.com/content_images/AdobePhotoshop/ART-D/tutorial232/7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5" t="10537" r="11334" b="5322"/>
          <a:stretch/>
        </p:blipFill>
        <p:spPr bwMode="auto">
          <a:xfrm>
            <a:off x="5401321" y="1229038"/>
            <a:ext cx="459427" cy="50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icons.iconarchive.com/icons/deleket/soft-scraps/256/Gear-icon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410" y="1233957"/>
            <a:ext cx="520376" cy="52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6434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4" grpId="0" animBg="1"/>
      <p:bldP spid="5" grpId="0" animBg="1"/>
      <p:bldP spid="6" grpId="0" animBg="1"/>
      <p:bldP spid="13" grpId="0" animBg="1"/>
      <p:bldP spid="14" grpId="0" animBg="1"/>
      <p:bldP spid="15" grpId="0" animBg="1"/>
      <p:bldP spid="16" grpId="0" animBg="1"/>
      <p:bldP spid="1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52400" y="1477670"/>
            <a:ext cx="8889402" cy="1209308"/>
          </a:xfrm>
          <a:prstGeom prst="roundRect">
            <a:avLst>
              <a:gd name="adj" fmla="val 3556"/>
            </a:avLst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6200" y="57150"/>
            <a:ext cx="8991600" cy="533400"/>
          </a:xfrm>
        </p:spPr>
        <p:txBody>
          <a:bodyPr>
            <a:normAutofit/>
          </a:bodyPr>
          <a:lstStyle/>
          <a:p>
            <a:pPr algn="r"/>
            <a:r>
              <a:rPr lang="it-IT" sz="2400" dirty="0" smtClean="0"/>
              <a:t>Self-Management and </a:t>
            </a:r>
            <a:r>
              <a:rPr lang="it-IT" sz="2400" dirty="0" err="1" smtClean="0"/>
              <a:t>provisioning</a:t>
            </a:r>
            <a:endParaRPr lang="en-US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299868" y="743872"/>
            <a:ext cx="2781300" cy="1071451"/>
          </a:xfrm>
          <a:prstGeom prst="roundRect">
            <a:avLst>
              <a:gd name="adj" fmla="val 355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195468" y="742950"/>
            <a:ext cx="2781300" cy="1071451"/>
          </a:xfrm>
          <a:prstGeom prst="roundRect">
            <a:avLst>
              <a:gd name="adj" fmla="val 355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118" y="936697"/>
            <a:ext cx="152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96272"/>
            <a:ext cx="247076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6091068" y="742950"/>
            <a:ext cx="2781300" cy="1066800"/>
          </a:xfrm>
          <a:prstGeom prst="roundRect">
            <a:avLst>
              <a:gd name="adj" fmla="val 355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Active </a:t>
            </a:r>
          </a:p>
          <a:p>
            <a:pPr algn="ctr"/>
            <a:r>
              <a:rPr lang="it-IT" b="1" dirty="0" smtClean="0"/>
              <a:t>Directory</a:t>
            </a:r>
            <a:endParaRPr lang="en-US" b="1" dirty="0"/>
          </a:p>
        </p:txBody>
      </p:sp>
      <p:pic>
        <p:nvPicPr>
          <p:cNvPr id="12290" name="Picture 2" descr="http://www.ad.uiuc.edu/images/account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317" y="1852743"/>
            <a:ext cx="929478" cy="92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19400" y="2190750"/>
            <a:ext cx="1157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err="1" smtClean="0">
                <a:solidFill>
                  <a:schemeClr val="accent1"/>
                </a:solidFill>
              </a:rPr>
              <a:t>user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8882" y="2038350"/>
            <a:ext cx="1995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chemeClr val="accent6"/>
                </a:solidFill>
              </a:rPr>
              <a:t>resources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2400" y="2741646"/>
            <a:ext cx="8889402" cy="515904"/>
            <a:chOff x="152400" y="2741646"/>
            <a:chExt cx="8889402" cy="515904"/>
          </a:xfrm>
        </p:grpSpPr>
        <p:sp>
          <p:nvSpPr>
            <p:cNvPr id="9" name="Rounded Rectangle 8"/>
            <p:cNvSpPr/>
            <p:nvPr/>
          </p:nvSpPr>
          <p:spPr>
            <a:xfrm>
              <a:off x="152400" y="2741646"/>
              <a:ext cx="8889402" cy="515904"/>
            </a:xfrm>
            <a:prstGeom prst="roundRect">
              <a:avLst>
                <a:gd name="adj" fmla="val 3556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65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solidFill>
                <a:srgbClr val="92D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endParaRPr lang="en-US" b="1" dirty="0"/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497" y="2802719"/>
              <a:ext cx="1919118" cy="454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7" t="13879" r="21527" b="3797"/>
          <a:stretch/>
        </p:blipFill>
        <p:spPr bwMode="auto">
          <a:xfrm>
            <a:off x="711155" y="3047710"/>
            <a:ext cx="1428538" cy="10862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4299">
            <a:off x="2411144" y="3095269"/>
            <a:ext cx="1033640" cy="103364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2" descr="http://icons.iconarchive.com/icons/deleket/soft-scraps/256/Gear-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20246"/>
            <a:ext cx="1086572" cy="108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Male User Icon Clip 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92656"/>
            <a:ext cx="507910" cy="48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Male User Icon Clip 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218" y="3867150"/>
            <a:ext cx="507910" cy="48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4551365"/>
            <a:ext cx="1682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WEB CONSOLE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432307" y="4551365"/>
            <a:ext cx="1682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MOBILE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585167" y="4551365"/>
            <a:ext cx="1682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SDK / XML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9375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4" grpId="0" animBg="1"/>
      <p:bldP spid="10" grpId="0" animBg="1"/>
      <p:bldP spid="12" grpId="0"/>
      <p:bldP spid="14" grpId="0"/>
      <p:bldP spid="5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5"/>
          <p:cNvSpPr txBox="1"/>
          <p:nvPr/>
        </p:nvSpPr>
        <p:spPr>
          <a:xfrm>
            <a:off x="471438" y="2200930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Microsoft JhengHei" pitchFamily="34" charset="-120"/>
                <a:ea typeface="Microsoft JhengHei" pitchFamily="34" charset="-120"/>
                <a:cs typeface="Verdana" pitchFamily="34" charset="0"/>
              </a:rPr>
              <a:t>Market</a:t>
            </a:r>
          </a:p>
        </p:txBody>
      </p:sp>
    </p:spTree>
    <p:extLst>
      <p:ext uri="{BB962C8B-B14F-4D97-AF65-F5344CB8AC3E}">
        <p14:creationId xmlns:p14="http://schemas.microsoft.com/office/powerpoint/2010/main" val="28242763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6200" y="57150"/>
            <a:ext cx="8991600" cy="533400"/>
          </a:xfrm>
        </p:spPr>
        <p:txBody>
          <a:bodyPr>
            <a:normAutofit/>
          </a:bodyPr>
          <a:lstStyle/>
          <a:p>
            <a:pPr algn="r"/>
            <a:r>
              <a:rPr lang="it-IT" sz="2400" dirty="0" err="1" smtClean="0"/>
              <a:t>Sizing</a:t>
            </a:r>
            <a:endParaRPr lang="en-US" sz="2400" dirty="0"/>
          </a:p>
        </p:txBody>
      </p:sp>
      <p:sp>
        <p:nvSpPr>
          <p:cNvPr id="8" name="Right Arrow 7"/>
          <p:cNvSpPr/>
          <p:nvPr/>
        </p:nvSpPr>
        <p:spPr>
          <a:xfrm>
            <a:off x="685800" y="1200150"/>
            <a:ext cx="7924800" cy="1143000"/>
          </a:xfrm>
          <a:prstGeom prst="rightArrow">
            <a:avLst>
              <a:gd name="adj1" fmla="val 50000"/>
              <a:gd name="adj2" fmla="val 79464"/>
            </a:avLst>
          </a:prstGeom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191000" y="1200150"/>
            <a:ext cx="0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00800" y="1200150"/>
            <a:ext cx="0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9231"/>
            <a:ext cx="533400" cy="52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019300" y="1781175"/>
            <a:ext cx="2133600" cy="5334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SILVER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19575" y="1781175"/>
            <a:ext cx="2133600" cy="533400"/>
          </a:xfrm>
          <a:prstGeom prst="rect">
            <a:avLst/>
          </a:prstGeom>
          <a:gradFill>
            <a:gsLst>
              <a:gs pos="0">
                <a:srgbClr val="FFC000"/>
              </a:gs>
              <a:gs pos="35000">
                <a:srgbClr val="E8B22C"/>
              </a:gs>
              <a:gs pos="100000">
                <a:srgbClr val="FFFF00"/>
              </a:gs>
            </a:gsLst>
            <a:lin ang="162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GOLD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52775" y="257175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250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0" y="257175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500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3684042"/>
            <a:ext cx="1774262" cy="10213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417342"/>
            <a:ext cx="1812362" cy="1021308"/>
          </a:xfrm>
          <a:prstGeom prst="rect">
            <a:avLst/>
          </a:prstGeom>
        </p:spPr>
      </p:pic>
      <p:sp>
        <p:nvSpPr>
          <p:cNvPr id="16" name="Left Bracket 15"/>
          <p:cNvSpPr/>
          <p:nvPr/>
        </p:nvSpPr>
        <p:spPr>
          <a:xfrm>
            <a:off x="2590800" y="3181350"/>
            <a:ext cx="304800" cy="1676400"/>
          </a:xfrm>
          <a:prstGeom prst="leftBracket">
            <a:avLst/>
          </a:prstGeom>
          <a:ln w="1333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ket 20"/>
          <p:cNvSpPr/>
          <p:nvPr/>
        </p:nvSpPr>
        <p:spPr>
          <a:xfrm rot="10800000">
            <a:off x="7239000" y="3181350"/>
            <a:ext cx="304800" cy="1676400"/>
          </a:xfrm>
          <a:prstGeom prst="leftBracket">
            <a:avLst/>
          </a:prstGeom>
          <a:ln w="1333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029200" y="3486150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Microsoft JhengHei" pitchFamily="34" charset="-120"/>
                <a:ea typeface="Microsoft JhengHei" pitchFamily="34" charset="-120"/>
              </a:rPr>
              <a:t>High</a:t>
            </a:r>
          </a:p>
          <a:p>
            <a:r>
              <a:rPr lang="it-IT" sz="3200" dirty="0" err="1" smtClean="0">
                <a:latin typeface="Microsoft JhengHei" pitchFamily="34" charset="-120"/>
                <a:ea typeface="Microsoft JhengHei" pitchFamily="34" charset="-120"/>
              </a:rPr>
              <a:t>Availability</a:t>
            </a:r>
            <a:endParaRPr lang="en-US" sz="3200" dirty="0"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2500" y="2857500"/>
            <a:ext cx="15621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800" b="1" dirty="0" smtClean="0">
                <a:solidFill>
                  <a:schemeClr val="bg1">
                    <a:lumMod val="50000"/>
                  </a:schemeClr>
                </a:solidFill>
                <a:latin typeface="Microsoft JhengHei" pitchFamily="34" charset="-120"/>
                <a:ea typeface="Microsoft JhengHei" pitchFamily="34" charset="-120"/>
              </a:rPr>
              <a:t>+</a:t>
            </a:r>
            <a:endParaRPr lang="en-US" sz="13800" b="1" dirty="0">
              <a:solidFill>
                <a:schemeClr val="bg1">
                  <a:lumMod val="50000"/>
                </a:schemeClr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31621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5" grpId="0" animBg="1"/>
      <p:bldP spid="14" grpId="0"/>
      <p:bldP spid="17" grpId="0"/>
      <p:bldP spid="16" grpId="0" animBg="1"/>
      <p:bldP spid="21" grpId="0" animBg="1"/>
      <p:bldP spid="20" grpId="0"/>
      <p:bldP spid="23" grpId="0"/>
    </p:bldLst>
  </p:timing>
</p:sld>
</file>

<file path=ppt/theme/theme1.xml><?xml version="1.0" encoding="utf-8"?>
<a:theme xmlns:a="http://schemas.openxmlformats.org/drawingml/2006/main" name="boxedU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boxedUC</Template>
  <TotalTime>5132</TotalTime>
  <Words>969</Words>
  <Application>Microsoft Office PowerPoint</Application>
  <PresentationFormat>On-screen Show (16:9)</PresentationFormat>
  <Paragraphs>216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boxedUC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Acquaroni [fabbricadigitale]</dc:creator>
  <cp:lastModifiedBy>a.acquaroni</cp:lastModifiedBy>
  <cp:revision>76</cp:revision>
  <dcterms:created xsi:type="dcterms:W3CDTF">2006-08-16T00:00:00Z</dcterms:created>
  <dcterms:modified xsi:type="dcterms:W3CDTF">2011-03-02T10:45:59Z</dcterms:modified>
</cp:coreProperties>
</file>